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5"/>
  </p:notesMasterIdLst>
  <p:sldIdLst>
    <p:sldId id="278" r:id="rId5"/>
    <p:sldId id="279" r:id="rId6"/>
    <p:sldId id="280" r:id="rId7"/>
    <p:sldId id="282" r:id="rId8"/>
    <p:sldId id="299" r:id="rId9"/>
    <p:sldId id="300" r:id="rId10"/>
    <p:sldId id="286" r:id="rId11"/>
    <p:sldId id="297" r:id="rId12"/>
    <p:sldId id="298" r:id="rId13"/>
    <p:sldId id="284" r:id="rId14"/>
    <p:sldId id="287" r:id="rId15"/>
    <p:sldId id="285" r:id="rId16"/>
    <p:sldId id="288" r:id="rId17"/>
    <p:sldId id="290" r:id="rId18"/>
    <p:sldId id="291" r:id="rId19"/>
    <p:sldId id="292" r:id="rId20"/>
    <p:sldId id="293" r:id="rId21"/>
    <p:sldId id="294" r:id="rId22"/>
    <p:sldId id="295" r:id="rId23"/>
    <p:sldId id="29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49BF3-C8F1-763C-3433-B07AB3D521C7}" v="588" dt="2022-09-27T08:01:44.790"/>
    <p1510:client id="{716E8B96-014E-591D-868B-31786880EB87}" v="1381" dt="2022-09-27T06:53:42.558"/>
    <p1510:client id="{928CB285-5207-1228-316F-BBF629ADFE84}" v="993" dt="2022-09-27T05:54:07.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19"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8D38747-4367-4BD2-8D51-C97E202738E2}" type="datetime1">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4907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711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16363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55A3C-5767-4844-A0A3-83778C2E5409}" type="datetime1">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29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E507A8-A5CF-4D38-AB86-7EDDA87A85D4}" type="datetime1">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9516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CD27C-8599-43EF-BA1D-14DDC1946E06}" type="datetime1">
              <a:rPr lang="en-US" smtClean="0"/>
              <a:t>10/5/2022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3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3ED0CC-082F-4160-86E5-0D6041F12778}" type="datetime1">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6745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531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48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E0277FD-7DE6-41D4-930D-AC99F5AFE54E}" type="datetime1">
              <a:rPr lang="en-US" smtClean="0"/>
              <a:t>10/5/2022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2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A15526-7079-4B7B-987C-1B5FAE11A0FF}" type="datetime1">
              <a:rPr lang="en-US" smtClean="0"/>
              <a:t>10/5/2022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779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73ED0CC-082F-4160-86E5-0D6041F12778}" type="datetime1">
              <a:rPr lang="en-US" smtClean="0"/>
              <a:t>10/5/2022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0138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cyprusbar.org/Trainee/TraineeLogInPage" TargetMode="External"/><Relationship Id="rId2" Type="http://schemas.openxmlformats.org/officeDocument/2006/relationships/hyperlink" Target="http://www.cyprusbarassociation.org/index.php/el/for-trainees/subsidy-project-for-trainee-advocates-2017-2023/758-2017-20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47420" y="1510018"/>
            <a:ext cx="3917660" cy="2584010"/>
          </a:xfrm>
        </p:spPr>
        <p:txBody>
          <a:bodyPr>
            <a:normAutofit/>
          </a:bodyPr>
          <a:lstStyle/>
          <a:p>
            <a:pPr algn="l"/>
            <a:r>
              <a:rPr lang="el-GR" sz="3600" dirty="0">
                <a:latin typeface="Arial" panose="020B0604020202020204" pitchFamily="34" charset="0"/>
                <a:cs typeface="Arial" panose="020B0604020202020204" pitchFamily="34" charset="0"/>
              </a:rPr>
              <a:t>ΠΑΓΚΥΡΠΙΟΣ ΔΙΚΗΓΟΡΙΚΟΣ ΣΥΛΛΟΓΟΣ</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Autofit/>
          </a:bodyPr>
          <a:lstStyle/>
          <a:p>
            <a:pPr algn="l"/>
            <a:r>
              <a:rPr lang="el-GR" sz="1800" dirty="0">
                <a:latin typeface="Arial" panose="020B0604020202020204" pitchFamily="34" charset="0"/>
                <a:cs typeface="Arial" panose="020B0604020202020204" pitchFamily="34" charset="0"/>
              </a:rPr>
              <a:t>ΕΡΓΟ ΕΠΙΔΟΤΗΣΗΣ ΑΣΚΟΥΜΕΝΩΝ ΔΙΚΗΓΟΡΩΝ</a:t>
            </a:r>
            <a:endParaRPr lang="en-US" sz="1800" dirty="0">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F34697E1-60C1-8D3B-A43F-EFD283A25F4A}"/>
              </a:ext>
            </a:extLst>
          </p:cNvPr>
          <p:cNvPicPr>
            <a:picLocks noChangeAspect="1"/>
          </p:cNvPicPr>
          <p:nvPr/>
        </p:nvPicPr>
        <p:blipFill>
          <a:blip r:embed="rId4"/>
          <a:stretch>
            <a:fillRect/>
          </a:stretch>
        </p:blipFill>
        <p:spPr>
          <a:xfrm>
            <a:off x="994275" y="472076"/>
            <a:ext cx="2143125" cy="2143125"/>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5E0-800D-6CA7-8E22-A9E5E3E8DCC8}"/>
              </a:ext>
            </a:extLst>
          </p:cNvPr>
          <p:cNvSpPr>
            <a:spLocks noGrp="1"/>
          </p:cNvSpPr>
          <p:nvPr>
            <p:ph type="title"/>
          </p:nvPr>
        </p:nvSpPr>
        <p:spPr>
          <a:xfrm>
            <a:off x="2225812" y="485480"/>
            <a:ext cx="7729728" cy="1188720"/>
          </a:xfrm>
        </p:spPr>
        <p:txBody>
          <a:bodyPr>
            <a:noAutofit/>
          </a:bodyPr>
          <a:lstStyle/>
          <a:p>
            <a:r>
              <a:rPr lang="el-GR" sz="2400" b="1" dirty="0" err="1">
                <a:latin typeface="Arial"/>
                <a:cs typeface="Arial"/>
              </a:rPr>
              <a:t>Συμπληρωση</a:t>
            </a:r>
            <a:r>
              <a:rPr lang="el-GR" sz="2400" b="1" dirty="0">
                <a:latin typeface="Arial"/>
                <a:cs typeface="Arial"/>
              </a:rPr>
              <a:t> </a:t>
            </a:r>
            <a:r>
              <a:rPr lang="el-GR" sz="2400" b="1" dirty="0" err="1">
                <a:latin typeface="Arial"/>
                <a:cs typeface="Arial"/>
              </a:rPr>
              <a:t>Στοιχειων</a:t>
            </a:r>
            <a:r>
              <a:rPr lang="el-GR" sz="2400" b="1" dirty="0">
                <a:latin typeface="Arial"/>
                <a:cs typeface="Arial"/>
              </a:rPr>
              <a:t> </a:t>
            </a:r>
            <a:r>
              <a:rPr lang="el-GR" sz="2400" b="1" dirty="0" err="1">
                <a:latin typeface="Arial"/>
                <a:cs typeface="Arial"/>
              </a:rPr>
              <a:t>Δικηγορικου</a:t>
            </a:r>
            <a:r>
              <a:rPr lang="el-GR" sz="2400" b="1" dirty="0">
                <a:latin typeface="Arial"/>
                <a:cs typeface="Arial"/>
              </a:rPr>
              <a:t> </a:t>
            </a:r>
            <a:r>
              <a:rPr lang="el-GR" sz="2400" b="1" dirty="0" err="1">
                <a:latin typeface="Arial"/>
                <a:cs typeface="Arial"/>
              </a:rPr>
              <a:t>Γραφειου</a:t>
            </a:r>
            <a:r>
              <a:rPr lang="el-GR" sz="2400" b="1" dirty="0">
                <a:latin typeface="Arial"/>
                <a:cs typeface="Arial"/>
              </a:rPr>
              <a:t> και Δικηγόρου </a:t>
            </a:r>
            <a:r>
              <a:rPr lang="el-GR" sz="2400" b="1" dirty="0" err="1">
                <a:latin typeface="Arial"/>
                <a:cs typeface="Arial"/>
              </a:rPr>
              <a:t>Καθοδηγητη</a:t>
            </a:r>
            <a:endParaRPr lang="en-GB" sz="24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3" name="Content Placeholder 2">
            <a:extLst>
              <a:ext uri="{FF2B5EF4-FFF2-40B4-BE49-F238E27FC236}">
                <a16:creationId xmlns:a16="http://schemas.microsoft.com/office/drawing/2014/main" id="{19C09A75-B382-0CFF-02F2-772FC51495CA}"/>
              </a:ext>
            </a:extLst>
          </p:cNvPr>
          <p:cNvSpPr>
            <a:spLocks noGrp="1"/>
          </p:cNvSpPr>
          <p:nvPr>
            <p:ph idx="1"/>
          </p:nvPr>
        </p:nvSpPr>
        <p:spPr>
          <a:xfrm>
            <a:off x="913795" y="2076450"/>
            <a:ext cx="10353762" cy="4296070"/>
          </a:xfrm>
        </p:spPr>
        <p:txBody>
          <a:bodyPr>
            <a:normAutofit/>
          </a:bodyPr>
          <a:lstStyle/>
          <a:p>
            <a:pPr indent="-305435" algn="just"/>
            <a:r>
              <a:rPr lang="el-GR" dirty="0">
                <a:latin typeface="Arial"/>
                <a:cs typeface="Arial"/>
              </a:rPr>
              <a:t>Στο σημείο αυτό πρέπει να είστε ιδιαίτερα προσεκτικοί αφού πρέπει να συμπληρωθεί  βάσει των κριτηρίων του Έργου Επιδότησης.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u="sng" dirty="0">
                <a:latin typeface="Arial"/>
                <a:cs typeface="Arial"/>
              </a:rPr>
              <a:t>Συγκεκριμένα:</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Ο καθοδηγητής δικηγόρος θα πρέπει να έχει 5 χρόνια πείρα και πάνω από την ημερομηνία της πρώτης εγγραφής του στον Π.Δ.Σ.</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Να μην έχει άλλο ασκούμενο υπό την καθοδήγηση του.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dirty="0">
                <a:latin typeface="Arial"/>
                <a:cs typeface="Arial"/>
              </a:rPr>
              <a:t>Να έχει ανανεωμένη επαγγελματική άδεια για το τρέχον έτος.</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Σε αντίθετη περίπτωση το σύστημα δεν θα σας επιτρέψει να προχωρήσετε στο επόμενο στάδιο.</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dirty="0">
                <a:latin typeface="Arial"/>
                <a:cs typeface="Arial"/>
              </a:rPr>
              <a:t>Αν δεν σας επιτραπεί να προχωρήσετε παρακαλούμε όπως </a:t>
            </a:r>
            <a:r>
              <a:rPr lang="el-GR" u="sng" dirty="0">
                <a:latin typeface="Arial"/>
                <a:cs typeface="Arial"/>
              </a:rPr>
              <a:t>ελέγξετε τα κατωτέρω.</a:t>
            </a:r>
            <a:endParaRPr lang="en-GB" u="sng">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Tree>
    <p:extLst>
      <p:ext uri="{BB962C8B-B14F-4D97-AF65-F5344CB8AC3E}">
        <p14:creationId xmlns:p14="http://schemas.microsoft.com/office/powerpoint/2010/main" val="363185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992B-B2BD-6B39-2A4B-C1B6D376ADE9}"/>
              </a:ext>
            </a:extLst>
          </p:cNvPr>
          <p:cNvSpPr>
            <a:spLocks noGrp="1"/>
          </p:cNvSpPr>
          <p:nvPr>
            <p:ph type="title"/>
          </p:nvPr>
        </p:nvSpPr>
        <p:spPr>
          <a:xfrm>
            <a:off x="2231136" y="587187"/>
            <a:ext cx="7729728" cy="1188720"/>
          </a:xfrm>
        </p:spPr>
        <p:txBody>
          <a:bodyPr>
            <a:normAutofit/>
          </a:bodyPr>
          <a:lstStyle/>
          <a:p>
            <a:r>
              <a:rPr lang="el-GR" sz="2400" b="1" dirty="0" err="1">
                <a:latin typeface="Arial"/>
                <a:cs typeface="Arial"/>
              </a:rPr>
              <a:t>Συμπληρωση</a:t>
            </a:r>
            <a:r>
              <a:rPr lang="el-GR" sz="2400" b="1" dirty="0">
                <a:latin typeface="Arial"/>
                <a:cs typeface="Arial"/>
              </a:rPr>
              <a:t> </a:t>
            </a:r>
            <a:r>
              <a:rPr lang="el-GR" sz="2400" b="1" dirty="0" err="1">
                <a:latin typeface="Arial"/>
                <a:cs typeface="Arial"/>
              </a:rPr>
              <a:t>Στοιχειων</a:t>
            </a:r>
            <a:r>
              <a:rPr lang="el-GR" sz="2400" b="1" dirty="0">
                <a:latin typeface="Arial"/>
                <a:cs typeface="Arial"/>
              </a:rPr>
              <a:t> </a:t>
            </a:r>
            <a:r>
              <a:rPr lang="el-GR" sz="2400" b="1" dirty="0" err="1">
                <a:latin typeface="Arial"/>
                <a:cs typeface="Arial"/>
              </a:rPr>
              <a:t>Δικηγορικου</a:t>
            </a:r>
            <a:r>
              <a:rPr lang="el-GR" sz="2400" b="1" dirty="0">
                <a:latin typeface="Arial"/>
                <a:cs typeface="Arial"/>
              </a:rPr>
              <a:t> </a:t>
            </a:r>
            <a:r>
              <a:rPr lang="el-GR" sz="2400" b="1" dirty="0" err="1">
                <a:latin typeface="Arial"/>
                <a:cs typeface="Arial"/>
              </a:rPr>
              <a:t>Γραφειου</a:t>
            </a:r>
            <a:r>
              <a:rPr lang="el-GR" sz="2400" b="1" dirty="0">
                <a:latin typeface="Arial"/>
                <a:cs typeface="Arial"/>
              </a:rPr>
              <a:t> και </a:t>
            </a:r>
            <a:r>
              <a:rPr lang="el-GR" sz="2400" b="1" dirty="0" err="1">
                <a:latin typeface="Arial"/>
                <a:cs typeface="Arial"/>
              </a:rPr>
              <a:t>Δικηγορου</a:t>
            </a:r>
            <a:r>
              <a:rPr lang="el-GR" sz="2400" b="1" dirty="0">
                <a:latin typeface="Arial"/>
                <a:cs typeface="Arial"/>
              </a:rPr>
              <a:t> </a:t>
            </a:r>
            <a:r>
              <a:rPr lang="el-GR" sz="2400" b="1" dirty="0" err="1">
                <a:latin typeface="Arial"/>
                <a:cs typeface="Arial"/>
              </a:rPr>
              <a:t>Καθοδηγητη</a:t>
            </a:r>
            <a:endParaRPr lang="en-GB" sz="24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5" name="Content Placeholder 4" descr="Graphical user interface, text, application, Teams&#10;&#10;Description automatically generated">
            <a:extLst>
              <a:ext uri="{FF2B5EF4-FFF2-40B4-BE49-F238E27FC236}">
                <a16:creationId xmlns:a16="http://schemas.microsoft.com/office/drawing/2014/main" id="{A98FE4C8-8CD4-8965-DBD4-C1776D1549C8}"/>
              </a:ext>
            </a:extLst>
          </p:cNvPr>
          <p:cNvPicPr>
            <a:picLocks noGrp="1" noChangeAspect="1"/>
          </p:cNvPicPr>
          <p:nvPr>
            <p:ph idx="1"/>
          </p:nvPr>
        </p:nvPicPr>
        <p:blipFill>
          <a:blip r:embed="rId2"/>
          <a:stretch>
            <a:fillRect/>
          </a:stretch>
        </p:blipFill>
        <p:spPr>
          <a:xfrm>
            <a:off x="3049931" y="2638425"/>
            <a:ext cx="6092138" cy="3101975"/>
          </a:xfrm>
        </p:spPr>
      </p:pic>
    </p:spTree>
    <p:extLst>
      <p:ext uri="{BB962C8B-B14F-4D97-AF65-F5344CB8AC3E}">
        <p14:creationId xmlns:p14="http://schemas.microsoft.com/office/powerpoint/2010/main" val="11262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85A7B-5220-7BF5-500C-0463588B8797}"/>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l-GR" sz="1500" b="1" dirty="0">
                <a:latin typeface="Arial"/>
                <a:cs typeface="Arial"/>
              </a:rPr>
              <a:t>Αν ο </a:t>
            </a:r>
            <a:r>
              <a:rPr lang="el-GR" sz="1500" b="1" dirty="0" err="1">
                <a:latin typeface="Arial"/>
                <a:cs typeface="Arial"/>
              </a:rPr>
              <a:t>καθοδηγητης</a:t>
            </a:r>
            <a:r>
              <a:rPr lang="el-GR" sz="1500" b="1" dirty="0">
                <a:latin typeface="Arial"/>
                <a:cs typeface="Arial"/>
              </a:rPr>
              <a:t> δεν </a:t>
            </a:r>
            <a:r>
              <a:rPr lang="el-GR" sz="1500" b="1" dirty="0" err="1">
                <a:latin typeface="Arial"/>
                <a:cs typeface="Arial"/>
              </a:rPr>
              <a:t>πληροι</a:t>
            </a:r>
            <a:r>
              <a:rPr lang="el-GR" sz="1500" b="1" dirty="0">
                <a:latin typeface="Arial"/>
                <a:cs typeface="Arial"/>
              </a:rPr>
              <a:t> τα κριτήρια ως </a:t>
            </a:r>
            <a:r>
              <a:rPr lang="el-GR" sz="1500" b="1" dirty="0" err="1">
                <a:latin typeface="Arial"/>
                <a:cs typeface="Arial"/>
              </a:rPr>
              <a:t>ανωτερω</a:t>
            </a:r>
            <a:r>
              <a:rPr lang="el-GR" sz="1500" b="1" dirty="0">
                <a:latin typeface="Arial"/>
                <a:cs typeface="Arial"/>
              </a:rPr>
              <a:t>:</a:t>
            </a:r>
            <a:endParaRPr lang="en-GB" sz="15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3" name="Content Placeholder 2">
            <a:extLst>
              <a:ext uri="{FF2B5EF4-FFF2-40B4-BE49-F238E27FC236}">
                <a16:creationId xmlns:a16="http://schemas.microsoft.com/office/drawing/2014/main" id="{4754A550-A956-204F-BABC-6F91A4F79FCC}"/>
              </a:ext>
            </a:extLst>
          </p:cNvPr>
          <p:cNvSpPr>
            <a:spLocks noGrp="1"/>
          </p:cNvSpPr>
          <p:nvPr>
            <p:ph idx="1"/>
          </p:nvPr>
        </p:nvSpPr>
        <p:spPr>
          <a:xfrm>
            <a:off x="1706062" y="2291262"/>
            <a:ext cx="8779512" cy="2879256"/>
          </a:xfrm>
        </p:spPr>
        <p:txBody>
          <a:bodyPr>
            <a:normAutofit/>
          </a:bodyPr>
          <a:lstStyle/>
          <a:p>
            <a:pPr indent="-305435">
              <a:lnSpc>
                <a:spcPct val="90000"/>
              </a:lnSpc>
            </a:pPr>
            <a:r>
              <a:rPr lang="el-GR" sz="1700" b="1">
                <a:solidFill>
                  <a:srgbClr val="404040"/>
                </a:solidFill>
                <a:latin typeface="Arial"/>
                <a:cs typeface="Arial"/>
              </a:rPr>
              <a:t>ΑΝ </a:t>
            </a:r>
            <a:r>
              <a:rPr lang="el-GR" sz="1700">
                <a:solidFill>
                  <a:srgbClr val="404040"/>
                </a:solidFill>
                <a:latin typeface="Arial"/>
                <a:cs typeface="Arial"/>
              </a:rPr>
              <a:t>ο δικηγόρος καθοδηγητής δεν έχει 5 χρόνια πείρα τότε θα πρέπει να βρείτε κάποιο άλλο δικηγόρο. </a:t>
            </a:r>
            <a:endParaRPr lang="en-US" sz="1700">
              <a:solidFill>
                <a:srgbClr val="404040"/>
              </a:solidFill>
              <a:latin typeface="Arial"/>
              <a:cs typeface="Arial"/>
            </a:endParaRPr>
          </a:p>
          <a:p>
            <a:pPr indent="-305435">
              <a:lnSpc>
                <a:spcPct val="90000"/>
              </a:lnSpc>
            </a:pPr>
            <a:r>
              <a:rPr lang="el-GR" sz="1700" b="1">
                <a:solidFill>
                  <a:srgbClr val="404040"/>
                </a:solidFill>
                <a:latin typeface="Arial"/>
                <a:cs typeface="Arial"/>
              </a:rPr>
              <a:t>ΑΝ </a:t>
            </a:r>
            <a:r>
              <a:rPr lang="el-GR" sz="1700">
                <a:solidFill>
                  <a:srgbClr val="404040"/>
                </a:solidFill>
                <a:latin typeface="Arial"/>
                <a:cs typeface="Arial"/>
              </a:rPr>
              <a:t>δεν υπάρχει άλλος δικηγόρος που να πληροί τα κριτήρια στο συγκεκριμένο γραφείο τότε θα πρέπει να εργοδοτηθείτε απο άλλο δικηγορικό γραφείο και να αιτηθείτε εκ νέου με τα στοιχεία του νέου Δικηγορικού γραφείου.</a:t>
            </a:r>
            <a:endParaRPr lang="en-US" sz="170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a:cs typeface="Arial"/>
            </a:endParaRPr>
          </a:p>
          <a:p>
            <a:pPr indent="-305435">
              <a:lnSpc>
                <a:spcPct val="90000"/>
              </a:lnSpc>
            </a:pPr>
            <a:r>
              <a:rPr lang="el-GR" sz="1700" b="1">
                <a:solidFill>
                  <a:srgbClr val="404040"/>
                </a:solidFill>
                <a:latin typeface="Arial"/>
                <a:cs typeface="Arial"/>
              </a:rPr>
              <a:t>ΑΝ </a:t>
            </a:r>
            <a:r>
              <a:rPr lang="el-GR" sz="1700">
                <a:solidFill>
                  <a:srgbClr val="404040"/>
                </a:solidFill>
                <a:latin typeface="Arial"/>
                <a:cs typeface="Arial"/>
              </a:rPr>
              <a:t>δεν έχει ανανεωμένη άδεια θα πρέπει να την ανανεώσει, διαφορετικά πάλι θα πρέπει να γίνει αλλαγή γραφείου.</a:t>
            </a:r>
            <a:endParaRPr lang="el-GR" sz="170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nSpc>
                <a:spcPct val="90000"/>
              </a:lnSpc>
            </a:pPr>
            <a:r>
              <a:rPr lang="el-GR" sz="1700" b="1">
                <a:solidFill>
                  <a:srgbClr val="404040"/>
                </a:solidFill>
                <a:latin typeface="Arial"/>
                <a:cs typeface="Arial"/>
              </a:rPr>
              <a:t>ΑΝ</a:t>
            </a:r>
            <a:r>
              <a:rPr lang="el-GR" sz="1700">
                <a:solidFill>
                  <a:srgbClr val="404040"/>
                </a:solidFill>
                <a:latin typeface="Arial"/>
                <a:cs typeface="Arial"/>
              </a:rPr>
              <a:t> έχει υπό την καθοδήγηση του άλλο ασκούμενο δικηγόρο που δεν ολοκλήρωσε την άσκηση του, θα πρέπει να αλλαχτεί είτε ο δικηγόρος καθοδηγητής είτε το δικηγορικό γραφείο.</a:t>
            </a:r>
            <a:endParaRPr lang="el-GR" sz="170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3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C642-DF8C-C4BE-B229-5B454595CADB}"/>
              </a:ext>
            </a:extLst>
          </p:cNvPr>
          <p:cNvSpPr>
            <a:spLocks noGrp="1"/>
          </p:cNvSpPr>
          <p:nvPr>
            <p:ph type="title"/>
          </p:nvPr>
        </p:nvSpPr>
        <p:spPr/>
        <p:txBody>
          <a:bodyPr>
            <a:normAutofit fontScale="90000"/>
          </a:bodyPr>
          <a:lstStyle/>
          <a:p>
            <a:r>
              <a:rPr lang="el-GR" sz="4000" b="1" dirty="0" err="1">
                <a:latin typeface="Arial"/>
                <a:cs typeface="Arial"/>
              </a:rPr>
              <a:t>Ενημερωση</a:t>
            </a:r>
            <a:r>
              <a:rPr lang="el-GR" sz="4000" b="1" dirty="0">
                <a:latin typeface="Arial"/>
                <a:cs typeface="Arial"/>
              </a:rPr>
              <a:t> για την </a:t>
            </a:r>
            <a:r>
              <a:rPr lang="el-GR" sz="4000" b="1" dirty="0" err="1">
                <a:latin typeface="Arial"/>
                <a:cs typeface="Arial"/>
              </a:rPr>
              <a:t>πορεια</a:t>
            </a:r>
            <a:r>
              <a:rPr lang="el-GR" sz="4000" b="1" dirty="0">
                <a:latin typeface="Arial"/>
                <a:cs typeface="Arial"/>
              </a:rPr>
              <a:t> της </a:t>
            </a:r>
            <a:r>
              <a:rPr lang="el-GR" sz="4000" b="1" dirty="0" err="1">
                <a:latin typeface="Arial"/>
                <a:cs typeface="Arial"/>
              </a:rPr>
              <a:t>αιτησης</a:t>
            </a:r>
            <a:endParaRPr lang="en-GB" sz="40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3" name="Content Placeholder 2">
            <a:extLst>
              <a:ext uri="{FF2B5EF4-FFF2-40B4-BE49-F238E27FC236}">
                <a16:creationId xmlns:a16="http://schemas.microsoft.com/office/drawing/2014/main" id="{2321DD71-FE94-FA3A-C940-80E29CECFAB5}"/>
              </a:ext>
            </a:extLst>
          </p:cNvPr>
          <p:cNvSpPr>
            <a:spLocks noGrp="1"/>
          </p:cNvSpPr>
          <p:nvPr>
            <p:ph idx="1"/>
          </p:nvPr>
        </p:nvSpPr>
        <p:spPr/>
        <p:txBody>
          <a:bodyPr/>
          <a:lstStyle/>
          <a:p>
            <a:pPr indent="-305435"/>
            <a:endParaRPr lang="el-GR" dirty="0">
              <a:latin typeface="Arial"/>
              <a:cs typeface="Arial"/>
            </a:endParaRPr>
          </a:p>
          <a:p>
            <a:pPr indent="-305435" algn="just">
              <a:lnSpc>
                <a:spcPct val="150000"/>
              </a:lnSpc>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Αφού υποβληθεί η αίτηση σας θα λάβετε μήνυμα ότι η αίτηση σας έχει ληφθεί επιτυχώς και εξετάζεται.</a:t>
            </a:r>
          </a:p>
          <a:p>
            <a:pPr indent="-305435" algn="just">
              <a:lnSpc>
                <a:spcPct val="150000"/>
              </a:lnSpc>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r>
              <a:rPr lang="el-GR" dirty="0">
                <a:latin typeface="Arial"/>
                <a:cs typeface="Arial"/>
              </a:rPr>
              <a:t>Ακολούθως  θα εξεταστεί /αξιολογηθεί από το αρμόδιο Τμήμα και θα ενημερωθείτε μέσω ηλεκτρονικού ταχυδρομείου.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21911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55C8AA-B1EE-0711-3A32-5B7D9ACB0640}"/>
              </a:ext>
            </a:extLst>
          </p:cNvPr>
          <p:cNvSpPr>
            <a:spLocks noGrp="1"/>
          </p:cNvSpPr>
          <p:nvPr>
            <p:ph type="title"/>
          </p:nvPr>
        </p:nvSpPr>
        <p:spPr>
          <a:xfrm>
            <a:off x="2231136" y="261556"/>
            <a:ext cx="7729728" cy="1188720"/>
          </a:xfrm>
        </p:spPr>
        <p:txBody>
          <a:bodyPr>
            <a:normAutofit/>
          </a:bodyPr>
          <a:lstStyle/>
          <a:p>
            <a:r>
              <a:rPr lang="el-GR" sz="4400" b="1" dirty="0">
                <a:latin typeface="Arial"/>
                <a:cs typeface="Arial"/>
              </a:rPr>
              <a:t>IBAN</a:t>
            </a:r>
            <a:endParaRPr lang="en-GB" sz="4400" b="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6" name="Text Placeholder 8">
            <a:extLst>
              <a:ext uri="{FF2B5EF4-FFF2-40B4-BE49-F238E27FC236}">
                <a16:creationId xmlns:a16="http://schemas.microsoft.com/office/drawing/2014/main" id="{2BEF96AE-8C25-23EF-FF29-4E8798591D3D}"/>
              </a:ext>
            </a:extLst>
          </p:cNvPr>
          <p:cNvSpPr txBox="1">
            <a:spLocks/>
          </p:cNvSpPr>
          <p:nvPr/>
        </p:nvSpPr>
        <p:spPr>
          <a:xfrm>
            <a:off x="237153" y="1754333"/>
            <a:ext cx="4527481" cy="4842111"/>
          </a:xfrm>
          <a:prstGeom prst="rect">
            <a:avLst/>
          </a:prstGeom>
        </p:spPr>
        <p:txBody>
          <a:bodyPr lIns="91440" tIns="45720" rIns="91440" bIns="45720" anchor="t"/>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lgn="just">
              <a:lnSpc>
                <a:spcPct val="100000"/>
              </a:lnSpc>
            </a:pPr>
            <a:r>
              <a:rPr lang="el-GR" sz="2000" dirty="0">
                <a:latin typeface="Arial"/>
                <a:cs typeface="Arial"/>
              </a:rPr>
              <a:t>ΌΤΑΝ λάβετε το μήνυμα έγκρισης της αίτηση σας, τότε θα μπείτε ξανά στον λογαριασμό σας και θα  συμπληρώσετε τα στοιχεία του τραπεζικού σας λογαριασμού όπως φαίνεται στην διπλανή εικόνα. </a:t>
            </a:r>
            <a:endParaRPr lang="en-GB" sz="20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00000"/>
              </a:lnSpc>
            </a:pPr>
            <a:r>
              <a:rPr lang="el-GR" sz="2000" dirty="0">
                <a:latin typeface="Arial"/>
                <a:cs typeface="Arial"/>
              </a:rPr>
              <a:t>Αφού βεβαιωθείτε ότι όλα τα στοιχεία έχουν συμπληρωθεί σωστά, υποβάλλετε το </a:t>
            </a:r>
            <a:r>
              <a:rPr lang="el-GR" sz="2000" b="1" u="sng" dirty="0" err="1">
                <a:latin typeface="Arial"/>
                <a:cs typeface="Arial"/>
              </a:rPr>
              <a:t>iban</a:t>
            </a:r>
            <a:r>
              <a:rPr lang="el-GR" sz="2000" b="1" u="sng" dirty="0">
                <a:latin typeface="Arial"/>
                <a:cs typeface="Arial"/>
              </a:rPr>
              <a:t> </a:t>
            </a:r>
            <a:r>
              <a:rPr lang="el-GR" sz="2000" b="1" u="sng" dirty="0" err="1">
                <a:latin typeface="Arial"/>
                <a:cs typeface="Arial"/>
              </a:rPr>
              <a:t>certificate</a:t>
            </a:r>
            <a:r>
              <a:rPr lang="el-GR" sz="2000" dirty="0">
                <a:latin typeface="Arial"/>
                <a:cs typeface="Arial"/>
              </a:rPr>
              <a:t> σας και ακολούθως πατάτε  </a:t>
            </a:r>
            <a:r>
              <a:rPr lang="el-GR" sz="2000" b="1" u="sng" dirty="0">
                <a:latin typeface="Arial"/>
                <a:cs typeface="Arial"/>
              </a:rPr>
              <a:t>υποβολή</a:t>
            </a:r>
            <a:r>
              <a:rPr lang="el-GR" sz="2000" b="1" dirty="0">
                <a:latin typeface="Arial"/>
                <a:cs typeface="Arial"/>
              </a:rPr>
              <a:t>.</a:t>
            </a:r>
            <a:endParaRPr lang="en-GB" sz="2000" b="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7" name="Picture 6">
            <a:extLst>
              <a:ext uri="{FF2B5EF4-FFF2-40B4-BE49-F238E27FC236}">
                <a16:creationId xmlns:a16="http://schemas.microsoft.com/office/drawing/2014/main" id="{4806186E-FAF9-7539-7BAD-FBB5CCB58EF1}"/>
              </a:ext>
            </a:extLst>
          </p:cNvPr>
          <p:cNvPicPr>
            <a:picLocks noChangeAspect="1"/>
          </p:cNvPicPr>
          <p:nvPr/>
        </p:nvPicPr>
        <p:blipFill>
          <a:blip r:embed="rId2"/>
          <a:stretch>
            <a:fillRect/>
          </a:stretch>
        </p:blipFill>
        <p:spPr>
          <a:xfrm>
            <a:off x="4966094" y="1822739"/>
            <a:ext cx="6962775" cy="4286250"/>
          </a:xfrm>
          <a:prstGeom prst="rect">
            <a:avLst/>
          </a:prstGeom>
        </p:spPr>
      </p:pic>
    </p:spTree>
    <p:extLst>
      <p:ext uri="{BB962C8B-B14F-4D97-AF65-F5344CB8AC3E}">
        <p14:creationId xmlns:p14="http://schemas.microsoft.com/office/powerpoint/2010/main" val="16274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6717-BB9F-E0EC-64EB-44A4A1AE468B}"/>
              </a:ext>
            </a:extLst>
          </p:cNvPr>
          <p:cNvSpPr>
            <a:spLocks noGrp="1"/>
          </p:cNvSpPr>
          <p:nvPr>
            <p:ph type="title"/>
          </p:nvPr>
        </p:nvSpPr>
        <p:spPr>
          <a:xfrm>
            <a:off x="2231136" y="285184"/>
            <a:ext cx="7729728" cy="1188720"/>
          </a:xfrm>
        </p:spPr>
        <p:txBody>
          <a:bodyPr/>
          <a:lstStyle/>
          <a:p>
            <a:r>
              <a:rPr lang="el-GR" b="1" dirty="0">
                <a:latin typeface="Arial"/>
                <a:cs typeface="Arial"/>
              </a:rPr>
              <a:t>Ε</a:t>
            </a:r>
            <a:r>
              <a:rPr lang="en-GB" b="1" dirty="0" err="1">
                <a:latin typeface="Arial"/>
                <a:cs typeface="Arial"/>
              </a:rPr>
              <a:t>ρωτημ</a:t>
            </a:r>
            <a:r>
              <a:rPr lang="en-GB" b="1" dirty="0">
                <a:latin typeface="Arial"/>
                <a:cs typeface="Arial"/>
              </a:rPr>
              <a:t>ατολ</a:t>
            </a:r>
            <a:r>
              <a:rPr lang="el-GR" b="1" dirty="0">
                <a:latin typeface="Arial"/>
                <a:cs typeface="Arial"/>
              </a:rPr>
              <a:t>ο</a:t>
            </a:r>
            <a:r>
              <a:rPr lang="en-GB" b="1" dirty="0" err="1">
                <a:latin typeface="Arial"/>
                <a:cs typeface="Arial"/>
              </a:rPr>
              <a:t>γιο</a:t>
            </a:r>
            <a:r>
              <a:rPr lang="en-GB" b="1" dirty="0">
                <a:latin typeface="Arial"/>
                <a:cs typeface="Arial"/>
              </a:rPr>
              <a:t> </a:t>
            </a:r>
            <a:r>
              <a:rPr lang="el-GR" b="1" dirty="0">
                <a:latin typeface="Arial"/>
                <a:cs typeface="Arial"/>
              </a:rPr>
              <a:t>ε</a:t>
            </a:r>
            <a:r>
              <a:rPr lang="en-GB" b="1" dirty="0">
                <a:latin typeface="Arial"/>
                <a:cs typeface="Arial"/>
              </a:rPr>
              <a:t>να</a:t>
            </a:r>
            <a:r>
              <a:rPr lang="en-GB" b="1" dirty="0" err="1">
                <a:latin typeface="Arial"/>
                <a:cs typeface="Arial"/>
              </a:rPr>
              <a:t>ρξης</a:t>
            </a:r>
            <a:endParaRPr lang="en-GB"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Graphical user interface, text, application&#10;&#10;Description automatically generated">
            <a:extLst>
              <a:ext uri="{FF2B5EF4-FFF2-40B4-BE49-F238E27FC236}">
                <a16:creationId xmlns:a16="http://schemas.microsoft.com/office/drawing/2014/main" id="{6BC7B679-6E3B-4B14-9B66-D3C163101168}"/>
              </a:ext>
            </a:extLst>
          </p:cNvPr>
          <p:cNvPicPr>
            <a:picLocks noChangeAspect="1"/>
          </p:cNvPicPr>
          <p:nvPr/>
        </p:nvPicPr>
        <p:blipFill>
          <a:blip r:embed="rId2"/>
          <a:stretch>
            <a:fillRect/>
          </a:stretch>
        </p:blipFill>
        <p:spPr>
          <a:xfrm>
            <a:off x="5143499" y="1761688"/>
            <a:ext cx="6724651" cy="4558750"/>
          </a:xfrm>
          <a:prstGeom prst="rect">
            <a:avLst/>
          </a:prstGeom>
        </p:spPr>
      </p:pic>
      <p:sp>
        <p:nvSpPr>
          <p:cNvPr id="7" name="TextBox 6">
            <a:extLst>
              <a:ext uri="{FF2B5EF4-FFF2-40B4-BE49-F238E27FC236}">
                <a16:creationId xmlns:a16="http://schemas.microsoft.com/office/drawing/2014/main" id="{9169C012-3A8A-AC5B-F27F-AD511EB1BE63}"/>
              </a:ext>
            </a:extLst>
          </p:cNvPr>
          <p:cNvSpPr txBox="1"/>
          <p:nvPr/>
        </p:nvSpPr>
        <p:spPr>
          <a:xfrm>
            <a:off x="476250" y="2543175"/>
            <a:ext cx="4210050" cy="3970318"/>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Ακολούθως απαντάτε στο ερωτηματολόγιο έναρξης. </a:t>
            </a:r>
            <a:endParaRPr lang="en-GB" dirty="0">
              <a:latin typeface="Arial"/>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Θα το βρείτε αφού συνδεθείτε και πάλι στον λογαριασμό σας. </a:t>
            </a:r>
            <a:endParaRPr lang="en-GB">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πρώτες 5 ερωτήσεις είναι σταθερές και δεν μπορείτε να τις διαφοροποιήσετε. </a:t>
            </a:r>
            <a:endParaRPr lang="en-GB">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υπόλοιπες απαντήσεις είναι προσωπικές και πρέπει να απαντηθούν ανάλογα με το προφίλ σας.</a:t>
            </a:r>
          </a:p>
        </p:txBody>
      </p:sp>
    </p:spTree>
    <p:extLst>
      <p:ext uri="{BB962C8B-B14F-4D97-AF65-F5344CB8AC3E}">
        <p14:creationId xmlns:p14="http://schemas.microsoft.com/office/powerpoint/2010/main" val="29692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9B49-9B68-65D2-3A24-A6F1728433F7}"/>
              </a:ext>
            </a:extLst>
          </p:cNvPr>
          <p:cNvSpPr>
            <a:spLocks noGrp="1"/>
          </p:cNvSpPr>
          <p:nvPr>
            <p:ph type="title"/>
          </p:nvPr>
        </p:nvSpPr>
        <p:spPr>
          <a:xfrm>
            <a:off x="2231136" y="514350"/>
            <a:ext cx="7729728" cy="1188720"/>
          </a:xfrm>
        </p:spPr>
        <p:txBody>
          <a:bodyPr>
            <a:normAutofit fontScale="90000"/>
          </a:bodyPr>
          <a:lstStyle/>
          <a:p>
            <a:r>
              <a:rPr lang="el-GR" sz="4000" b="1" dirty="0">
                <a:latin typeface="Arial"/>
                <a:cs typeface="Arial"/>
              </a:rPr>
              <a:t>Ε</a:t>
            </a:r>
            <a:r>
              <a:rPr lang="en-GB" sz="4000" b="1" dirty="0" err="1">
                <a:latin typeface="Arial"/>
                <a:cs typeface="Arial"/>
              </a:rPr>
              <a:t>ρωτημ</a:t>
            </a:r>
            <a:r>
              <a:rPr lang="en-GB" sz="4000" b="1" dirty="0">
                <a:latin typeface="Arial"/>
                <a:cs typeface="Arial"/>
              </a:rPr>
              <a:t>ατολ</a:t>
            </a:r>
            <a:r>
              <a:rPr lang="el-GR" sz="4000" b="1" dirty="0">
                <a:latin typeface="Arial"/>
                <a:cs typeface="Arial"/>
              </a:rPr>
              <a:t>ο</a:t>
            </a:r>
            <a:r>
              <a:rPr lang="en-GB" sz="4000" b="1" dirty="0" err="1">
                <a:latin typeface="Arial"/>
                <a:cs typeface="Arial"/>
              </a:rPr>
              <a:t>γιο</a:t>
            </a:r>
            <a:r>
              <a:rPr lang="el-GR" sz="4000" b="1" dirty="0">
                <a:latin typeface="Arial"/>
                <a:cs typeface="Arial"/>
              </a:rPr>
              <a:t> </a:t>
            </a:r>
            <a:r>
              <a:rPr lang="el-GR" sz="4000" b="1" dirty="0" err="1">
                <a:latin typeface="Arial"/>
                <a:cs typeface="Arial"/>
              </a:rPr>
              <a:t>εναρξης</a:t>
            </a:r>
            <a:endParaRPr lang="en-GB" sz="40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Text">
            <a:extLst>
              <a:ext uri="{FF2B5EF4-FFF2-40B4-BE49-F238E27FC236}">
                <a16:creationId xmlns:a16="http://schemas.microsoft.com/office/drawing/2014/main" id="{FE281E05-6027-BCD8-ABF5-49242793AC09}"/>
              </a:ext>
            </a:extLst>
          </p:cNvPr>
          <p:cNvPicPr>
            <a:picLocks noChangeAspect="1"/>
          </p:cNvPicPr>
          <p:nvPr/>
        </p:nvPicPr>
        <p:blipFill>
          <a:blip r:embed="rId2"/>
          <a:stretch>
            <a:fillRect/>
          </a:stretch>
        </p:blipFill>
        <p:spPr>
          <a:xfrm>
            <a:off x="4962524" y="2238375"/>
            <a:ext cx="7058026" cy="4105275"/>
          </a:xfrm>
          <a:prstGeom prst="rect">
            <a:avLst/>
          </a:prstGeom>
        </p:spPr>
      </p:pic>
      <p:sp>
        <p:nvSpPr>
          <p:cNvPr id="7" name="TextBox 6">
            <a:extLst>
              <a:ext uri="{FF2B5EF4-FFF2-40B4-BE49-F238E27FC236}">
                <a16:creationId xmlns:a16="http://schemas.microsoft.com/office/drawing/2014/main" id="{76251D0A-F0D0-1183-D80D-E5E91579C9F5}"/>
              </a:ext>
            </a:extLst>
          </p:cNvPr>
          <p:cNvSpPr txBox="1"/>
          <p:nvPr/>
        </p:nvSpPr>
        <p:spPr>
          <a:xfrm>
            <a:off x="471340" y="2238375"/>
            <a:ext cx="4368635" cy="3693319"/>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Όπως διαφαίνεται στην διπλανή εικόνα, δίπλα από κάθε ερώτηση υπάρχει το </a:t>
            </a:r>
            <a:r>
              <a:rPr lang="el-GR" b="1" dirty="0">
                <a:solidFill>
                  <a:srgbClr val="0070C0"/>
                </a:solidFill>
                <a:latin typeface="Arial"/>
                <a:cs typeface="Arial"/>
              </a:rPr>
              <a:t>“</a:t>
            </a:r>
            <a:r>
              <a:rPr lang="el-GR" b="1" dirty="0" err="1">
                <a:solidFill>
                  <a:srgbClr val="0070C0"/>
                </a:solidFill>
                <a:latin typeface="Arial"/>
                <a:cs typeface="Arial"/>
              </a:rPr>
              <a:t>edit</a:t>
            </a:r>
            <a:r>
              <a:rPr lang="el-GR" b="1" dirty="0">
                <a:solidFill>
                  <a:srgbClr val="0070C0"/>
                </a:solidFill>
                <a:latin typeface="Arial"/>
                <a:cs typeface="Arial"/>
              </a:rPr>
              <a:t>” </a:t>
            </a:r>
            <a:r>
              <a:rPr lang="el-GR" dirty="0">
                <a:latin typeface="Arial"/>
                <a:cs typeface="Arial"/>
              </a:rPr>
              <a:t>.</a:t>
            </a:r>
            <a:endParaRPr lang="en-US" dirty="0">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Αφού το πατήσετε θα ανοίξουν οι επιλογές των απαντήσεων. </a:t>
            </a:r>
            <a:endParaRPr lang="en-US">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Θα επιλέξετε την απάντηση που ισχύει στην δική σας περίπτωση και στην συνέχεια θα πατήσετε </a:t>
            </a:r>
            <a:r>
              <a:rPr lang="el-GR" b="1" dirty="0">
                <a:latin typeface="Arial"/>
                <a:cs typeface="Arial"/>
              </a:rPr>
              <a:t>“</a:t>
            </a:r>
            <a:r>
              <a:rPr lang="el-GR" b="1" dirty="0" err="1">
                <a:latin typeface="Arial"/>
                <a:cs typeface="Arial"/>
              </a:rPr>
              <a:t>update</a:t>
            </a:r>
            <a:r>
              <a:rPr lang="el-GR" b="1" dirty="0">
                <a:latin typeface="Arial"/>
                <a:cs typeface="Arial"/>
              </a:rPr>
              <a:t>”.</a:t>
            </a:r>
            <a:endParaRPr lang="en-US" b="1"/>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Στις επόμενες διαφάνειες διαφαίνεται η εν λόγο διαδικασία.</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8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65E7-3CC3-5CE9-349F-697E4F3A7C98}"/>
              </a:ext>
            </a:extLst>
          </p:cNvPr>
          <p:cNvSpPr>
            <a:spLocks noGrp="1"/>
          </p:cNvSpPr>
          <p:nvPr>
            <p:ph type="title"/>
          </p:nvPr>
        </p:nvSpPr>
        <p:spPr>
          <a:xfrm>
            <a:off x="2340193" y="285313"/>
            <a:ext cx="7729728" cy="1188720"/>
          </a:xfrm>
        </p:spPr>
        <p:txBody>
          <a:bodyPr>
            <a:normAutofit/>
          </a:bodyPr>
          <a:lstStyle/>
          <a:p>
            <a:r>
              <a:rPr lang="el-GR" b="1" dirty="0" err="1">
                <a:latin typeface="Arial"/>
                <a:cs typeface="Arial"/>
              </a:rPr>
              <a:t>Ερωτηματολογιο</a:t>
            </a:r>
            <a:r>
              <a:rPr lang="el-GR" b="1" dirty="0">
                <a:latin typeface="Arial"/>
                <a:cs typeface="Arial"/>
              </a:rPr>
              <a:t> </a:t>
            </a:r>
            <a:r>
              <a:rPr lang="el-GR" b="1" dirty="0" err="1">
                <a:latin typeface="Arial"/>
                <a:cs typeface="Arial"/>
              </a:rPr>
              <a:t>εναρξης</a:t>
            </a:r>
            <a:r>
              <a:rPr lang="el-GR" b="1" dirty="0">
                <a:latin typeface="Arial"/>
                <a:cs typeface="Arial"/>
              </a:rPr>
              <a:t>/ </a:t>
            </a:r>
            <a:r>
              <a:rPr lang="el-GR" b="1" dirty="0" err="1">
                <a:latin typeface="Arial"/>
                <a:cs typeface="Arial"/>
              </a:rPr>
              <a:t>Συμπληρωση</a:t>
            </a:r>
            <a:endParaRPr lang="en-GB"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4" name="Picture 3" descr="Graphical user interface, text, application">
            <a:extLst>
              <a:ext uri="{FF2B5EF4-FFF2-40B4-BE49-F238E27FC236}">
                <a16:creationId xmlns:a16="http://schemas.microsoft.com/office/drawing/2014/main" id="{064828C0-A4E3-95AC-C3EB-D8B11697D0D8}"/>
              </a:ext>
            </a:extLst>
          </p:cNvPr>
          <p:cNvPicPr>
            <a:picLocks noChangeAspect="1"/>
          </p:cNvPicPr>
          <p:nvPr/>
        </p:nvPicPr>
        <p:blipFill>
          <a:blip r:embed="rId2"/>
          <a:stretch>
            <a:fillRect/>
          </a:stretch>
        </p:blipFill>
        <p:spPr>
          <a:xfrm>
            <a:off x="4276725" y="1733550"/>
            <a:ext cx="7667624" cy="4839137"/>
          </a:xfrm>
          <a:prstGeom prst="rect">
            <a:avLst/>
          </a:prstGeom>
        </p:spPr>
      </p:pic>
      <p:sp>
        <p:nvSpPr>
          <p:cNvPr id="5" name="TextBox 4">
            <a:extLst>
              <a:ext uri="{FF2B5EF4-FFF2-40B4-BE49-F238E27FC236}">
                <a16:creationId xmlns:a16="http://schemas.microsoft.com/office/drawing/2014/main" id="{E2862D8C-BBF9-A43C-0A45-2D377D3E38F6}"/>
              </a:ext>
            </a:extLst>
          </p:cNvPr>
          <p:cNvSpPr txBox="1"/>
          <p:nvPr/>
        </p:nvSpPr>
        <p:spPr>
          <a:xfrm>
            <a:off x="1187777" y="2535810"/>
            <a:ext cx="2762054" cy="1893339"/>
          </a:xfrm>
          <a:prstGeom prst="rect">
            <a:avLst/>
          </a:prstGeom>
          <a:noFill/>
        </p:spPr>
        <p:txBody>
          <a:bodyPr wrap="square" lIns="91440" tIns="45720" rIns="91440" bIns="45720" rtlCol="0" anchor="t">
            <a:spAutoFit/>
          </a:bodyPr>
          <a:lstStyle/>
          <a:p>
            <a:pPr algn="just">
              <a:lnSpc>
                <a:spcPct val="150000"/>
              </a:lnSpc>
            </a:pPr>
            <a:r>
              <a:rPr lang="el-GR" sz="1600" dirty="0">
                <a:latin typeface="Arial"/>
                <a:cs typeface="Arial"/>
              </a:rPr>
              <a:t>Όταν πατήσετε το </a:t>
            </a:r>
            <a:r>
              <a:rPr lang="el-GR" sz="1600" dirty="0">
                <a:solidFill>
                  <a:srgbClr val="0070C0"/>
                </a:solidFill>
                <a:latin typeface="Arial"/>
                <a:cs typeface="Arial"/>
              </a:rPr>
              <a:t>«</a:t>
            </a:r>
            <a:r>
              <a:rPr lang="en-GB" sz="1600" dirty="0">
                <a:solidFill>
                  <a:srgbClr val="0070C0"/>
                </a:solidFill>
                <a:latin typeface="Arial"/>
                <a:cs typeface="Arial"/>
              </a:rPr>
              <a:t>edit</a:t>
            </a:r>
            <a:r>
              <a:rPr lang="el-GR" sz="1600" dirty="0">
                <a:solidFill>
                  <a:srgbClr val="0070C0"/>
                </a:solidFill>
                <a:latin typeface="Arial"/>
                <a:cs typeface="Arial"/>
              </a:rPr>
              <a:t>»</a:t>
            </a:r>
            <a:r>
              <a:rPr lang="en-GB" sz="1600" dirty="0">
                <a:latin typeface="Arial"/>
                <a:cs typeface="Arial"/>
              </a:rPr>
              <a:t> </a:t>
            </a:r>
            <a:r>
              <a:rPr lang="el-GR" sz="1600" dirty="0">
                <a:latin typeface="Arial"/>
                <a:cs typeface="Arial"/>
              </a:rPr>
              <a:t>θα ανοίξει το κουτάκι με τις επιλογές για απάντηση. Επιλέγετε την απάντηση που επιθυμείτε.</a:t>
            </a:r>
            <a:endParaRPr lang="en-GB" sz="1600" dirty="0">
              <a:latin typeface="Arial"/>
              <a:cs typeface="Arial"/>
            </a:endParaRPr>
          </a:p>
        </p:txBody>
      </p:sp>
    </p:spTree>
    <p:extLst>
      <p:ext uri="{BB962C8B-B14F-4D97-AF65-F5344CB8AC3E}">
        <p14:creationId xmlns:p14="http://schemas.microsoft.com/office/powerpoint/2010/main" val="205540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2A21-8CBB-7623-E8B5-260BE00D4523}"/>
              </a:ext>
            </a:extLst>
          </p:cNvPr>
          <p:cNvSpPr>
            <a:spLocks noGrp="1"/>
          </p:cNvSpPr>
          <p:nvPr>
            <p:ph type="title"/>
          </p:nvPr>
        </p:nvSpPr>
        <p:spPr>
          <a:xfrm>
            <a:off x="2231136" y="343907"/>
            <a:ext cx="7729728" cy="1188720"/>
          </a:xfrm>
        </p:spPr>
        <p:txBody>
          <a:bodyPr>
            <a:normAutofit/>
          </a:bodyPr>
          <a:lstStyle/>
          <a:p>
            <a:r>
              <a:rPr lang="el-GR" b="1" dirty="0" err="1">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Ερωτηματολογιο</a:t>
            </a:r>
            <a:r>
              <a:rPr lang="el-GR" b="1" dirty="0">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 </a:t>
            </a:r>
            <a:r>
              <a:rPr lang="el-GR" b="1" dirty="0" err="1">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εναρξης</a:t>
            </a:r>
            <a:r>
              <a:rPr lang="el-GR" b="1" dirty="0">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 </a:t>
            </a:r>
            <a:r>
              <a:rPr lang="el-GR" b="1" dirty="0" err="1">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Συμπληρωση</a:t>
            </a:r>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7DB76B6A-7E13-1EFE-E2C6-D9DBF1B34716}"/>
              </a:ext>
            </a:extLst>
          </p:cNvPr>
          <p:cNvPicPr>
            <a:picLocks noChangeAspect="1"/>
          </p:cNvPicPr>
          <p:nvPr/>
        </p:nvPicPr>
        <p:blipFill>
          <a:blip r:embed="rId2"/>
          <a:stretch>
            <a:fillRect/>
          </a:stretch>
        </p:blipFill>
        <p:spPr>
          <a:xfrm>
            <a:off x="5077838" y="1684977"/>
            <a:ext cx="6919319" cy="4563423"/>
          </a:xfrm>
          <a:prstGeom prst="rect">
            <a:avLst/>
          </a:prstGeom>
        </p:spPr>
      </p:pic>
      <p:sp>
        <p:nvSpPr>
          <p:cNvPr id="5" name="TextBox 4">
            <a:extLst>
              <a:ext uri="{FF2B5EF4-FFF2-40B4-BE49-F238E27FC236}">
                <a16:creationId xmlns:a16="http://schemas.microsoft.com/office/drawing/2014/main" id="{2F925B2B-35B5-4A3E-9E24-DCC952F3538D}"/>
              </a:ext>
            </a:extLst>
          </p:cNvPr>
          <p:cNvSpPr txBox="1"/>
          <p:nvPr/>
        </p:nvSpPr>
        <p:spPr>
          <a:xfrm>
            <a:off x="913795" y="2305455"/>
            <a:ext cx="2928631" cy="1703030"/>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Όταν επιλέξετε την απάντηση σας τότε πατήστε </a:t>
            </a:r>
            <a:r>
              <a:rPr lang="el-GR" b="1" dirty="0">
                <a:latin typeface="Arial"/>
                <a:cs typeface="Arial"/>
              </a:rPr>
              <a:t>«</a:t>
            </a:r>
            <a:r>
              <a:rPr lang="en-GB" b="1" dirty="0">
                <a:latin typeface="Arial"/>
                <a:cs typeface="Arial"/>
              </a:rPr>
              <a:t>update</a:t>
            </a:r>
            <a:r>
              <a:rPr lang="el-GR" b="1" dirty="0">
                <a:latin typeface="Arial"/>
                <a:cs typeface="Arial"/>
              </a:rPr>
              <a:t>»</a:t>
            </a:r>
            <a:r>
              <a:rPr lang="en-GB" dirty="0">
                <a:latin typeface="Arial"/>
                <a:cs typeface="Arial"/>
              </a:rPr>
              <a:t> </a:t>
            </a:r>
            <a:r>
              <a:rPr lang="el-GR" dirty="0">
                <a:latin typeface="Arial"/>
                <a:cs typeface="Arial"/>
              </a:rPr>
              <a:t>για ενημέρωση των αλλαγών.</a:t>
            </a:r>
            <a:endParaRPr lang="en-GB" dirty="0">
              <a:latin typeface="Arial"/>
              <a:cs typeface="Arial"/>
            </a:endParaRPr>
          </a:p>
        </p:txBody>
      </p:sp>
    </p:spTree>
    <p:extLst>
      <p:ext uri="{BB962C8B-B14F-4D97-AF65-F5344CB8AC3E}">
        <p14:creationId xmlns:p14="http://schemas.microsoft.com/office/powerpoint/2010/main" val="93674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9E13-AEA1-D15D-F6D1-50CA7B6EF1C2}"/>
              </a:ext>
            </a:extLst>
          </p:cNvPr>
          <p:cNvSpPr>
            <a:spLocks noGrp="1"/>
          </p:cNvSpPr>
          <p:nvPr>
            <p:ph type="title"/>
          </p:nvPr>
        </p:nvSpPr>
        <p:spPr>
          <a:xfrm>
            <a:off x="2237361" y="652020"/>
            <a:ext cx="7729728" cy="1188720"/>
          </a:xfrm>
        </p:spPr>
        <p:txBody>
          <a:bodyPr/>
          <a:lstStyle/>
          <a:p>
            <a:r>
              <a:rPr lang="el-GR" dirty="0" err="1">
                <a:latin typeface="Arial" panose="020B0604020202020204" pitchFamily="34" charset="0"/>
                <a:cs typeface="Arial" panose="020B0604020202020204" pitchFamily="34" charset="0"/>
              </a:rPr>
              <a:t>Υποβολη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Ερωτηματολογιου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εναρξης</a:t>
            </a:r>
            <a:endParaRPr lang="en-GB" dirty="0">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65D77E0-E0FB-37E9-4FDA-ED1BE78BD32E}"/>
              </a:ext>
            </a:extLst>
          </p:cNvPr>
          <p:cNvPicPr>
            <a:picLocks noChangeAspect="1"/>
          </p:cNvPicPr>
          <p:nvPr/>
        </p:nvPicPr>
        <p:blipFill>
          <a:blip r:embed="rId2"/>
          <a:stretch>
            <a:fillRect/>
          </a:stretch>
        </p:blipFill>
        <p:spPr>
          <a:xfrm>
            <a:off x="5267917" y="2227634"/>
            <a:ext cx="6076865" cy="3316874"/>
          </a:xfrm>
          <a:prstGeom prst="rect">
            <a:avLst/>
          </a:prstGeom>
        </p:spPr>
      </p:pic>
      <p:sp>
        <p:nvSpPr>
          <p:cNvPr id="5" name="TextBox 4">
            <a:extLst>
              <a:ext uri="{FF2B5EF4-FFF2-40B4-BE49-F238E27FC236}">
                <a16:creationId xmlns:a16="http://schemas.microsoft.com/office/drawing/2014/main" id="{A9A8273E-1AA4-8054-BC11-4DAFB00B2F96}"/>
              </a:ext>
            </a:extLst>
          </p:cNvPr>
          <p:cNvSpPr txBox="1"/>
          <p:nvPr/>
        </p:nvSpPr>
        <p:spPr>
          <a:xfrm>
            <a:off x="729574" y="2256817"/>
            <a:ext cx="3015575"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Αφού απαντήσετε σε όλες τις ερωτήσεις πατήστε </a:t>
            </a:r>
            <a:r>
              <a:rPr lang="el-GR" b="1" dirty="0">
                <a:latin typeface="Arial"/>
                <a:cs typeface="Arial"/>
              </a:rPr>
              <a:t>«Υποβολή»</a:t>
            </a:r>
            <a:r>
              <a:rPr lang="el-GR" dirty="0">
                <a:latin typeface="Arial"/>
                <a:cs typeface="Arial"/>
              </a:rPr>
              <a:t>, έτσι ώστε να λάβουμε το ερωτηματολόγιο σας.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6000" y="100669"/>
            <a:ext cx="4538124" cy="2747306"/>
          </a:xfrm>
        </p:spPr>
        <p:txBody>
          <a:bodyPr anchor="b">
            <a:normAutofit/>
          </a:bodyPr>
          <a:lstStyle/>
          <a:p>
            <a:pPr algn="l"/>
            <a:r>
              <a:rPr lang="el-GR" sz="3200" b="1" dirty="0">
                <a:latin typeface="Arial" panose="020B0604020202020204" pitchFamily="34" charset="0"/>
                <a:cs typeface="Arial" panose="020B0604020202020204" pitchFamily="34" charset="0"/>
              </a:rPr>
              <a:t>ΟΔΗΓΟΣ ΗΛΕΚΤΡΟΝΙΚΗΣ ΑΙΤΗΣΗΣ ΕΡΓΟΥ ΕΠΙΔΟΤΗΣΗΣ ΑΣΚΟΥΜΕΝΩΝ</a:t>
            </a:r>
            <a:r>
              <a:rPr lang="en-US" sz="3200" dirty="0">
                <a:latin typeface="Arial" panose="020B0604020202020204" pitchFamily="34" charset="0"/>
                <a:cs typeface="Arial" panose="020B0604020202020204" pitchFamily="34" charset="0"/>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147110" y="2847975"/>
            <a:ext cx="5934973" cy="3536047"/>
          </a:xfrm>
        </p:spPr>
        <p:txBody>
          <a:bodyPr anchor="t">
            <a:normAutofit fontScale="92500"/>
          </a:bodyPr>
          <a:lstStyle/>
          <a:p>
            <a:pPr marL="36900" lvl="0" indent="0">
              <a:buNone/>
            </a:pPr>
            <a:r>
              <a:rPr lang="el-GR" sz="2100" dirty="0">
                <a:latin typeface="Arial" panose="020B0604020202020204" pitchFamily="34" charset="0"/>
                <a:cs typeface="Arial" panose="020B0604020202020204" pitchFamily="34" charset="0"/>
              </a:rPr>
              <a:t>Το σύνολο του περιεχομένου της παρούσης ανήκει αποκλειστικά στον ΠΔΣ και απαγορεύεται ρητά η οποιαδήποτε αντιγραφή, αναπαραγωγή, μεταφορά, αποθήκευση, αναδημοσίευση, μεταποίηση, μετάδοση, πώληση, διανομή, έκδοση, εκτέλεση, φόρτωση, μετάφραση, τροποποίηση με οποιοδήποτε τρόπο, ανακοίνωση, διάδοση  ή οποιαδήποτε άλλη χρήση του περιεχομένου της παρουσίασης αυτής με οποιοδήποτε τρόπο ή μέσο για εμπορικούς ή άλλους σκοπούς, τμηματικά ή περιληπτικά χωρίς την προηγούμενη ρητή γραπτή συναίνεση του ΠΔΣ. </a:t>
            </a:r>
          </a:p>
          <a:p>
            <a:pPr marL="36900" lvl="0" indent="0">
              <a:buNone/>
            </a:pPr>
            <a:endParaRPr lang="en-US" sz="2400" dirty="0">
              <a:latin typeface="Bahnschrift Light" panose="020B0502040204020203" pitchFamily="34" charset="0"/>
            </a:endParaRPr>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88E-9E2D-DF9F-F970-9D8059A4B41B}"/>
              </a:ext>
            </a:extLst>
          </p:cNvPr>
          <p:cNvSpPr>
            <a:spLocks noGrp="1"/>
          </p:cNvSpPr>
          <p:nvPr>
            <p:ph type="title"/>
          </p:nvPr>
        </p:nvSpPr>
        <p:spPr/>
        <p:txBody>
          <a:bodyPr>
            <a:normAutofit/>
          </a:bodyPr>
          <a:lstStyle/>
          <a:p>
            <a:r>
              <a:rPr lang="el-GR" sz="4400" b="1" dirty="0" err="1">
                <a:latin typeface="Arial"/>
                <a:cs typeface="Arial"/>
              </a:rPr>
              <a:t>Διαδικασια</a:t>
            </a:r>
            <a:r>
              <a:rPr lang="el-GR" sz="4400" b="1" dirty="0">
                <a:latin typeface="Arial"/>
                <a:cs typeface="Arial"/>
              </a:rPr>
              <a:t> </a:t>
            </a:r>
            <a:r>
              <a:rPr lang="el-GR" sz="4400" b="1" dirty="0" err="1">
                <a:latin typeface="Arial"/>
                <a:cs typeface="Arial"/>
              </a:rPr>
              <a:t>Πληρωμης</a:t>
            </a:r>
            <a:endParaRPr lang="en-GB" sz="44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3" name="TextBox 2">
            <a:extLst>
              <a:ext uri="{FF2B5EF4-FFF2-40B4-BE49-F238E27FC236}">
                <a16:creationId xmlns:a16="http://schemas.microsoft.com/office/drawing/2014/main" id="{A51DCCE8-82CD-688E-3D58-417D9782256E}"/>
              </a:ext>
            </a:extLst>
          </p:cNvPr>
          <p:cNvSpPr txBox="1"/>
          <p:nvPr/>
        </p:nvSpPr>
        <p:spPr>
          <a:xfrm>
            <a:off x="1395167" y="2318994"/>
            <a:ext cx="9681328" cy="2446824"/>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Όλα τα πιο πάνω διαβήματα είναι ΥΠΟΧΡΕΩΤΙΚΑ έτσι ώστε να μπορέσουν να αξιολογηθούν τα έντυπα Έγκρισης σας με σκοπό την πληρωμή σας. </a:t>
            </a:r>
            <a:endParaRPr lang="en-US">
              <a:latin typeface="Goudy Old Style"/>
              <a:cs typeface="Arial"/>
            </a:endParaRPr>
          </a:p>
          <a:p>
            <a:pPr algn="just">
              <a:lnSpc>
                <a:spcPct val="150000"/>
              </a:lnSpc>
            </a:pPr>
            <a:r>
              <a:rPr lang="el-GR" dirty="0">
                <a:latin typeface="Arial"/>
                <a:cs typeface="Arial"/>
              </a:rPr>
              <a:t>Η πληρωμή πραγματοποιείται μία φορά τον μήνα μέσα προς τέλη εκάστου μηνός για τον προηγούμενο. </a:t>
            </a:r>
            <a:endParaRPr lang="en-US"/>
          </a:p>
          <a:p>
            <a:pPr algn="just">
              <a:lnSpc>
                <a:spcPct val="150000"/>
              </a:lnSpc>
            </a:pPr>
            <a:endParaRPr lang="el-GR" dirty="0"/>
          </a:p>
          <a:p>
            <a:pPr algn="r"/>
            <a:r>
              <a:rPr lang="en-GB" dirty="0"/>
              <a:t>ΕΥΧΑΡΙΣΤΟΥΜΕ</a:t>
            </a:r>
          </a:p>
        </p:txBody>
      </p:sp>
    </p:spTree>
    <p:extLst>
      <p:ext uri="{BB962C8B-B14F-4D97-AF65-F5344CB8AC3E}">
        <p14:creationId xmlns:p14="http://schemas.microsoft.com/office/powerpoint/2010/main" val="423437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C39E-BFEC-A167-F2F9-C68FA34D51B2}"/>
              </a:ext>
            </a:extLst>
          </p:cNvPr>
          <p:cNvSpPr>
            <a:spLocks noGrp="1"/>
          </p:cNvSpPr>
          <p:nvPr>
            <p:ph type="title"/>
          </p:nvPr>
        </p:nvSpPr>
        <p:spPr>
          <a:xfrm>
            <a:off x="2231136" y="922747"/>
            <a:ext cx="7729728" cy="1188720"/>
          </a:xfrm>
        </p:spPr>
        <p:txBody>
          <a:bodyPr>
            <a:normAutofit fontScale="90000"/>
          </a:bodyPr>
          <a:lstStyle/>
          <a:p>
            <a:r>
              <a:rPr lang="el-GR" sz="4400" b="1" dirty="0">
                <a:latin typeface="Arial"/>
                <a:cs typeface="Arial"/>
              </a:rPr>
              <a:t>ΑΝΑΚΟΙΝΩΣΗ</a:t>
            </a:r>
            <a:br>
              <a:rPr lang="en-GB" sz="4400" b="1" dirty="0">
                <a:latin typeface="Arial"/>
                <a:cs typeface="Arial"/>
              </a:rPr>
            </a:br>
            <a:r>
              <a:rPr lang="el-GR" sz="2700" b="1" dirty="0" err="1">
                <a:latin typeface="Arial"/>
                <a:cs typeface="Arial"/>
              </a:rPr>
              <a:t>Ηλεκτρονικ</a:t>
            </a:r>
            <a:r>
              <a:rPr lang="en-GB" sz="2700" b="1" dirty="0">
                <a:latin typeface="Arial"/>
                <a:cs typeface="Arial"/>
              </a:rPr>
              <a:t>h ΑΙΤΗΣΗ</a:t>
            </a:r>
            <a:endParaRPr lang="en-GB" sz="27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3" name="Content Placeholder 2">
            <a:extLst>
              <a:ext uri="{FF2B5EF4-FFF2-40B4-BE49-F238E27FC236}">
                <a16:creationId xmlns:a16="http://schemas.microsoft.com/office/drawing/2014/main" id="{CD55ABDB-8765-7331-A00D-061D8DC43A32}"/>
              </a:ext>
            </a:extLst>
          </p:cNvPr>
          <p:cNvSpPr>
            <a:spLocks noGrp="1"/>
          </p:cNvSpPr>
          <p:nvPr>
            <p:ph idx="1"/>
          </p:nvPr>
        </p:nvSpPr>
        <p:spPr/>
        <p:txBody>
          <a:bodyPr>
            <a:normAutofit fontScale="55000" lnSpcReduction="20000"/>
          </a:bodyPr>
          <a:lstStyle/>
          <a:p>
            <a:pPr marL="0" indent="0" algn="just">
              <a:buNone/>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Ο ΠΔΣ προχώρησε στην αναβάθμιση  του ηλεκτρονικού του συστήματος για καταχώρηση αιτήσεων νέων </a:t>
            </a:r>
            <a:r>
              <a:rPr lang="el-GR"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ασκουμένων</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οι οποίες θα γίνονται ΜΟΝΟ ηλεκτρονικά από την Δευτέρα </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10 </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Οκτωβρίου 2022.</a:t>
            </a:r>
          </a:p>
          <a:p>
            <a:pPr marL="0" indent="0" algn="just">
              <a:buNone/>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Η πρόσκληση του Έργου :</a:t>
            </a:r>
          </a:p>
          <a:p>
            <a:pPr marL="0" indent="0" algn="just">
              <a:buNone/>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hlinkClick r:id="rId2"/>
              </a:rPr>
              <a:t>http://www.cyprusbarassociation.org/index.php/el/for-trainees/subsidy-project-for-trainee-advocates-2017-2023/758-2017-2021</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marL="0" indent="0" algn="just">
              <a:buNone/>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marL="0" indent="0" algn="just">
              <a:buNone/>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Πιο κάτω μπορείτε να βρείτε το εγχειρίδιο καθοδήγησης σε μορφή  </a:t>
            </a:r>
            <a:r>
              <a:rPr lang="el-GR"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power</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a:t>
            </a:r>
            <a:r>
              <a:rPr lang="el-GR"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point</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για συμπλήρωση και υποβολή των αιτήσεων καθώς και οδηγίες για τις μετέπειτα διαδικασίες υποβολής σχετικών αποδεικτικών με σκοπό την καταβολή του επιδόματος.</a:t>
            </a:r>
          </a:p>
          <a:p>
            <a:pPr marL="0" indent="0" algn="just">
              <a:buNone/>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hlinkClick r:id="rId3"/>
              </a:rPr>
              <a:t>https://www.cyprusbar.org/Trainee/TraineeLogInPage</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marL="0" indent="0" algn="just">
              <a:buNone/>
            </a:pPr>
            <a:r>
              <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ΣΗΜ.1 : Όσοι ασκούμενοι έχουν ήδη υποβάλει Αίτηση προσωπικά και αναμένουν απάντηση ή έχουν λάβει έγκριση, να προχωρήσουν ΜΟΝΟ σε ΔΗΜΙΟΥΡΓΙΑ  ΛΟΓΑΡΙΑΣΜΟΥ στην σελίδα του Π.Δ.Σ. και ΟΧΙ σε ΥΠΟΒΟΛΗ ΑΙΤΗΣΗΣ.</a:t>
            </a:r>
          </a:p>
          <a:p>
            <a:pPr marL="0" indent="0" algn="just">
              <a:buNone/>
            </a:pPr>
            <a:r>
              <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Νοείται ότι, οι αιτήσεις θα εξεταστούν με σειρά προτεραιότητας από εκείνες που καταχωρήθηκαν προσωπικά μέχρι και τις ηλεκτρονικές.</a:t>
            </a:r>
          </a:p>
          <a:p>
            <a:pPr marL="0" indent="0" algn="just">
              <a:buNone/>
            </a:pPr>
            <a:r>
              <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•ΣΗΜ.2 : </a:t>
            </a:r>
            <a:r>
              <a:rPr lang="el-GR"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ΟΛΕΣ ΟΙ ΑΙΤΗΣΕΙΣ ΝΑ ΣΥΜΠΛΗΡΩΝΟΝΤΑΙ ΜΟΝΟ ΜΕ ΕΛΛΗΝΙΚΟΥΣ ΧΑΡΑΚΤΗΡΕΣ.</a:t>
            </a:r>
          </a:p>
          <a:p>
            <a:pPr indent="-305435" algn="just"/>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5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D93F-1CC6-79BC-FAD2-25EEF36C3193}"/>
              </a:ext>
            </a:extLst>
          </p:cNvPr>
          <p:cNvSpPr>
            <a:spLocks noGrp="1"/>
          </p:cNvSpPr>
          <p:nvPr>
            <p:ph type="title"/>
          </p:nvPr>
        </p:nvSpPr>
        <p:spPr>
          <a:xfrm>
            <a:off x="2225812" y="545400"/>
            <a:ext cx="7729728" cy="1188720"/>
          </a:xfrm>
        </p:spPr>
        <p:txBody>
          <a:bodyPr>
            <a:normAutofit fontScale="90000"/>
          </a:bodyPr>
          <a:lstStyle/>
          <a:p>
            <a:r>
              <a:rPr lang="el-GR" sz="4400" b="1" dirty="0">
                <a:latin typeface="Arial"/>
                <a:cs typeface="Arial"/>
              </a:rPr>
              <a:t>ΔΗΜΙΟΥΡΓΙΑ ΛΟΓΑΡΙΑΜΣΟΥ</a:t>
            </a:r>
            <a:endParaRPr lang="en-GB" sz="4400" b="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3" name="Content Placeholder 2">
            <a:extLst>
              <a:ext uri="{FF2B5EF4-FFF2-40B4-BE49-F238E27FC236}">
                <a16:creationId xmlns:a16="http://schemas.microsoft.com/office/drawing/2014/main" id="{65EF7CDB-4DC9-AB9D-3E57-825D04431960}"/>
              </a:ext>
            </a:extLst>
          </p:cNvPr>
          <p:cNvSpPr>
            <a:spLocks noGrp="1"/>
          </p:cNvSpPr>
          <p:nvPr>
            <p:ph idx="1"/>
          </p:nvPr>
        </p:nvSpPr>
        <p:spPr>
          <a:xfrm>
            <a:off x="913795" y="2076450"/>
            <a:ext cx="10353762" cy="4641271"/>
          </a:xfrm>
        </p:spPr>
        <p:txBody>
          <a:bodyPr/>
          <a:lstStyle/>
          <a:p>
            <a:pPr indent="-305435" algn="just"/>
            <a:r>
              <a:rPr lang="el-GR" dirty="0">
                <a:latin typeface="Arial" panose="020B0604020202020204" pitchFamily="34" charset="0"/>
                <a:cs typeface="Arial" panose="020B0604020202020204" pitchFamily="34" charset="0"/>
              </a:rPr>
              <a:t>Για να μπορέσετε να αιτηθείτε ηλεκτρονικά θα πρέπει να δημιουργήσετε λογαριασμό στην πλατφόρμα του Π.Δ.Σ.</a:t>
            </a:r>
            <a:endParaRPr lang="en-US"/>
          </a:p>
          <a:p>
            <a:pPr indent="-305435" algn="just"/>
            <a:r>
              <a:rPr lang="el-GR" dirty="0">
                <a:latin typeface="Arial"/>
                <a:cs typeface="Arial"/>
              </a:rPr>
              <a:t>Παρακαλούμε όπως συμπληρωθούν τα ζητούμενα </a:t>
            </a:r>
            <a:r>
              <a:rPr lang="el-GR" u="sng" dirty="0">
                <a:latin typeface="Arial"/>
                <a:cs typeface="Arial"/>
              </a:rPr>
              <a:t>ως κατωτέρω:</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Graphical user interface, application&#10;&#10;Description automatically generated">
            <a:extLst>
              <a:ext uri="{FF2B5EF4-FFF2-40B4-BE49-F238E27FC236}">
                <a16:creationId xmlns:a16="http://schemas.microsoft.com/office/drawing/2014/main" id="{6D399B0F-A641-12B3-0FDE-0462864B5516}"/>
              </a:ext>
            </a:extLst>
          </p:cNvPr>
          <p:cNvPicPr>
            <a:picLocks noChangeAspect="1"/>
          </p:cNvPicPr>
          <p:nvPr/>
        </p:nvPicPr>
        <p:blipFill>
          <a:blip r:embed="rId2"/>
          <a:stretch>
            <a:fillRect/>
          </a:stretch>
        </p:blipFill>
        <p:spPr>
          <a:xfrm>
            <a:off x="4800600" y="3238500"/>
            <a:ext cx="6829426" cy="3243324"/>
          </a:xfrm>
          <a:prstGeom prst="rect">
            <a:avLst/>
          </a:prstGeom>
        </p:spPr>
      </p:pic>
      <p:sp>
        <p:nvSpPr>
          <p:cNvPr id="7" name="TextBox 6">
            <a:extLst>
              <a:ext uri="{FF2B5EF4-FFF2-40B4-BE49-F238E27FC236}">
                <a16:creationId xmlns:a16="http://schemas.microsoft.com/office/drawing/2014/main" id="{A0DDCE22-FA32-DAAC-2923-42F637E086B4}"/>
              </a:ext>
            </a:extLst>
          </p:cNvPr>
          <p:cNvSpPr txBox="1"/>
          <p:nvPr/>
        </p:nvSpPr>
        <p:spPr>
          <a:xfrm>
            <a:off x="913795" y="3505200"/>
            <a:ext cx="2905730" cy="2585323"/>
          </a:xfrm>
          <a:prstGeom prst="rect">
            <a:avLst/>
          </a:prstGeom>
          <a:noFill/>
        </p:spPr>
        <p:txBody>
          <a:bodyPr wrap="square" rtlCol="0">
            <a:spAutoFit/>
          </a:bodyPr>
          <a:lstStyle/>
          <a:p>
            <a:r>
              <a:rPr lang="el-GR" b="1" u="sng" dirty="0">
                <a:latin typeface="Arial" panose="020B0604020202020204" pitchFamily="34" charset="0"/>
                <a:cs typeface="Arial" panose="020B0604020202020204" pitchFamily="34" charset="0"/>
              </a:rPr>
              <a:t>Σημαντικό: </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Σε περίπτωση που έχουν παρέλθει οι 30 μέρες από την </a:t>
            </a:r>
            <a:r>
              <a:rPr lang="el-GR" dirty="0" err="1">
                <a:latin typeface="Arial" panose="020B0604020202020204" pitchFamily="34" charset="0"/>
                <a:cs typeface="Arial" panose="020B0604020202020204" pitchFamily="34" charset="0"/>
              </a:rPr>
              <a:t>ημερ</a:t>
            </a:r>
            <a:r>
              <a:rPr lang="el-GR" dirty="0">
                <a:latin typeface="Arial" panose="020B0604020202020204" pitchFamily="34" charset="0"/>
                <a:cs typeface="Arial" panose="020B0604020202020204" pitchFamily="34" charset="0"/>
              </a:rPr>
              <a:t>. έναρξης της άσκησης δεν θα μπορείτε να προχωρήσετε στα επόμενα βήματα ως κατωτέρω</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9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2C80-2504-F640-B97D-2AC63AEAC0D5}"/>
              </a:ext>
            </a:extLst>
          </p:cNvPr>
          <p:cNvSpPr>
            <a:spLocks noGrp="1"/>
          </p:cNvSpPr>
          <p:nvPr>
            <p:ph type="title"/>
          </p:nvPr>
        </p:nvSpPr>
        <p:spPr/>
        <p:txBody>
          <a:bodyPr/>
          <a:lstStyle/>
          <a:p>
            <a:r>
              <a:rPr lang="en-US" dirty="0"/>
              <a:t>Login</a:t>
            </a:r>
            <a:endParaRPr lang="en-GB" dirty="0"/>
          </a:p>
        </p:txBody>
      </p:sp>
      <p:sp>
        <p:nvSpPr>
          <p:cNvPr id="3" name="Content Placeholder 2">
            <a:extLst>
              <a:ext uri="{FF2B5EF4-FFF2-40B4-BE49-F238E27FC236}">
                <a16:creationId xmlns:a16="http://schemas.microsoft.com/office/drawing/2014/main" id="{D8377228-A25D-AB81-2C5B-77D83EE72BAA}"/>
              </a:ext>
            </a:extLst>
          </p:cNvPr>
          <p:cNvSpPr>
            <a:spLocks noGrp="1"/>
          </p:cNvSpPr>
          <p:nvPr>
            <p:ph idx="1"/>
          </p:nvPr>
        </p:nvSpPr>
        <p:spPr/>
        <p:txBody>
          <a:bodyPr/>
          <a:lstStyle/>
          <a:p>
            <a:r>
              <a:rPr lang="el-GR" dirty="0"/>
              <a:t>Μετά την εγγραφή σας θα πρέπει να κάνετε </a:t>
            </a:r>
            <a:r>
              <a:rPr lang="en-US" dirty="0"/>
              <a:t>login </a:t>
            </a:r>
            <a:r>
              <a:rPr lang="el-GR" dirty="0"/>
              <a:t>ως κατωτέρω</a:t>
            </a:r>
            <a:r>
              <a:rPr lang="en-US" dirty="0"/>
              <a:t>:</a:t>
            </a:r>
          </a:p>
          <a:p>
            <a:endParaRPr lang="en-GB" dirty="0"/>
          </a:p>
        </p:txBody>
      </p:sp>
      <p:sp>
        <p:nvSpPr>
          <p:cNvPr id="6" name="TextBox 5">
            <a:extLst>
              <a:ext uri="{FF2B5EF4-FFF2-40B4-BE49-F238E27FC236}">
                <a16:creationId xmlns:a16="http://schemas.microsoft.com/office/drawing/2014/main" id="{2C684166-53F8-1E0C-6762-8AFA92ACDAFD}"/>
              </a:ext>
            </a:extLst>
          </p:cNvPr>
          <p:cNvSpPr txBox="1"/>
          <p:nvPr/>
        </p:nvSpPr>
        <p:spPr>
          <a:xfrm>
            <a:off x="660162" y="3139682"/>
            <a:ext cx="4552950" cy="3139321"/>
          </a:xfrm>
          <a:prstGeom prst="rect">
            <a:avLst/>
          </a:prstGeom>
          <a:noFill/>
        </p:spPr>
        <p:txBody>
          <a:bodyPr wrap="square" rtlCol="0">
            <a:spAutoFit/>
          </a:bodyPr>
          <a:lstStyle/>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Μετά την </a:t>
            </a:r>
            <a:r>
              <a:rPr lang="el-GR" dirty="0" err="1">
                <a:latin typeface="Arial" panose="020B0604020202020204" pitchFamily="34" charset="0"/>
                <a:cs typeface="Arial" panose="020B0604020202020204" pitchFamily="34" charset="0"/>
              </a:rPr>
              <a:t>εγγραφη</a:t>
            </a:r>
            <a:r>
              <a:rPr lang="el-GR" dirty="0">
                <a:latin typeface="Arial" panose="020B0604020202020204" pitchFamily="34" charset="0"/>
                <a:cs typeface="Arial" panose="020B0604020202020204" pitchFamily="34" charset="0"/>
              </a:rPr>
              <a:t> σας θα σας εμφανίσει το </a:t>
            </a:r>
            <a:r>
              <a:rPr lang="el-GR" dirty="0" err="1">
                <a:latin typeface="Arial" panose="020B0604020202020204" pitchFamily="34" charset="0"/>
                <a:cs typeface="Arial" panose="020B0604020202020204" pitchFamily="34" charset="0"/>
              </a:rPr>
              <a:t>μηνυμα</a:t>
            </a:r>
            <a:r>
              <a:rPr lang="el-GR" dirty="0">
                <a:latin typeface="Arial" panose="020B0604020202020204" pitchFamily="34" charset="0"/>
                <a:cs typeface="Arial" panose="020B0604020202020204" pitchFamily="34" charset="0"/>
              </a:rPr>
              <a:t> «Επιτυχής Εγγραφή»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Στην συνέχεια θα πατήσετε «Σύνδεση» (βλ. εικόνα δίπλα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Τέλος θα επιλέξετε «Εκπαιδευόμενος» (βλ. εικόνα δίπλα σημείο 2) </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Και θα κάνετε </a:t>
            </a:r>
            <a:r>
              <a:rPr lang="en-GB" dirty="0">
                <a:latin typeface="Arial" panose="020B0604020202020204" pitchFamily="34" charset="0"/>
                <a:cs typeface="Arial" panose="020B0604020202020204" pitchFamily="34" charset="0"/>
              </a:rPr>
              <a:t>login </a:t>
            </a:r>
            <a:r>
              <a:rPr lang="el-GR" dirty="0">
                <a:latin typeface="Arial" panose="020B0604020202020204" pitchFamily="34" charset="0"/>
                <a:cs typeface="Arial" panose="020B0604020202020204" pitchFamily="34" charset="0"/>
              </a:rPr>
              <a:t>ως κατωτέρω</a:t>
            </a:r>
            <a:endParaRPr lang="en-GB" dirty="0">
              <a:latin typeface="Arial" panose="020B0604020202020204" pitchFamily="34" charset="0"/>
              <a:cs typeface="Arial" panose="020B0604020202020204" pitchFamily="34" charset="0"/>
            </a:endParaRPr>
          </a:p>
        </p:txBody>
      </p:sp>
      <p:pic>
        <p:nvPicPr>
          <p:cNvPr id="8" name="Picture 7" descr="Graphical user interface, application, Word&#10;&#10;Description automatically generated">
            <a:extLst>
              <a:ext uri="{FF2B5EF4-FFF2-40B4-BE49-F238E27FC236}">
                <a16:creationId xmlns:a16="http://schemas.microsoft.com/office/drawing/2014/main" id="{4F0D23BE-827F-4075-28E3-1740CFAB8F94}"/>
              </a:ext>
            </a:extLst>
          </p:cNvPr>
          <p:cNvPicPr>
            <a:picLocks noChangeAspect="1"/>
          </p:cNvPicPr>
          <p:nvPr/>
        </p:nvPicPr>
        <p:blipFill>
          <a:blip r:embed="rId2"/>
          <a:stretch>
            <a:fillRect/>
          </a:stretch>
        </p:blipFill>
        <p:spPr>
          <a:xfrm>
            <a:off x="6343650" y="3037379"/>
            <a:ext cx="5419726" cy="3620927"/>
          </a:xfrm>
          <a:prstGeom prst="rect">
            <a:avLst/>
          </a:prstGeom>
        </p:spPr>
      </p:pic>
    </p:spTree>
    <p:extLst>
      <p:ext uri="{BB962C8B-B14F-4D97-AF65-F5344CB8AC3E}">
        <p14:creationId xmlns:p14="http://schemas.microsoft.com/office/powerpoint/2010/main" val="266191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51A6-6AAE-59AF-0C8E-18958E422844}"/>
              </a:ext>
            </a:extLst>
          </p:cNvPr>
          <p:cNvSpPr>
            <a:spLocks noGrp="1"/>
          </p:cNvSpPr>
          <p:nvPr>
            <p:ph type="title"/>
          </p:nvPr>
        </p:nvSpPr>
        <p:spPr/>
        <p:txBody>
          <a:bodyPr/>
          <a:lstStyle/>
          <a:p>
            <a:r>
              <a:rPr lang="en-US" dirty="0"/>
              <a:t>login</a:t>
            </a:r>
            <a:endParaRPr lang="en-GB" dirty="0"/>
          </a:p>
        </p:txBody>
      </p:sp>
      <p:sp>
        <p:nvSpPr>
          <p:cNvPr id="7" name="Content Placeholder 6">
            <a:extLst>
              <a:ext uri="{FF2B5EF4-FFF2-40B4-BE49-F238E27FC236}">
                <a16:creationId xmlns:a16="http://schemas.microsoft.com/office/drawing/2014/main" id="{FF50753A-F6D1-39AB-FAA9-EADE498D7AA7}"/>
              </a:ext>
            </a:extLst>
          </p:cNvPr>
          <p:cNvSpPr>
            <a:spLocks noGrp="1"/>
          </p:cNvSpPr>
          <p:nvPr>
            <p:ph idx="1"/>
          </p:nvPr>
        </p:nvSpPr>
        <p:spPr>
          <a:xfrm>
            <a:off x="2231136" y="2638044"/>
            <a:ext cx="2779014" cy="3101983"/>
          </a:xfrm>
        </p:spPr>
        <p:txBody>
          <a:bodyPr/>
          <a:lstStyle/>
          <a:p>
            <a:pPr marL="0" indent="0">
              <a:buNone/>
            </a:pPr>
            <a:r>
              <a:rPr lang="el-GR" dirty="0"/>
              <a:t>Θα συμπληρώσετε τα στοιχεία σας:</a:t>
            </a:r>
          </a:p>
          <a:p>
            <a:r>
              <a:rPr lang="el-GR" dirty="0"/>
              <a:t>Ηλεκτρονική διεύθυνση</a:t>
            </a:r>
          </a:p>
          <a:p>
            <a:r>
              <a:rPr lang="el-GR" dirty="0"/>
              <a:t> Κωδικός </a:t>
            </a:r>
          </a:p>
          <a:p>
            <a:r>
              <a:rPr lang="el-GR" dirty="0"/>
              <a:t>Στην συνέχεια «ΣΥΝΔΕΣΗ»</a:t>
            </a:r>
            <a:endParaRPr lang="en-GB" dirty="0"/>
          </a:p>
        </p:txBody>
      </p:sp>
      <p:pic>
        <p:nvPicPr>
          <p:cNvPr id="9" name="Picture 8" descr="Graphical user interface, application&#10;&#10;Description automatically generated">
            <a:extLst>
              <a:ext uri="{FF2B5EF4-FFF2-40B4-BE49-F238E27FC236}">
                <a16:creationId xmlns:a16="http://schemas.microsoft.com/office/drawing/2014/main" id="{C7E4417F-9BA4-CA3F-B480-E192EBF35FCE}"/>
              </a:ext>
            </a:extLst>
          </p:cNvPr>
          <p:cNvPicPr>
            <a:picLocks noChangeAspect="1"/>
          </p:cNvPicPr>
          <p:nvPr/>
        </p:nvPicPr>
        <p:blipFill>
          <a:blip r:embed="rId2"/>
          <a:stretch>
            <a:fillRect/>
          </a:stretch>
        </p:blipFill>
        <p:spPr>
          <a:xfrm>
            <a:off x="5457824" y="2400300"/>
            <a:ext cx="5743575" cy="4087611"/>
          </a:xfrm>
          <a:prstGeom prst="rect">
            <a:avLst/>
          </a:prstGeom>
        </p:spPr>
      </p:pic>
    </p:spTree>
    <p:extLst>
      <p:ext uri="{BB962C8B-B14F-4D97-AF65-F5344CB8AC3E}">
        <p14:creationId xmlns:p14="http://schemas.microsoft.com/office/powerpoint/2010/main" val="13038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C840-6D1B-0AAF-5E11-A77EE3DC6B62}"/>
              </a:ext>
            </a:extLst>
          </p:cNvPr>
          <p:cNvSpPr>
            <a:spLocks noGrp="1"/>
          </p:cNvSpPr>
          <p:nvPr>
            <p:ph type="title"/>
          </p:nvPr>
        </p:nvSpPr>
        <p:spPr>
          <a:xfrm>
            <a:off x="982191" y="581066"/>
            <a:ext cx="9358614" cy="928912"/>
          </a:xfrm>
        </p:spPr>
        <p:txBody>
          <a:bodyPr>
            <a:normAutofit fontScale="90000"/>
          </a:bodyPr>
          <a:lstStyle/>
          <a:p>
            <a:r>
              <a:rPr lang="el-GR" b="1" dirty="0" err="1">
                <a:latin typeface="Arial"/>
                <a:cs typeface="Arial"/>
              </a:rPr>
              <a:t>Συμπληρωση</a:t>
            </a:r>
            <a:r>
              <a:rPr lang="el-GR" b="1" dirty="0">
                <a:latin typeface="Arial"/>
                <a:cs typeface="Arial"/>
              </a:rPr>
              <a:t> </a:t>
            </a:r>
            <a:r>
              <a:rPr lang="el-GR" b="1" dirty="0" err="1">
                <a:latin typeface="Arial"/>
                <a:cs typeface="Arial"/>
              </a:rPr>
              <a:t>προσωπικων</a:t>
            </a:r>
            <a:r>
              <a:rPr lang="el-GR" b="1" dirty="0">
                <a:latin typeface="Arial"/>
                <a:cs typeface="Arial"/>
              </a:rPr>
              <a:t> </a:t>
            </a:r>
            <a:r>
              <a:rPr lang="el-GR" b="1" dirty="0" err="1">
                <a:latin typeface="Arial"/>
                <a:cs typeface="Arial"/>
              </a:rPr>
              <a:t>στοιχειων</a:t>
            </a:r>
            <a:r>
              <a:rPr lang="el-GR" b="1" dirty="0">
                <a:latin typeface="Arial"/>
                <a:cs typeface="Arial"/>
              </a:rPr>
              <a:t> </a:t>
            </a:r>
            <a:r>
              <a:rPr lang="el-GR" b="1" dirty="0" err="1">
                <a:latin typeface="Arial"/>
                <a:cs typeface="Arial"/>
              </a:rPr>
              <a:t>ασκουμενου</a:t>
            </a:r>
            <a:r>
              <a:rPr lang="el-GR" b="1" dirty="0">
                <a:latin typeface="Arial"/>
                <a:cs typeface="Arial"/>
              </a:rPr>
              <a:t> </a:t>
            </a:r>
            <a:r>
              <a:rPr lang="el-GR" b="1" dirty="0" err="1">
                <a:latin typeface="Arial"/>
                <a:cs typeface="Arial"/>
              </a:rPr>
              <a:t>δικηγορου</a:t>
            </a:r>
            <a:endParaRPr lang="en-GB"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4" name="Text Placeholder 3">
            <a:extLst>
              <a:ext uri="{FF2B5EF4-FFF2-40B4-BE49-F238E27FC236}">
                <a16:creationId xmlns:a16="http://schemas.microsoft.com/office/drawing/2014/main" id="{0A3B66CC-EA6C-6AC9-B45C-3B0B5173CEFE}"/>
              </a:ext>
            </a:extLst>
          </p:cNvPr>
          <p:cNvSpPr>
            <a:spLocks noGrp="1"/>
          </p:cNvSpPr>
          <p:nvPr>
            <p:ph type="body" sz="half" idx="2"/>
          </p:nvPr>
        </p:nvSpPr>
        <p:spPr>
          <a:xfrm>
            <a:off x="1008668" y="1770434"/>
            <a:ext cx="4652830" cy="4506499"/>
          </a:xfrm>
        </p:spPr>
        <p:txBody>
          <a:bodyPr>
            <a:normAutofit fontScale="70000" lnSpcReduction="20000"/>
          </a:bodyPr>
          <a:lstStyle/>
          <a:p>
            <a:pPr algn="just">
              <a:lnSpc>
                <a:spcPct val="170000"/>
              </a:lnSpc>
            </a:pPr>
            <a:r>
              <a:rPr lang="el-GR" b="1" u="sng" dirty="0">
                <a:latin typeface="Arial"/>
                <a:cs typeface="Arial"/>
              </a:rPr>
              <a:t>Προσοχή: </a:t>
            </a:r>
            <a:r>
              <a:rPr lang="en-GB" b="1" u="sng" dirty="0">
                <a:solidFill>
                  <a:srgbClr val="FF0000"/>
                </a:solidFill>
                <a:latin typeface="Arial"/>
                <a:cs typeface="Arial"/>
              </a:rPr>
              <a:t>Η ΑΙΤΗΣΗ ΘΑ ΠΡΕΠΕΙ ΝΑ ΣΥΜΠΛΗΡΩΝΕΤΑΙ </a:t>
            </a:r>
            <a:r>
              <a:rPr lang="en-GB" b="1" u="sng">
                <a:solidFill>
                  <a:srgbClr val="FF0000"/>
                </a:solidFill>
                <a:latin typeface="Arial"/>
                <a:cs typeface="Arial"/>
              </a:rPr>
              <a:t>ΜΕ ΕΛΗΝΙΚΟΥΣ </a:t>
            </a:r>
            <a:r>
              <a:rPr lang="en-GB" b="1" u="sng" dirty="0">
                <a:solidFill>
                  <a:srgbClr val="FF0000"/>
                </a:solidFill>
                <a:latin typeface="Arial"/>
                <a:cs typeface="Arial"/>
              </a:rPr>
              <a:t>ΧΑΡΑΚΤΗΡΕΣ</a:t>
            </a:r>
          </a:p>
          <a:p>
            <a:pPr marL="285750" indent="-285750" algn="just">
              <a:lnSpc>
                <a:spcPct val="170000"/>
              </a:lnSpc>
              <a:buFont typeface="Wingdings" panose="05000000000000000000" pitchFamily="2" charset="2"/>
              <a:buChar char="v"/>
            </a:pPr>
            <a:r>
              <a:rPr lang="el-GR" dirty="0">
                <a:latin typeface="Arial"/>
                <a:cs typeface="Arial"/>
              </a:rPr>
              <a:t> Η αίτηση μπορεί να υποβληθεί εντός 30 ημερών από την </a:t>
            </a:r>
            <a:r>
              <a:rPr lang="el-GR" dirty="0" err="1">
                <a:latin typeface="Arial"/>
                <a:cs typeface="Arial"/>
              </a:rPr>
              <a:t>ημερ</a:t>
            </a:r>
            <a:r>
              <a:rPr lang="el-GR" dirty="0">
                <a:latin typeface="Arial"/>
                <a:cs typeface="Arial"/>
              </a:rPr>
              <a:t>. έναρξης της άσκησης του ασκούμενου.</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algn="just">
              <a:lnSpc>
                <a:spcPct val="170000"/>
              </a:lnSpc>
            </a:pPr>
            <a:r>
              <a:rPr lang="el-GR" dirty="0">
                <a:solidFill>
                  <a:srgbClr val="FF0000"/>
                </a:solidFill>
                <a:latin typeface="Arial"/>
                <a:cs typeface="Arial"/>
              </a:rPr>
              <a:t>Π.χ. </a:t>
            </a:r>
            <a:r>
              <a:rPr lang="el-GR" dirty="0" err="1">
                <a:solidFill>
                  <a:srgbClr val="FF0000"/>
                </a:solidFill>
                <a:latin typeface="Arial"/>
                <a:cs typeface="Arial"/>
              </a:rPr>
              <a:t>Ημ.Έναρξης</a:t>
            </a:r>
            <a:r>
              <a:rPr lang="el-GR" dirty="0">
                <a:solidFill>
                  <a:srgbClr val="FF0000"/>
                </a:solidFill>
                <a:latin typeface="Arial"/>
                <a:cs typeface="Arial"/>
              </a:rPr>
              <a:t> άσκησης1/09/2022 τότε τελευταία </a:t>
            </a:r>
            <a:r>
              <a:rPr lang="el-GR" dirty="0" err="1">
                <a:solidFill>
                  <a:srgbClr val="FF0000"/>
                </a:solidFill>
                <a:latin typeface="Arial"/>
                <a:cs typeface="Arial"/>
              </a:rPr>
              <a:t>ημερ</a:t>
            </a:r>
            <a:r>
              <a:rPr lang="el-GR" dirty="0">
                <a:solidFill>
                  <a:srgbClr val="FF0000"/>
                </a:solidFill>
                <a:latin typeface="Arial"/>
                <a:cs typeface="Arial"/>
              </a:rPr>
              <a:t>. υποβολής είναι η 01/10/2022.</a:t>
            </a:r>
            <a:endPar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endParaRPr>
          </a:p>
          <a:p>
            <a:pPr algn="just">
              <a:lnSpc>
                <a:spcPct val="170000"/>
              </a:lnSpc>
            </a:pPr>
            <a:r>
              <a:rPr lang="el-GR" dirty="0">
                <a:solidFill>
                  <a:schemeClr val="tx1"/>
                </a:solidFill>
                <a:latin typeface="Arial"/>
                <a:cs typeface="Arial"/>
              </a:rPr>
              <a:t>Σε αντίθετη περίπτωση το σύστημα δεν θα σας αφήσει να προχωρήσετε σε υποβολή της αίτησης σας και θα πρέπει να επικοινωνήσετε με το Νομικό Συμβούλιο για να αλλάξετε </a:t>
            </a:r>
            <a:r>
              <a:rPr lang="el-GR" dirty="0" err="1">
                <a:solidFill>
                  <a:schemeClr val="tx1"/>
                </a:solidFill>
                <a:latin typeface="Arial"/>
                <a:cs typeface="Arial"/>
              </a:rPr>
              <a:t>ημερ</a:t>
            </a:r>
            <a:r>
              <a:rPr lang="el-GR" dirty="0">
                <a:solidFill>
                  <a:schemeClr val="tx1"/>
                </a:solidFill>
                <a:latin typeface="Arial"/>
                <a:cs typeface="Arial"/>
              </a:rPr>
              <a:t>. έναρξης της άσκησης σας.</a:t>
            </a:r>
            <a:endParaRPr lang="el-GR"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algn="just">
              <a:lnSpc>
                <a:spcPct val="170000"/>
              </a:lnSpc>
            </a:pPr>
            <a:r>
              <a:rPr lang="el-GR" dirty="0">
                <a:solidFill>
                  <a:srgbClr val="FF0000"/>
                </a:solidFill>
                <a:latin typeface="Arial"/>
                <a:cs typeface="Arial"/>
              </a:rPr>
              <a:t>Πχ. Αν η </a:t>
            </a:r>
            <a:r>
              <a:rPr lang="el-GR" dirty="0" err="1">
                <a:solidFill>
                  <a:srgbClr val="FF0000"/>
                </a:solidFill>
                <a:latin typeface="Arial"/>
                <a:cs typeface="Arial"/>
              </a:rPr>
              <a:t>ημερ</a:t>
            </a:r>
            <a:r>
              <a:rPr lang="el-GR" dirty="0">
                <a:solidFill>
                  <a:srgbClr val="FF0000"/>
                </a:solidFill>
                <a:latin typeface="Arial"/>
                <a:cs typeface="Arial"/>
              </a:rPr>
              <a:t>. Υποβολής είναι 3/9/2022 και η </a:t>
            </a:r>
            <a:r>
              <a:rPr lang="el-GR" dirty="0" err="1">
                <a:solidFill>
                  <a:srgbClr val="FF0000"/>
                </a:solidFill>
                <a:latin typeface="Arial"/>
                <a:cs typeface="Arial"/>
              </a:rPr>
              <a:t>ημερ</a:t>
            </a:r>
            <a:r>
              <a:rPr lang="el-GR" dirty="0">
                <a:solidFill>
                  <a:srgbClr val="FF0000"/>
                </a:solidFill>
                <a:latin typeface="Arial"/>
                <a:cs typeface="Arial"/>
              </a:rPr>
              <a:t>.΄έναρξης άσκησης είναι 1/08/2022 τότε θα πρέπει να γίνει αλλαγή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σε ημερομηνία μεταγενέστερη της 3/08/2022 έτσι ώστε να υπάρχει χρόνος για υποβολή της αίτησης. </a:t>
            </a:r>
            <a:endParaRPr lang="en-GB"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endParaRPr>
          </a:p>
          <a:p>
            <a:pPr algn="just">
              <a:lnSpc>
                <a:spcPct val="170000"/>
              </a:lnSpc>
            </a:pPr>
            <a:r>
              <a:rPr lang="el-GR" dirty="0">
                <a:solidFill>
                  <a:schemeClr val="tx1">
                    <a:lumMod val="95000"/>
                  </a:schemeClr>
                </a:solidFill>
                <a:latin typeface="Arial"/>
                <a:cs typeface="Arial"/>
              </a:rPr>
              <a:t>Ιδανικό θα ήταν η αλλαγή </a:t>
            </a:r>
            <a:r>
              <a:rPr lang="el-GR" dirty="0" err="1">
                <a:solidFill>
                  <a:schemeClr val="tx1">
                    <a:lumMod val="95000"/>
                  </a:schemeClr>
                </a:solidFill>
                <a:latin typeface="Arial"/>
                <a:cs typeface="Arial"/>
              </a:rPr>
              <a:t>ημερ</a:t>
            </a:r>
            <a:r>
              <a:rPr lang="el-GR" dirty="0">
                <a:solidFill>
                  <a:schemeClr val="tx1">
                    <a:lumMod val="95000"/>
                  </a:schemeClr>
                </a:solidFill>
                <a:latin typeface="Arial"/>
                <a:cs typeface="Arial"/>
              </a:rPr>
              <a:t>. έναρξης της άσκησης σε 5/08/2022 έτσι ώστε να υπάρχει ο χρόνος υποβολής μέχρι τις 5/09/2022.</a:t>
            </a:r>
            <a:endParaRPr lang="en-GB" dirty="0">
              <a:ln>
                <a:solidFill>
                  <a:prstClr val="black">
                    <a:lumMod val="75000"/>
                    <a:lumOff val="25000"/>
                    <a:alpha val="10000"/>
                  </a:prstClr>
                </a:solidFill>
              </a:ln>
              <a:solidFill>
                <a:schemeClr val="tx1">
                  <a:lumMod val="95000"/>
                </a:schemeClr>
              </a:solidFill>
              <a:effectLst>
                <a:outerShdw blurRad="9525" dist="25400" dir="14640000" algn="tl" rotWithShape="0">
                  <a:prstClr val="black">
                    <a:alpha val="30000"/>
                  </a:prstClr>
                </a:outerShdw>
              </a:effectLst>
              <a:latin typeface="Arial"/>
              <a:cs typeface="Arial"/>
            </a:endParaRPr>
          </a:p>
        </p:txBody>
      </p:sp>
      <p:pic>
        <p:nvPicPr>
          <p:cNvPr id="6" name="Picture 5" descr="Graphical user interface, text, application, email">
            <a:extLst>
              <a:ext uri="{FF2B5EF4-FFF2-40B4-BE49-F238E27FC236}">
                <a16:creationId xmlns:a16="http://schemas.microsoft.com/office/drawing/2014/main" id="{9BEEF096-C963-938D-1397-591767A5384A}"/>
              </a:ext>
            </a:extLst>
          </p:cNvPr>
          <p:cNvPicPr>
            <a:picLocks noChangeAspect="1"/>
          </p:cNvPicPr>
          <p:nvPr/>
        </p:nvPicPr>
        <p:blipFill>
          <a:blip r:embed="rId2"/>
          <a:stretch>
            <a:fillRect/>
          </a:stretch>
        </p:blipFill>
        <p:spPr>
          <a:xfrm>
            <a:off x="6096000" y="1770434"/>
            <a:ext cx="5479915" cy="4506500"/>
          </a:xfrm>
          <a:prstGeom prst="rect">
            <a:avLst/>
          </a:prstGeom>
        </p:spPr>
      </p:pic>
    </p:spTree>
    <p:extLst>
      <p:ext uri="{BB962C8B-B14F-4D97-AF65-F5344CB8AC3E}">
        <p14:creationId xmlns:p14="http://schemas.microsoft.com/office/powerpoint/2010/main" val="293605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1BA-42AB-F8BC-7A7E-2652FC3BB49F}"/>
              </a:ext>
            </a:extLst>
          </p:cNvPr>
          <p:cNvSpPr>
            <a:spLocks noGrp="1"/>
          </p:cNvSpPr>
          <p:nvPr>
            <p:ph type="title"/>
          </p:nvPr>
        </p:nvSpPr>
        <p:spPr>
          <a:xfrm>
            <a:off x="2231136" y="468393"/>
            <a:ext cx="7729728" cy="1188720"/>
          </a:xfrm>
        </p:spPr>
        <p:txBody>
          <a:bodyPr>
            <a:normAutofit/>
          </a:bodyPr>
          <a:lstStyle/>
          <a:p>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Συμ</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πληρωση προσωπικ</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ω</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ν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στοιχειων</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α</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σκουμενου</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δικηγορου</a:t>
            </a:r>
            <a:endParaRPr lang="en-GB" dirty="0">
              <a:latin typeface="Arial"/>
            </a:endParaRPr>
          </a:p>
        </p:txBody>
      </p:sp>
      <p:sp>
        <p:nvSpPr>
          <p:cNvPr id="5" name="TextBox 4">
            <a:extLst>
              <a:ext uri="{FF2B5EF4-FFF2-40B4-BE49-F238E27FC236}">
                <a16:creationId xmlns:a16="http://schemas.microsoft.com/office/drawing/2014/main" id="{C51165C2-19B1-855A-7071-5D4655135140}"/>
              </a:ext>
            </a:extLst>
          </p:cNvPr>
          <p:cNvSpPr txBox="1"/>
          <p:nvPr/>
        </p:nvSpPr>
        <p:spPr>
          <a:xfrm>
            <a:off x="548268" y="2378927"/>
            <a:ext cx="400514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err="1">
                <a:latin typeface="Arial"/>
                <a:cs typeface="Arial"/>
              </a:rPr>
              <a:t>Μετά</a:t>
            </a:r>
            <a:r>
              <a:rPr lang="en-GB" dirty="0">
                <a:latin typeface="Arial"/>
                <a:cs typeface="Arial"/>
              </a:rPr>
              <a:t> </a:t>
            </a:r>
            <a:r>
              <a:rPr lang="en-GB" dirty="0" err="1">
                <a:latin typeface="Arial"/>
                <a:cs typeface="Arial"/>
              </a:rPr>
              <a:t>την</a:t>
            </a:r>
            <a:r>
              <a:rPr lang="en-GB" dirty="0">
                <a:latin typeface="Arial"/>
                <a:cs typeface="Arial"/>
              </a:rPr>
              <a:t> </a:t>
            </a:r>
            <a:r>
              <a:rPr lang="en-GB" dirty="0" err="1">
                <a:latin typeface="Arial"/>
                <a:cs typeface="Arial"/>
              </a:rPr>
              <a:t>συμ</a:t>
            </a:r>
            <a:r>
              <a:rPr lang="en-GB" dirty="0">
                <a:latin typeface="Arial"/>
                <a:cs typeface="Arial"/>
              </a:rPr>
              <a:t>π</a:t>
            </a:r>
            <a:r>
              <a:rPr lang="en-GB" dirty="0" err="1">
                <a:latin typeface="Arial"/>
                <a:cs typeface="Arial"/>
              </a:rPr>
              <a:t>λήρωση</a:t>
            </a:r>
            <a:r>
              <a:rPr lang="en-GB" dirty="0">
                <a:latin typeface="Arial"/>
                <a:cs typeface="Arial"/>
              </a:rPr>
              <a:t> </a:t>
            </a:r>
            <a:r>
              <a:rPr lang="en-GB" dirty="0" err="1">
                <a:latin typeface="Arial"/>
                <a:cs typeface="Arial"/>
              </a:rPr>
              <a:t>των</a:t>
            </a:r>
            <a:r>
              <a:rPr lang="en-GB" dirty="0">
                <a:latin typeface="Arial"/>
                <a:cs typeface="Arial"/>
              </a:rPr>
              <a:t> π</a:t>
            </a:r>
            <a:r>
              <a:rPr lang="en-GB" dirty="0" err="1">
                <a:latin typeface="Arial"/>
                <a:cs typeface="Arial"/>
              </a:rPr>
              <a:t>ροσω</a:t>
            </a:r>
            <a:r>
              <a:rPr lang="en-GB" dirty="0">
                <a:latin typeface="Arial"/>
                <a:cs typeface="Arial"/>
              </a:rPr>
              <a:t>π</a:t>
            </a:r>
            <a:r>
              <a:rPr lang="en-GB" dirty="0" err="1">
                <a:latin typeface="Arial"/>
                <a:cs typeface="Arial"/>
              </a:rPr>
              <a:t>ικών</a:t>
            </a:r>
            <a:r>
              <a:rPr lang="en-GB" dirty="0">
                <a:latin typeface="Arial"/>
                <a:cs typeface="Arial"/>
              </a:rPr>
              <a:t> σας </a:t>
            </a:r>
            <a:r>
              <a:rPr lang="en-GB" dirty="0" err="1">
                <a:latin typeface="Arial"/>
                <a:cs typeface="Arial"/>
              </a:rPr>
              <a:t>στοιχιων</a:t>
            </a:r>
            <a:r>
              <a:rPr lang="en-GB" dirty="0">
                <a:latin typeface="Arial"/>
                <a:cs typeface="Arial"/>
              </a:rPr>
              <a:t>:</a:t>
            </a:r>
            <a:endParaRPr lang="en-US">
              <a:latin typeface="Arial"/>
              <a:cs typeface="Arial"/>
            </a:endParaRPr>
          </a:p>
          <a:p>
            <a:pPr marL="285750" indent="-285750">
              <a:buFont typeface="Wingdings"/>
              <a:buChar char="v"/>
            </a:pPr>
            <a:endParaRPr lang="en-GB" dirty="0">
              <a:latin typeface="Arial"/>
              <a:cs typeface="Arial"/>
            </a:endParaRPr>
          </a:p>
          <a:p>
            <a:pPr marL="285750" indent="-285750">
              <a:buFont typeface="Wingdings"/>
              <a:buChar char="v"/>
            </a:pPr>
            <a:r>
              <a:rPr lang="en-GB" dirty="0">
                <a:latin typeface="Arial"/>
                <a:cs typeface="Arial"/>
              </a:rPr>
              <a:t>Θα π</a:t>
            </a:r>
            <a:r>
              <a:rPr lang="en-GB" dirty="0" err="1">
                <a:latin typeface="Arial"/>
                <a:cs typeface="Arial"/>
              </a:rPr>
              <a:t>ρέ</a:t>
            </a:r>
            <a:r>
              <a:rPr lang="en-GB" dirty="0">
                <a:latin typeface="Arial"/>
                <a:cs typeface="Arial"/>
              </a:rPr>
              <a:t>π</a:t>
            </a:r>
            <a:r>
              <a:rPr lang="en-GB" dirty="0" err="1">
                <a:latin typeface="Arial"/>
                <a:cs typeface="Arial"/>
              </a:rPr>
              <a:t>ει</a:t>
            </a:r>
            <a:r>
              <a:rPr lang="en-GB" dirty="0">
                <a:latin typeface="Arial"/>
                <a:cs typeface="Arial"/>
              </a:rPr>
              <a:t> να ΑΝΕΒΑΣΕΤΕ α</a:t>
            </a:r>
            <a:r>
              <a:rPr lang="en-GB" dirty="0" err="1">
                <a:latin typeface="Arial"/>
                <a:cs typeface="Arial"/>
              </a:rPr>
              <a:t>ντίγρ</a:t>
            </a:r>
            <a:r>
              <a:rPr lang="en-GB" dirty="0">
                <a:latin typeface="Arial"/>
                <a:cs typeface="Arial"/>
              </a:rPr>
              <a:t>α</a:t>
            </a:r>
            <a:r>
              <a:rPr lang="en-GB" dirty="0" err="1">
                <a:latin typeface="Arial"/>
                <a:cs typeface="Arial"/>
              </a:rPr>
              <a:t>φο</a:t>
            </a:r>
            <a:r>
              <a:rPr lang="en-GB" dirty="0">
                <a:latin typeface="Arial"/>
                <a:cs typeface="Arial"/>
              </a:rPr>
              <a:t> </a:t>
            </a:r>
            <a:r>
              <a:rPr lang="en-GB" dirty="0" err="1">
                <a:latin typeface="Arial"/>
                <a:cs typeface="Arial"/>
              </a:rPr>
              <a:t>της</a:t>
            </a:r>
            <a:r>
              <a:rPr lang="en-GB" dirty="0">
                <a:latin typeface="Arial"/>
                <a:cs typeface="Arial"/>
              </a:rPr>
              <a:t> τα</a:t>
            </a:r>
            <a:r>
              <a:rPr lang="en-GB" dirty="0" err="1">
                <a:latin typeface="Arial"/>
                <a:cs typeface="Arial"/>
              </a:rPr>
              <a:t>υτότητ</a:t>
            </a:r>
            <a:r>
              <a:rPr lang="en-GB" dirty="0">
                <a:latin typeface="Arial"/>
                <a:cs typeface="Arial"/>
              </a:rPr>
              <a:t>ας σας </a:t>
            </a:r>
          </a:p>
          <a:p>
            <a:pPr marL="285750" indent="-285750">
              <a:buFont typeface="Wingdings"/>
              <a:buChar char="v"/>
            </a:pPr>
            <a:endParaRPr lang="en-GB" dirty="0">
              <a:latin typeface="Arial"/>
              <a:cs typeface="Arial"/>
            </a:endParaRPr>
          </a:p>
          <a:p>
            <a:endParaRPr lang="en-GB" dirty="0">
              <a:latin typeface="Arial"/>
              <a:cs typeface="Arial"/>
            </a:endParaRPr>
          </a:p>
          <a:p>
            <a:pPr marL="285750" indent="-285750">
              <a:buFont typeface="Wingdings"/>
              <a:buChar char="v"/>
            </a:pPr>
            <a:r>
              <a:rPr lang="en-GB" dirty="0">
                <a:latin typeface="Arial"/>
                <a:cs typeface="Arial"/>
              </a:rPr>
              <a:t>Θα π</a:t>
            </a:r>
            <a:r>
              <a:rPr lang="en-GB" err="1">
                <a:latin typeface="Arial"/>
                <a:cs typeface="Arial"/>
              </a:rPr>
              <a:t>ρέ</a:t>
            </a:r>
            <a:r>
              <a:rPr lang="en-GB" dirty="0">
                <a:latin typeface="Arial"/>
                <a:cs typeface="Arial"/>
              </a:rPr>
              <a:t>π</a:t>
            </a:r>
            <a:r>
              <a:rPr lang="en-GB" err="1">
                <a:latin typeface="Arial"/>
                <a:cs typeface="Arial"/>
              </a:rPr>
              <a:t>ει</a:t>
            </a:r>
            <a:r>
              <a:rPr lang="en-GB" dirty="0">
                <a:latin typeface="Arial"/>
                <a:cs typeface="Arial"/>
              </a:rPr>
              <a:t> να ΑΝΕΒΑΣΕΤΕ α</a:t>
            </a:r>
            <a:r>
              <a:rPr lang="en-GB" err="1">
                <a:latin typeface="Arial"/>
                <a:cs typeface="Arial"/>
              </a:rPr>
              <a:t>ντίγρ</a:t>
            </a:r>
            <a:r>
              <a:rPr lang="en-GB" dirty="0">
                <a:latin typeface="Arial"/>
                <a:cs typeface="Arial"/>
              </a:rPr>
              <a:t>α</a:t>
            </a:r>
            <a:r>
              <a:rPr lang="en-GB" err="1">
                <a:latin typeface="Arial"/>
                <a:cs typeface="Arial"/>
              </a:rPr>
              <a:t>φο</a:t>
            </a:r>
            <a:r>
              <a:rPr lang="en-GB" dirty="0">
                <a:latin typeface="Arial"/>
                <a:cs typeface="Arial"/>
              </a:rPr>
              <a:t> </a:t>
            </a:r>
            <a:r>
              <a:rPr lang="en-GB" err="1">
                <a:latin typeface="Arial"/>
                <a:cs typeface="Arial"/>
              </a:rPr>
              <a:t>του</a:t>
            </a:r>
            <a:r>
              <a:rPr lang="en-GB" dirty="0">
                <a:latin typeface="Arial"/>
                <a:cs typeface="Arial"/>
              </a:rPr>
              <a:t> π</a:t>
            </a:r>
            <a:r>
              <a:rPr lang="en-GB" err="1">
                <a:latin typeface="Arial"/>
                <a:cs typeface="Arial"/>
              </a:rPr>
              <a:t>ιστο</a:t>
            </a:r>
            <a:r>
              <a:rPr lang="en-GB" dirty="0">
                <a:latin typeface="Arial"/>
                <a:cs typeface="Arial"/>
              </a:rPr>
              <a:t>π</a:t>
            </a:r>
            <a:r>
              <a:rPr lang="en-GB" err="1">
                <a:latin typeface="Arial"/>
                <a:cs typeface="Arial"/>
              </a:rPr>
              <a:t>οιητικού</a:t>
            </a:r>
            <a:r>
              <a:rPr lang="en-GB" dirty="0">
                <a:latin typeface="Arial"/>
                <a:cs typeface="Arial"/>
              </a:rPr>
              <a:t> </a:t>
            </a:r>
            <a:r>
              <a:rPr lang="en-GB" err="1">
                <a:latin typeface="Arial"/>
                <a:cs typeface="Arial"/>
              </a:rPr>
              <a:t>εγγρ</a:t>
            </a:r>
            <a:r>
              <a:rPr lang="en-GB" dirty="0">
                <a:latin typeface="Arial"/>
                <a:cs typeface="Arial"/>
              </a:rPr>
              <a:t>α</a:t>
            </a:r>
            <a:r>
              <a:rPr lang="en-GB" err="1">
                <a:latin typeface="Arial"/>
                <a:cs typeface="Arial"/>
              </a:rPr>
              <a:t>φης</a:t>
            </a:r>
            <a:r>
              <a:rPr lang="en-GB" dirty="0">
                <a:latin typeface="Arial"/>
                <a:cs typeface="Arial"/>
              </a:rPr>
              <a:t> α</a:t>
            </a:r>
            <a:r>
              <a:rPr lang="en-GB" err="1">
                <a:latin typeface="Arial"/>
                <a:cs typeface="Arial"/>
              </a:rPr>
              <a:t>σκουμενου</a:t>
            </a:r>
            <a:r>
              <a:rPr lang="en-GB" dirty="0">
                <a:latin typeface="Arial"/>
                <a:cs typeface="Arial"/>
              </a:rPr>
              <a:t> </a:t>
            </a:r>
            <a:r>
              <a:rPr lang="en-GB" err="1">
                <a:latin typeface="Arial"/>
                <a:cs typeface="Arial"/>
              </a:rPr>
              <a:t>δικηγόρου</a:t>
            </a:r>
            <a:r>
              <a:rPr lang="en-GB" dirty="0">
                <a:latin typeface="Arial"/>
                <a:cs typeface="Arial"/>
              </a:rPr>
              <a:t> απο </a:t>
            </a:r>
            <a:r>
              <a:rPr lang="en-GB" err="1">
                <a:latin typeface="Arial"/>
                <a:cs typeface="Arial"/>
              </a:rPr>
              <a:t>το</a:t>
            </a:r>
            <a:r>
              <a:rPr lang="en-GB" dirty="0">
                <a:latin typeface="Arial"/>
                <a:cs typeface="Arial"/>
              </a:rPr>
              <a:t> </a:t>
            </a:r>
            <a:r>
              <a:rPr lang="en-GB" err="1">
                <a:latin typeface="Arial"/>
                <a:cs typeface="Arial"/>
              </a:rPr>
              <a:t>Ανώτ</a:t>
            </a:r>
            <a:r>
              <a:rPr lang="en-GB" dirty="0">
                <a:latin typeface="Arial"/>
                <a:cs typeface="Arial"/>
              </a:rPr>
              <a:t>α</a:t>
            </a:r>
            <a:r>
              <a:rPr lang="en-GB" err="1">
                <a:latin typeface="Arial"/>
                <a:cs typeface="Arial"/>
              </a:rPr>
              <a:t>το</a:t>
            </a:r>
            <a:r>
              <a:rPr lang="en-GB" dirty="0">
                <a:latin typeface="Arial"/>
                <a:cs typeface="Arial"/>
              </a:rPr>
              <a:t> </a:t>
            </a:r>
            <a:r>
              <a:rPr lang="en-GB" err="1">
                <a:latin typeface="Arial"/>
                <a:cs typeface="Arial"/>
              </a:rPr>
              <a:t>Δικ</a:t>
            </a:r>
            <a:r>
              <a:rPr lang="en-GB" dirty="0">
                <a:latin typeface="Arial"/>
                <a:cs typeface="Arial"/>
              </a:rPr>
              <a:t>α</a:t>
            </a:r>
            <a:r>
              <a:rPr lang="en-GB" err="1">
                <a:latin typeface="Arial"/>
                <a:cs typeface="Arial"/>
              </a:rPr>
              <a:t>στηριο</a:t>
            </a:r>
            <a:r>
              <a:rPr lang="en-GB" dirty="0">
                <a:latin typeface="Arial"/>
                <a:cs typeface="Arial"/>
              </a:rPr>
              <a:t> (</a:t>
            </a:r>
            <a:r>
              <a:rPr lang="en-GB" err="1">
                <a:latin typeface="Arial"/>
                <a:cs typeface="Arial"/>
              </a:rPr>
              <a:t>κίτρινο</a:t>
            </a:r>
            <a:r>
              <a:rPr lang="en-GB" dirty="0">
                <a:latin typeface="Arial"/>
                <a:cs typeface="Arial"/>
              </a:rPr>
              <a:t> χα</a:t>
            </a:r>
            <a:r>
              <a:rPr lang="en-GB" err="1">
                <a:latin typeface="Arial"/>
                <a:cs typeface="Arial"/>
              </a:rPr>
              <a:t>ρτι</a:t>
            </a:r>
            <a:r>
              <a:rPr lang="en-GB" dirty="0">
                <a:latin typeface="Arial"/>
                <a:cs typeface="Arial"/>
              </a:rPr>
              <a:t>)</a:t>
            </a:r>
          </a:p>
        </p:txBody>
      </p:sp>
      <p:pic>
        <p:nvPicPr>
          <p:cNvPr id="6" name="Picture 6" descr="Graphical user interface, text, application, email&#10;&#10;Description automatically generated">
            <a:extLst>
              <a:ext uri="{FF2B5EF4-FFF2-40B4-BE49-F238E27FC236}">
                <a16:creationId xmlns:a16="http://schemas.microsoft.com/office/drawing/2014/main" id="{F9B16870-431A-3C6F-1234-DAA634E9F8E0}"/>
              </a:ext>
            </a:extLst>
          </p:cNvPr>
          <p:cNvPicPr>
            <a:picLocks noChangeAspect="1"/>
          </p:cNvPicPr>
          <p:nvPr/>
        </p:nvPicPr>
        <p:blipFill>
          <a:blip r:embed="rId2"/>
          <a:stretch>
            <a:fillRect/>
          </a:stretch>
        </p:blipFill>
        <p:spPr>
          <a:xfrm>
            <a:off x="4724400" y="1991387"/>
            <a:ext cx="6227956" cy="3888129"/>
          </a:xfrm>
          <a:prstGeom prst="rect">
            <a:avLst/>
          </a:prstGeom>
        </p:spPr>
      </p:pic>
    </p:spTree>
    <p:extLst>
      <p:ext uri="{BB962C8B-B14F-4D97-AF65-F5344CB8AC3E}">
        <p14:creationId xmlns:p14="http://schemas.microsoft.com/office/powerpoint/2010/main" val="18249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920D-2D37-4793-78C9-9F7527396DDA}"/>
              </a:ext>
            </a:extLst>
          </p:cNvPr>
          <p:cNvSpPr>
            <a:spLocks noGrp="1"/>
          </p:cNvSpPr>
          <p:nvPr>
            <p:ph type="title"/>
          </p:nvPr>
        </p:nvSpPr>
        <p:spPr/>
        <p:txBody>
          <a:bodyPr>
            <a:normAutofit/>
          </a:bodyPr>
          <a:lstStyle/>
          <a:p>
            <a:r>
              <a:rPr lang="el-GR" dirty="0" err="1"/>
              <a:t>Ανεβασμα</a:t>
            </a:r>
            <a:r>
              <a:rPr lang="el-GR" dirty="0"/>
              <a:t> </a:t>
            </a:r>
            <a:r>
              <a:rPr lang="el-GR" dirty="0" err="1"/>
              <a:t>αντιγραφων</a:t>
            </a:r>
            <a:r>
              <a:rPr lang="el-GR" dirty="0"/>
              <a:t> </a:t>
            </a:r>
            <a:r>
              <a:rPr lang="el-GR" dirty="0" err="1"/>
              <a:t>ταυτοτητας</a:t>
            </a:r>
            <a:r>
              <a:rPr lang="el-GR" dirty="0"/>
              <a:t> και </a:t>
            </a:r>
            <a:r>
              <a:rPr lang="el-GR" dirty="0" err="1"/>
              <a:t>πιστοποιητικο</a:t>
            </a:r>
            <a:r>
              <a:rPr lang="el-GR" dirty="0"/>
              <a:t> Α.Δ.</a:t>
            </a:r>
            <a:endParaRPr lang="en-GB" dirty="0"/>
          </a:p>
        </p:txBody>
      </p:sp>
      <p:sp>
        <p:nvSpPr>
          <p:cNvPr id="3" name="TextBox 2">
            <a:extLst>
              <a:ext uri="{FF2B5EF4-FFF2-40B4-BE49-F238E27FC236}">
                <a16:creationId xmlns:a16="http://schemas.microsoft.com/office/drawing/2014/main" id="{D7EAA5FA-F1F8-D33C-1D4B-24A8F7765B4C}"/>
              </a:ext>
            </a:extLst>
          </p:cNvPr>
          <p:cNvSpPr txBox="1"/>
          <p:nvPr/>
        </p:nvSpPr>
        <p:spPr>
          <a:xfrm>
            <a:off x="2030136" y="2759978"/>
            <a:ext cx="8598715" cy="1754326"/>
          </a:xfrm>
          <a:prstGeom prst="rect">
            <a:avLst/>
          </a:prstGeom>
          <a:noFill/>
        </p:spPr>
        <p:txBody>
          <a:bodyPr wrap="square" rtlCol="0">
            <a:spAutoFit/>
          </a:bodyPr>
          <a:lstStyle/>
          <a:p>
            <a:r>
              <a:rPr lang="el-GR" u="sng" dirty="0">
                <a:latin typeface="Arial" panose="020B0604020202020204" pitchFamily="34" charset="0"/>
                <a:cs typeface="Arial" panose="020B0604020202020204" pitchFamily="34" charset="0"/>
              </a:rPr>
              <a:t>Αναφορικά με το πιο πάνω:</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Θα επιλέξετε: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browse</a:t>
            </a:r>
            <a:r>
              <a:rPr lang="el-GR" dirty="0">
                <a:latin typeface="Arial" panose="020B0604020202020204" pitchFamily="34" charset="0"/>
                <a:cs typeface="Arial" panose="020B0604020202020204" pitchFamily="34" charset="0"/>
              </a:rPr>
              <a:t>» μετά το αρχείο που θα καταχωρίσετε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Στη συνέχεια «</a:t>
            </a:r>
            <a:r>
              <a:rPr lang="en-GB" dirty="0">
                <a:latin typeface="Arial" panose="020B0604020202020204" pitchFamily="34" charset="0"/>
                <a:cs typeface="Arial" panose="020B0604020202020204" pitchFamily="34" charset="0"/>
              </a:rPr>
              <a:t>open</a:t>
            </a:r>
            <a:r>
              <a:rPr lang="el-G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Έπειτα θα πατήσετε «ανέβασμα».</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758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4543</TotalTime>
  <Words>1174</Words>
  <Application>Microsoft Office PowerPoint</Application>
  <PresentationFormat>Widescreen</PresentationFormat>
  <Paragraphs>105</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Bahnschrift Light</vt:lpstr>
      <vt:lpstr>Calibri</vt:lpstr>
      <vt:lpstr>Corbel</vt:lpstr>
      <vt:lpstr>Gill Sans MT</vt:lpstr>
      <vt:lpstr>Goudy Old Style</vt:lpstr>
      <vt:lpstr>Wingdings</vt:lpstr>
      <vt:lpstr>Wingdings 2</vt:lpstr>
      <vt:lpstr>Parcel</vt:lpstr>
      <vt:lpstr>ΠΑΓΚΥΡΠΙΟΣ ΔΙΚΗΓΟΡΙΚΟΣ ΣΥΛΛΟΓΟΣ</vt:lpstr>
      <vt:lpstr>ΟΔΗΓΟΣ ΗΛΕΚΤΡΟΝΙΚΗΣ ΑΙΤΗΣΗΣ ΕΡΓΟΥ ΕΠΙΔΟΤΗΣΗΣ ΑΣΚΟΥΜΕΝΩΝ </vt:lpstr>
      <vt:lpstr>ΑΝΑΚΟΙΝΩΣΗ Ηλεκτρονικh ΑΙΤΗΣΗ</vt:lpstr>
      <vt:lpstr>ΔΗΜΙΟΥΡΓΙΑ ΛΟΓΑΡΙΑΜΣΟΥ</vt:lpstr>
      <vt:lpstr>Login</vt:lpstr>
      <vt:lpstr>login</vt:lpstr>
      <vt:lpstr>Συμπληρωση προσωπικων στοιχειων ασκουμενου δικηγορου</vt:lpstr>
      <vt:lpstr>Συμπληρωση προσωπικων στοιχειων ασκουμενου δικηγορου</vt:lpstr>
      <vt:lpstr>Ανεβασμα αντιγραφων ταυτοτητας και πιστοποιητικο Α.Δ.</vt:lpstr>
      <vt:lpstr>Συμπληρωση Στοιχειων Δικηγορικου Γραφειου και Δικηγόρου Καθοδηγητη</vt:lpstr>
      <vt:lpstr>Συμπληρωση Στοιχειων Δικηγορικου Γραφειου και Δικηγορου Καθοδηγητη</vt:lpstr>
      <vt:lpstr>Αν ο καθοδηγητης δεν πληροι τα κριτήρια ως ανωτερω:</vt:lpstr>
      <vt:lpstr>Ενημερωση για την πορεια της αιτησης</vt:lpstr>
      <vt:lpstr>IBAN</vt:lpstr>
      <vt:lpstr>Ερωτηματολογιο εναρξης</vt:lpstr>
      <vt:lpstr>Ερωτηματολογιο εναρξης</vt:lpstr>
      <vt:lpstr>Ερωτηματολογιο εναρξης/ Συμπληρωση</vt:lpstr>
      <vt:lpstr>Ερωτηματολογιο εναρξης/ Συμπληρωση</vt:lpstr>
      <vt:lpstr>Υποβολη Ερωτηματολογιου εναρξης</vt:lpstr>
      <vt:lpstr>Διαδικασια Πληρωμης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ΠΑΓΚΥΡΠΙΟΣ ΔΙΚΗΓΟΡΙΚΟ ΣΥΛΛΟΓΟΣ</dc:title>
  <dc:creator>Nicoletta Panayi</dc:creator>
  <cp:lastModifiedBy>Nicoletta Panayi</cp:lastModifiedBy>
  <cp:revision>666</cp:revision>
  <dcterms:created xsi:type="dcterms:W3CDTF">2022-08-31T09:37:48Z</dcterms:created>
  <dcterms:modified xsi:type="dcterms:W3CDTF">2022-10-05T09:49:17Z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