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8" r:id="rId5"/>
  </p:sldMasterIdLst>
  <p:notesMasterIdLst>
    <p:notesMasterId r:id="rId36"/>
  </p:notesMasterIdLst>
  <p:sldIdLst>
    <p:sldId id="563" r:id="rId6"/>
    <p:sldId id="1673" r:id="rId7"/>
    <p:sldId id="289" r:id="rId8"/>
    <p:sldId id="295" r:id="rId9"/>
    <p:sldId id="1661" r:id="rId10"/>
    <p:sldId id="1675" r:id="rId11"/>
    <p:sldId id="1667" r:id="rId12"/>
    <p:sldId id="1674" r:id="rId13"/>
    <p:sldId id="1669" r:id="rId14"/>
    <p:sldId id="1670" r:id="rId15"/>
    <p:sldId id="1671" r:id="rId16"/>
    <p:sldId id="1672" r:id="rId17"/>
    <p:sldId id="296" r:id="rId18"/>
    <p:sldId id="297" r:id="rId19"/>
    <p:sldId id="1660" r:id="rId20"/>
    <p:sldId id="299" r:id="rId21"/>
    <p:sldId id="288" r:id="rId22"/>
    <p:sldId id="301" r:id="rId23"/>
    <p:sldId id="302" r:id="rId24"/>
    <p:sldId id="308" r:id="rId25"/>
    <p:sldId id="303" r:id="rId26"/>
    <p:sldId id="304" r:id="rId27"/>
    <p:sldId id="305" r:id="rId28"/>
    <p:sldId id="306" r:id="rId29"/>
    <p:sldId id="1662" r:id="rId30"/>
    <p:sldId id="1663" r:id="rId31"/>
    <p:sldId id="1664" r:id="rId32"/>
    <p:sldId id="1666" r:id="rId33"/>
    <p:sldId id="1665" r:id="rId34"/>
    <p:sldId id="554" r:id="rId3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3CE8F99-8754-4E10-9C29-6CE5897005FC}">
          <p14:sldIdLst>
            <p14:sldId id="563"/>
            <p14:sldId id="1673"/>
            <p14:sldId id="289"/>
            <p14:sldId id="295"/>
            <p14:sldId id="1661"/>
            <p14:sldId id="1675"/>
            <p14:sldId id="1667"/>
            <p14:sldId id="1674"/>
            <p14:sldId id="1669"/>
            <p14:sldId id="1670"/>
            <p14:sldId id="1671"/>
            <p14:sldId id="1672"/>
            <p14:sldId id="296"/>
            <p14:sldId id="297"/>
            <p14:sldId id="1660"/>
            <p14:sldId id="299"/>
            <p14:sldId id="288"/>
            <p14:sldId id="301"/>
            <p14:sldId id="302"/>
            <p14:sldId id="308"/>
            <p14:sldId id="303"/>
            <p14:sldId id="304"/>
            <p14:sldId id="305"/>
            <p14:sldId id="306"/>
            <p14:sldId id="1662"/>
            <p14:sldId id="1663"/>
            <p14:sldId id="1664"/>
            <p14:sldId id="1666"/>
            <p14:sldId id="1665"/>
            <p14:sldId id="55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nizelos   Efthymiou" initials="VE" lastIdx="1" clrIdx="0">
    <p:extLst>
      <p:ext uri="{19B8F6BF-5375-455C-9EA6-DF929625EA0E}">
        <p15:presenceInfo xmlns:p15="http://schemas.microsoft.com/office/powerpoint/2012/main" userId="Venizelos   Efthymio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EE9C2D"/>
    <a:srgbClr val="00B050"/>
    <a:srgbClr val="5C6661"/>
    <a:srgbClr val="B1B3B1"/>
    <a:srgbClr val="EDECEB"/>
    <a:srgbClr val="ADADAE"/>
    <a:srgbClr val="BEBEBE"/>
    <a:srgbClr val="000C1F"/>
    <a:srgbClr val="0000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7" autoAdjust="0"/>
    <p:restoredTop sz="89859" autoAdjust="0"/>
  </p:normalViewPr>
  <p:slideViewPr>
    <p:cSldViewPr snapToGrid="0" snapToObjects="1">
      <p:cViewPr varScale="1">
        <p:scale>
          <a:sx n="62" d="100"/>
          <a:sy n="62" d="100"/>
        </p:scale>
        <p:origin x="768" y="56"/>
      </p:cViewPr>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zelos   Efthymiou" userId="0eda6c15-f4e6-46c1-bff3-fabb0255a548" providerId="ADAL" clId="{E1297B59-466E-480B-B4E1-B5AFB039146B}"/>
    <pc:docChg chg="modSld">
      <pc:chgData name="Venizelos   Efthymiou" userId="0eda6c15-f4e6-46c1-bff3-fabb0255a548" providerId="ADAL" clId="{E1297B59-466E-480B-B4E1-B5AFB039146B}" dt="2020-07-14T06:18:57.733" v="1" actId="1036"/>
      <pc:docMkLst>
        <pc:docMk/>
      </pc:docMkLst>
      <pc:sldChg chg="modSp mod">
        <pc:chgData name="Venizelos   Efthymiou" userId="0eda6c15-f4e6-46c1-bff3-fabb0255a548" providerId="ADAL" clId="{E1297B59-466E-480B-B4E1-B5AFB039146B}" dt="2020-07-14T06:18:57.733" v="1" actId="1036"/>
        <pc:sldMkLst>
          <pc:docMk/>
          <pc:sldMk cId="135060847" sldId="1673"/>
        </pc:sldMkLst>
        <pc:picChg chg="mod">
          <ac:chgData name="Venizelos   Efthymiou" userId="0eda6c15-f4e6-46c1-bff3-fabb0255a548" providerId="ADAL" clId="{E1297B59-466E-480B-B4E1-B5AFB039146B}" dt="2020-07-14T06:18:57.733" v="1" actId="1036"/>
          <ac:picMkLst>
            <pc:docMk/>
            <pc:sldMk cId="135060847" sldId="1673"/>
            <ac:picMk id="4" creationId="{E49B3E29-EF19-4915-BB97-E410E26A99C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29EC942F-C78C-469E-9825-80ADA586A281}" type="datetimeFigureOut">
              <a:rPr lang="en-GB" smtClean="0"/>
              <a:t>03/08/2022</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C8BAA21C-6AAF-4578-B7D5-50E666A1D088}" type="slidenum">
              <a:rPr lang="en-GB" smtClean="0"/>
              <a:t>‹#›</a:t>
            </a:fld>
            <a:endParaRPr lang="en-GB"/>
          </a:p>
        </p:txBody>
      </p:sp>
    </p:spTree>
    <p:extLst>
      <p:ext uri="{BB962C8B-B14F-4D97-AF65-F5344CB8AC3E}">
        <p14:creationId xmlns:p14="http://schemas.microsoft.com/office/powerpoint/2010/main" val="2510396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BAA21C-6AAF-4578-B7D5-50E666A1D088}" type="slidenum">
              <a:rPr lang="en-GB" smtClean="0"/>
              <a:t>1</a:t>
            </a:fld>
            <a:endParaRPr lang="en-GB"/>
          </a:p>
        </p:txBody>
      </p:sp>
    </p:spTree>
    <p:extLst>
      <p:ext uri="{BB962C8B-B14F-4D97-AF65-F5344CB8AC3E}">
        <p14:creationId xmlns:p14="http://schemas.microsoft.com/office/powerpoint/2010/main" val="2102737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537A245-2855-478B-848D-C56ABEA43AE0}" type="slidenum">
              <a:rPr lang="en-GB" smtClean="0"/>
              <a:pPr/>
              <a:t>20</a:t>
            </a:fld>
            <a:endParaRPr lang="en-GB"/>
          </a:p>
        </p:txBody>
      </p:sp>
    </p:spTree>
    <p:extLst>
      <p:ext uri="{BB962C8B-B14F-4D97-AF65-F5344CB8AC3E}">
        <p14:creationId xmlns:p14="http://schemas.microsoft.com/office/powerpoint/2010/main" val="387845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Distributed resources are with us and growing. Price of electricity is the governing motive for such investments. </a:t>
            </a:r>
            <a:r>
              <a:rPr lang="en-GB" sz="1200">
                <a:effectLst/>
                <a:latin typeface="Calibri" panose="020F0502020204030204" pitchFamily="34" charset="0"/>
                <a:ea typeface="Calibri" panose="020F0502020204030204" pitchFamily="34" charset="0"/>
                <a:cs typeface="Times New Roman" panose="02020603050405020304" pitchFamily="18" charset="0"/>
              </a:rPr>
              <a:t>However, they can offer much more than what is currently allowed in grid and market rules.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r>
              <a:rPr lang="en-US"/>
              <a:t>PV Technology, University of Cyprus</a:t>
            </a:r>
          </a:p>
        </p:txBody>
      </p:sp>
      <p:sp>
        <p:nvSpPr>
          <p:cNvPr id="5" name="Slide Number Placeholder 4"/>
          <p:cNvSpPr>
            <a:spLocks noGrp="1"/>
          </p:cNvSpPr>
          <p:nvPr>
            <p:ph type="sldNum" sz="quarter" idx="11"/>
          </p:nvPr>
        </p:nvSpPr>
        <p:spPr/>
        <p:txBody>
          <a:bodyPr/>
          <a:lstStyle/>
          <a:p>
            <a:fld id="{551F6047-F3EA-644A-9E77-A0EEB430F752}" type="slidenum">
              <a:rPr lang="en-US" smtClean="0"/>
              <a:pPr/>
              <a:t>21</a:t>
            </a:fld>
            <a:endParaRPr lang="en-US"/>
          </a:p>
        </p:txBody>
      </p:sp>
    </p:spTree>
    <p:extLst>
      <p:ext uri="{BB962C8B-B14F-4D97-AF65-F5344CB8AC3E}">
        <p14:creationId xmlns:p14="http://schemas.microsoft.com/office/powerpoint/2010/main" val="3837341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Market rules can be flexible, simple and robust but above all forward looking. Current version is an extension of business as usual that has served well the past years but not in line with the new norm that is emerging. The relatively small island of Cyprus should have market rules that are capacity driven and technology driven not energy driven, with a well balanced portfolio of ancillary services secured by both grid operators as market facilitators: TSO and DSO. We need to rethink decisions made for the benefit of the end user and the economy.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537A245-2855-478B-848D-C56ABEA43AE0}" type="slidenum">
              <a:rPr lang="en-GB" smtClean="0"/>
              <a:pPr/>
              <a:t>24</a:t>
            </a:fld>
            <a:endParaRPr lang="en-GB"/>
          </a:p>
        </p:txBody>
      </p:sp>
    </p:spTree>
    <p:extLst>
      <p:ext uri="{BB962C8B-B14F-4D97-AF65-F5344CB8AC3E}">
        <p14:creationId xmlns:p14="http://schemas.microsoft.com/office/powerpoint/2010/main" val="292722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all this complexity that we have all read in the public consultation a few months back?</a:t>
            </a:r>
          </a:p>
          <a:p>
            <a:r>
              <a:rPr lang="en-GB" dirty="0"/>
              <a:t>SMP = System Marginal Price</a:t>
            </a:r>
          </a:p>
          <a:p>
            <a:endParaRPr lang="en-GB" dirty="0"/>
          </a:p>
        </p:txBody>
      </p:sp>
      <p:sp>
        <p:nvSpPr>
          <p:cNvPr id="4" name="Header Placeholder 3"/>
          <p:cNvSpPr>
            <a:spLocks noGrp="1"/>
          </p:cNvSpPr>
          <p:nvPr>
            <p:ph type="hdr" sz="quarter" idx="10"/>
          </p:nvPr>
        </p:nvSpPr>
        <p:spPr/>
        <p:txBody>
          <a:bodyPr/>
          <a:lstStyle/>
          <a:p>
            <a:r>
              <a:rPr lang="en-US"/>
              <a:t>PV Technology, University of Cyprus</a:t>
            </a:r>
          </a:p>
        </p:txBody>
      </p:sp>
      <p:sp>
        <p:nvSpPr>
          <p:cNvPr id="5" name="Slide Number Placeholder 4"/>
          <p:cNvSpPr>
            <a:spLocks noGrp="1"/>
          </p:cNvSpPr>
          <p:nvPr>
            <p:ph type="sldNum" sz="quarter" idx="11"/>
          </p:nvPr>
        </p:nvSpPr>
        <p:spPr/>
        <p:txBody>
          <a:bodyPr/>
          <a:lstStyle/>
          <a:p>
            <a:fld id="{551F6047-F3EA-644A-9E77-A0EEB430F752}" type="slidenum">
              <a:rPr lang="en-US" smtClean="0"/>
              <a:pPr/>
              <a:t>3</a:t>
            </a:fld>
            <a:endParaRPr lang="en-US"/>
          </a:p>
        </p:txBody>
      </p:sp>
    </p:spTree>
    <p:extLst>
      <p:ext uri="{BB962C8B-B14F-4D97-AF65-F5344CB8AC3E}">
        <p14:creationId xmlns:p14="http://schemas.microsoft.com/office/powerpoint/2010/main" val="3426666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How is this related to the future? The European strategy for a sustainable economy? The 10 priorities that have been identified as key to the European economy?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Header Placeholder 3"/>
          <p:cNvSpPr>
            <a:spLocks noGrp="1"/>
          </p:cNvSpPr>
          <p:nvPr>
            <p:ph type="hdr" sz="quarter" idx="10"/>
          </p:nvPr>
        </p:nvSpPr>
        <p:spPr/>
        <p:txBody>
          <a:bodyPr/>
          <a:lstStyle/>
          <a:p>
            <a:r>
              <a:rPr lang="en-US"/>
              <a:t>PV Technology, University of Cyprus</a:t>
            </a:r>
          </a:p>
        </p:txBody>
      </p:sp>
      <p:sp>
        <p:nvSpPr>
          <p:cNvPr id="5" name="Slide Number Placeholder 4"/>
          <p:cNvSpPr>
            <a:spLocks noGrp="1"/>
          </p:cNvSpPr>
          <p:nvPr>
            <p:ph type="sldNum" sz="quarter" idx="11"/>
          </p:nvPr>
        </p:nvSpPr>
        <p:spPr/>
        <p:txBody>
          <a:bodyPr/>
          <a:lstStyle/>
          <a:p>
            <a:fld id="{551F6047-F3EA-644A-9E77-A0EEB430F752}" type="slidenum">
              <a:rPr lang="en-US" smtClean="0"/>
              <a:pPr/>
              <a:t>4</a:t>
            </a:fld>
            <a:endParaRPr lang="en-US"/>
          </a:p>
        </p:txBody>
      </p:sp>
    </p:spTree>
    <p:extLst>
      <p:ext uri="{BB962C8B-B14F-4D97-AF65-F5344CB8AC3E}">
        <p14:creationId xmlns:p14="http://schemas.microsoft.com/office/powerpoint/2010/main" val="291598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Net Pool put forward by CERA as the right market model for Cyprus is undoubtedly the mature market for, </a:t>
            </a:r>
            <a:endParaRPr lang="en-GB" sz="1200" dirty="0">
              <a:effectLst/>
              <a:latin typeface="Times New Roman" panose="02020603050405020304" pitchFamily="18" charset="0"/>
              <a:ea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Countries or regions that offer a healthy environment (more than 5 strong providers of energy) for competition in electrical energy trade,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Adequately interconnected grid that does not limit the free flow of energy where needed (at least 15% of interconnected capacity with neighbouring markets)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GB"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spcAft>
                <a:spcPts val="0"/>
              </a:spcAft>
            </a:pPr>
            <a:r>
              <a:rPr lang="en-GB"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know very well that such favourable situation is not prevailing in Cyprus and it will never be. Interconnection with third countries can only happen under a sub-sea connection and this is going to be of the level of 15% of local capacity since anything more than that is jeopardising the security of supply of the country. From investment point of you such an investment is dimmed to failure. Why then the net pool model is considered as the best option for Cyprus?</a:t>
            </a:r>
            <a:endParaRPr lang="en-GB" sz="1200" dirty="0">
              <a:effectLst/>
              <a:latin typeface="Times New Roman" panose="02020603050405020304" pitchFamily="18" charset="0"/>
              <a:ea typeface="Times New Roman" panose="02020603050405020304" pitchFamily="18" charset="0"/>
            </a:endParaRPr>
          </a:p>
        </p:txBody>
      </p:sp>
      <p:sp>
        <p:nvSpPr>
          <p:cNvPr id="4" name="Header Placeholder 3"/>
          <p:cNvSpPr>
            <a:spLocks noGrp="1"/>
          </p:cNvSpPr>
          <p:nvPr>
            <p:ph type="hdr" sz="quarter" idx="10"/>
          </p:nvPr>
        </p:nvSpPr>
        <p:spPr/>
        <p:txBody>
          <a:bodyPr/>
          <a:lstStyle/>
          <a:p>
            <a:r>
              <a:rPr lang="en-US"/>
              <a:t>PV Technology, University of Cyprus</a:t>
            </a:r>
          </a:p>
        </p:txBody>
      </p:sp>
      <p:sp>
        <p:nvSpPr>
          <p:cNvPr id="5" name="Slide Number Placeholder 4"/>
          <p:cNvSpPr>
            <a:spLocks noGrp="1"/>
          </p:cNvSpPr>
          <p:nvPr>
            <p:ph type="sldNum" sz="quarter" idx="11"/>
          </p:nvPr>
        </p:nvSpPr>
        <p:spPr/>
        <p:txBody>
          <a:bodyPr/>
          <a:lstStyle/>
          <a:p>
            <a:fld id="{551F6047-F3EA-644A-9E77-A0EEB430F752}" type="slidenum">
              <a:rPr lang="en-US" smtClean="0"/>
              <a:pPr/>
              <a:t>5</a:t>
            </a:fld>
            <a:endParaRPr lang="en-US"/>
          </a:p>
        </p:txBody>
      </p:sp>
    </p:spTree>
    <p:extLst>
      <p:ext uri="{BB962C8B-B14F-4D97-AF65-F5344CB8AC3E}">
        <p14:creationId xmlns:p14="http://schemas.microsoft.com/office/powerpoint/2010/main" val="210113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BAA21C-6AAF-4578-B7D5-50E666A1D088}" type="slidenum">
              <a:rPr lang="en-GB" smtClean="0"/>
              <a:t>6</a:t>
            </a:fld>
            <a:endParaRPr lang="en-GB"/>
          </a:p>
        </p:txBody>
      </p:sp>
    </p:spTree>
    <p:extLst>
      <p:ext uri="{BB962C8B-B14F-4D97-AF65-F5344CB8AC3E}">
        <p14:creationId xmlns:p14="http://schemas.microsoft.com/office/powerpoint/2010/main" val="397902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US"/>
              <a:t>PV Technology, University of Cyprus</a:t>
            </a:r>
          </a:p>
        </p:txBody>
      </p:sp>
      <p:sp>
        <p:nvSpPr>
          <p:cNvPr id="5" name="Slide Number Placeholder 4"/>
          <p:cNvSpPr>
            <a:spLocks noGrp="1"/>
          </p:cNvSpPr>
          <p:nvPr>
            <p:ph type="sldNum" sz="quarter" idx="5"/>
          </p:nvPr>
        </p:nvSpPr>
        <p:spPr/>
        <p:txBody>
          <a:bodyPr/>
          <a:lstStyle/>
          <a:p>
            <a:fld id="{551F6047-F3EA-644A-9E77-A0EEB430F752}" type="slidenum">
              <a:rPr lang="en-US" smtClean="0"/>
              <a:pPr/>
              <a:t>13</a:t>
            </a:fld>
            <a:endParaRPr lang="en-US"/>
          </a:p>
        </p:txBody>
      </p:sp>
    </p:spTree>
    <p:extLst>
      <p:ext uri="{BB962C8B-B14F-4D97-AF65-F5344CB8AC3E}">
        <p14:creationId xmlns:p14="http://schemas.microsoft.com/office/powerpoint/2010/main" val="148359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SMART GRID TASK FORCE</a:t>
            </a:r>
          </a:p>
          <a:p>
            <a:r>
              <a:rPr lang="en-GB" dirty="0"/>
              <a:t>EG3 REPORT in January 2013</a:t>
            </a:r>
          </a:p>
          <a:p>
            <a:r>
              <a:rPr lang="da-DK" dirty="0"/>
              <a:t>Options on handling Smart Grids Data</a:t>
            </a:r>
            <a:endParaRPr lang="en-GB" dirty="0"/>
          </a:p>
        </p:txBody>
      </p:sp>
      <p:sp>
        <p:nvSpPr>
          <p:cNvPr id="4" name="Header Placeholder 3"/>
          <p:cNvSpPr>
            <a:spLocks noGrp="1"/>
          </p:cNvSpPr>
          <p:nvPr>
            <p:ph type="hdr" sz="quarter" idx="10"/>
          </p:nvPr>
        </p:nvSpPr>
        <p:spPr/>
        <p:txBody>
          <a:bodyPr/>
          <a:lstStyle/>
          <a:p>
            <a:r>
              <a:rPr lang="en-US"/>
              <a:t>PV Technology, University of Cyprus</a:t>
            </a:r>
          </a:p>
        </p:txBody>
      </p:sp>
      <p:sp>
        <p:nvSpPr>
          <p:cNvPr id="5" name="Slide Number Placeholder 4"/>
          <p:cNvSpPr>
            <a:spLocks noGrp="1"/>
          </p:cNvSpPr>
          <p:nvPr>
            <p:ph type="sldNum" sz="quarter" idx="11"/>
          </p:nvPr>
        </p:nvSpPr>
        <p:spPr/>
        <p:txBody>
          <a:bodyPr/>
          <a:lstStyle/>
          <a:p>
            <a:fld id="{551F6047-F3EA-644A-9E77-A0EEB430F752}" type="slidenum">
              <a:rPr lang="en-US" smtClean="0"/>
              <a:pPr/>
              <a:t>17</a:t>
            </a:fld>
            <a:endParaRPr lang="en-US"/>
          </a:p>
        </p:txBody>
      </p:sp>
    </p:spTree>
    <p:extLst>
      <p:ext uri="{BB962C8B-B14F-4D97-AF65-F5344CB8AC3E}">
        <p14:creationId xmlns:p14="http://schemas.microsoft.com/office/powerpoint/2010/main" val="355242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The emerging technologies require storage to replace inertia, transform intermittency to dispatchable energy source and decouple generation from demand.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Calibri" panose="020F0502020204030204" pitchFamily="34" charset="0"/>
                <a:ea typeface="Calibri" panose="020F0502020204030204" pitchFamily="34" charset="0"/>
                <a:cs typeface="Times New Roman" panose="02020603050405020304" pitchFamily="18" charset="0"/>
              </a:rPr>
              <a:t>Energy storage applications and benefits</a:t>
            </a:r>
            <a:r>
              <a:rPr lang="en-GB" sz="2400" dirty="0">
                <a:effectLst/>
                <a:latin typeface="Calibri" panose="020F0502020204030204" pitchFamily="34" charset="0"/>
                <a:ea typeface="Calibri" panose="020F0502020204030204" pitchFamily="34" charset="0"/>
                <a:cs typeface="Times New Roman" panose="02020603050405020304" pitchFamily="18" charset="0"/>
              </a:rPr>
              <a:t>: These may be combined into attractive value propositions.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200" b="1" i="0" u="none" strike="noStrike" baseline="0" dirty="0">
                <a:solidFill>
                  <a:srgbClr val="00B3FF"/>
                </a:solidFill>
                <a:latin typeface="HelveticaNeueLT-Medium"/>
              </a:rPr>
              <a:t>Electric supply</a:t>
            </a:r>
          </a:p>
          <a:p>
            <a:pPr algn="l"/>
            <a:r>
              <a:rPr lang="en-GB" sz="1200" b="0" i="0" u="none" strike="noStrike" baseline="0" dirty="0">
                <a:solidFill>
                  <a:srgbClr val="000000"/>
                </a:solidFill>
                <a:latin typeface="HelveticaNeueLT-Light"/>
              </a:rPr>
              <a:t>1. Electric energy time-shift</a:t>
            </a:r>
          </a:p>
          <a:p>
            <a:pPr algn="l"/>
            <a:r>
              <a:rPr lang="en-GB" sz="1200" b="0" i="0" u="none" strike="noStrike" baseline="0" dirty="0">
                <a:solidFill>
                  <a:srgbClr val="000000"/>
                </a:solidFill>
                <a:latin typeface="HelveticaNeueLT-Light"/>
              </a:rPr>
              <a:t>2. Electric supply capacity</a:t>
            </a:r>
          </a:p>
          <a:p>
            <a:pPr algn="l"/>
            <a:r>
              <a:rPr lang="en-GB" sz="1200" b="1" i="0" u="none" strike="noStrike" baseline="0" dirty="0">
                <a:solidFill>
                  <a:srgbClr val="00B3FF"/>
                </a:solidFill>
                <a:latin typeface="HelveticaNeueLT-Medium"/>
              </a:rPr>
              <a:t>Ancillary services</a:t>
            </a:r>
          </a:p>
          <a:p>
            <a:pPr algn="l"/>
            <a:r>
              <a:rPr lang="en-GB" sz="1200" b="0" i="0" u="none" strike="noStrike" baseline="0" dirty="0">
                <a:solidFill>
                  <a:srgbClr val="000000"/>
                </a:solidFill>
                <a:latin typeface="HelveticaNeueLT-Light"/>
              </a:rPr>
              <a:t>3. Load following</a:t>
            </a:r>
          </a:p>
          <a:p>
            <a:pPr algn="l"/>
            <a:r>
              <a:rPr lang="en-GB" sz="1200" b="0" i="0" u="none" strike="noStrike" baseline="0" dirty="0">
                <a:solidFill>
                  <a:srgbClr val="000000"/>
                </a:solidFill>
                <a:latin typeface="HelveticaNeueLT-Light"/>
              </a:rPr>
              <a:t>4. Area regulation</a:t>
            </a:r>
          </a:p>
          <a:p>
            <a:pPr algn="l"/>
            <a:r>
              <a:rPr lang="en-GB" sz="1200" b="0" i="0" u="none" strike="noStrike" baseline="0" dirty="0">
                <a:solidFill>
                  <a:srgbClr val="000000"/>
                </a:solidFill>
                <a:latin typeface="HelveticaNeueLT-Light"/>
              </a:rPr>
              <a:t>5. Electric supply reserve capacity</a:t>
            </a:r>
          </a:p>
          <a:p>
            <a:pPr algn="l"/>
            <a:r>
              <a:rPr lang="en-GB" sz="1200" b="0" i="0" u="none" strike="noStrike" baseline="0" dirty="0">
                <a:solidFill>
                  <a:srgbClr val="000000"/>
                </a:solidFill>
                <a:latin typeface="HelveticaNeueLT-Light"/>
              </a:rPr>
              <a:t>6. Voltage support</a:t>
            </a:r>
          </a:p>
          <a:p>
            <a:pPr algn="l"/>
            <a:r>
              <a:rPr lang="en-GB" sz="1200" b="1" i="0" u="none" strike="noStrike" baseline="0" dirty="0">
                <a:solidFill>
                  <a:srgbClr val="00B3FF"/>
                </a:solidFill>
                <a:latin typeface="HelveticaNeueLT-Medium"/>
              </a:rPr>
              <a:t>Grid system enhancements</a:t>
            </a:r>
          </a:p>
          <a:p>
            <a:pPr algn="l"/>
            <a:r>
              <a:rPr lang="en-GB" sz="1200" b="0" i="0" u="none" strike="noStrike" baseline="0" dirty="0">
                <a:solidFill>
                  <a:srgbClr val="000000"/>
                </a:solidFill>
                <a:latin typeface="HelveticaNeueLT-Light"/>
              </a:rPr>
              <a:t>7. Transmission support</a:t>
            </a:r>
          </a:p>
          <a:p>
            <a:pPr algn="l"/>
            <a:r>
              <a:rPr lang="en-GB" sz="1200" b="0" i="0" u="none" strike="noStrike" baseline="0" dirty="0">
                <a:solidFill>
                  <a:srgbClr val="000000"/>
                </a:solidFill>
                <a:latin typeface="HelveticaNeueLT-Light"/>
              </a:rPr>
              <a:t>8. Transmission congestion relief</a:t>
            </a:r>
          </a:p>
          <a:p>
            <a:pPr algn="l"/>
            <a:r>
              <a:rPr lang="en-GB" sz="1200" b="0" i="0" u="none" strike="noStrike" baseline="0" dirty="0">
                <a:solidFill>
                  <a:srgbClr val="000000"/>
                </a:solidFill>
                <a:latin typeface="HelveticaNeueLT-Light"/>
              </a:rPr>
              <a:t>9. Transmission &amp; distribution (T&amp;D)</a:t>
            </a:r>
          </a:p>
          <a:p>
            <a:pPr algn="l"/>
            <a:r>
              <a:rPr lang="en-GB" sz="1200" b="1" i="0" u="none" strike="noStrike" baseline="0" dirty="0">
                <a:solidFill>
                  <a:srgbClr val="000000"/>
                </a:solidFill>
                <a:latin typeface="HelveticaNeueLT-Light"/>
              </a:rPr>
              <a:t>Upgrade deferral</a:t>
            </a:r>
          </a:p>
          <a:p>
            <a:pPr algn="l"/>
            <a:r>
              <a:rPr lang="en-GB" sz="1200" b="0" i="0" u="none" strike="noStrike" baseline="0" dirty="0">
                <a:solidFill>
                  <a:srgbClr val="000000"/>
                </a:solidFill>
                <a:latin typeface="HelveticaNeueLT-Light"/>
              </a:rPr>
              <a:t>10. Substation on-site power</a:t>
            </a:r>
          </a:p>
          <a:p>
            <a:pPr algn="l"/>
            <a:r>
              <a:rPr lang="en-GB" sz="1200" b="0" i="0" u="none" strike="noStrike" baseline="0" dirty="0">
                <a:solidFill>
                  <a:srgbClr val="00B3FF"/>
                </a:solidFill>
                <a:latin typeface="HelveticaNeueLT-Medium"/>
              </a:rPr>
              <a:t>End user/utility customer benefits</a:t>
            </a:r>
          </a:p>
          <a:p>
            <a:pPr algn="l"/>
            <a:r>
              <a:rPr lang="en-GB" sz="1200" b="0" i="0" u="none" strike="noStrike" baseline="0" dirty="0">
                <a:solidFill>
                  <a:srgbClr val="000000"/>
                </a:solidFill>
                <a:latin typeface="HelveticaNeueLT-Light"/>
              </a:rPr>
              <a:t>11. Time-of-use (TOU) energy cost</a:t>
            </a:r>
          </a:p>
          <a:p>
            <a:pPr algn="l"/>
            <a:r>
              <a:rPr lang="en-GB" sz="1200" b="1" i="0" u="none" strike="noStrike" baseline="0" dirty="0">
                <a:solidFill>
                  <a:srgbClr val="000000"/>
                </a:solidFill>
                <a:latin typeface="HelveticaNeueLT-Light"/>
              </a:rPr>
              <a:t>Management</a:t>
            </a:r>
          </a:p>
          <a:p>
            <a:pPr algn="l"/>
            <a:r>
              <a:rPr lang="en-GB" sz="1200" b="0" i="0" u="none" strike="noStrike" baseline="0" dirty="0">
                <a:solidFill>
                  <a:srgbClr val="000000"/>
                </a:solidFill>
                <a:latin typeface="HelveticaNeueLT-Light"/>
              </a:rPr>
              <a:t>12. Demand charge management</a:t>
            </a:r>
          </a:p>
          <a:p>
            <a:pPr algn="l"/>
            <a:r>
              <a:rPr lang="en-GB" sz="1200" b="0" i="0" u="none" strike="noStrike" baseline="0" dirty="0">
                <a:solidFill>
                  <a:srgbClr val="000000"/>
                </a:solidFill>
                <a:latin typeface="HelveticaNeueLT-Light"/>
              </a:rPr>
              <a:t>13. Electric service reliability</a:t>
            </a:r>
          </a:p>
          <a:p>
            <a:pPr algn="l"/>
            <a:r>
              <a:rPr lang="en-GB" sz="1200" b="0" i="0" u="none" strike="noStrike" baseline="0" dirty="0">
                <a:solidFill>
                  <a:srgbClr val="000000"/>
                </a:solidFill>
                <a:latin typeface="HelveticaNeueLT-Light"/>
              </a:rPr>
              <a:t>14. Electric service power quality</a:t>
            </a:r>
          </a:p>
          <a:p>
            <a:pPr algn="l"/>
            <a:r>
              <a:rPr lang="en-GB" sz="1200" b="1" i="0" u="none" strike="noStrike" baseline="0" dirty="0">
                <a:solidFill>
                  <a:srgbClr val="00B3FF"/>
                </a:solidFill>
                <a:latin typeface="HelveticaNeueLT-Medium"/>
              </a:rPr>
              <a:t>Renewables integration</a:t>
            </a:r>
          </a:p>
          <a:p>
            <a:pPr algn="l"/>
            <a:r>
              <a:rPr lang="en-GB" sz="1200" b="0" i="0" u="none" strike="noStrike" baseline="0" dirty="0">
                <a:solidFill>
                  <a:srgbClr val="000000"/>
                </a:solidFill>
                <a:latin typeface="HelveticaNeueLT-Light"/>
              </a:rPr>
              <a:t>15. Renewables energy time-shift</a:t>
            </a:r>
          </a:p>
          <a:p>
            <a:pPr algn="l"/>
            <a:r>
              <a:rPr lang="en-GB" sz="1200" b="0" i="0" u="none" strike="noStrike" baseline="0" dirty="0">
                <a:solidFill>
                  <a:srgbClr val="000000"/>
                </a:solidFill>
                <a:latin typeface="HelveticaNeueLT-Light"/>
              </a:rPr>
              <a:t>16. Renewables capacity firming</a:t>
            </a:r>
          </a:p>
          <a:p>
            <a:pPr algn="l"/>
            <a:r>
              <a:rPr lang="en-GB" sz="1200" b="0" i="0" u="none" strike="noStrike" baseline="0" dirty="0">
                <a:solidFill>
                  <a:srgbClr val="000000"/>
                </a:solidFill>
                <a:latin typeface="HelveticaNeueLT-Light"/>
              </a:rPr>
              <a:t>17. Renewables integration</a:t>
            </a:r>
            <a:endParaRPr lang="en-GB" dirty="0"/>
          </a:p>
        </p:txBody>
      </p:sp>
      <p:sp>
        <p:nvSpPr>
          <p:cNvPr id="4" name="Slide Number Placeholder 3"/>
          <p:cNvSpPr>
            <a:spLocks noGrp="1"/>
          </p:cNvSpPr>
          <p:nvPr>
            <p:ph type="sldNum" sz="quarter" idx="10"/>
          </p:nvPr>
        </p:nvSpPr>
        <p:spPr/>
        <p:txBody>
          <a:bodyPr/>
          <a:lstStyle/>
          <a:p>
            <a:fld id="{B537A245-2855-478B-848D-C56ABEA43AE0}" type="slidenum">
              <a:rPr lang="en-GB" smtClean="0"/>
              <a:pPr/>
              <a:t>18</a:t>
            </a:fld>
            <a:endParaRPr lang="en-GB"/>
          </a:p>
        </p:txBody>
      </p:sp>
    </p:spTree>
    <p:extLst>
      <p:ext uri="{BB962C8B-B14F-4D97-AF65-F5344CB8AC3E}">
        <p14:creationId xmlns:p14="http://schemas.microsoft.com/office/powerpoint/2010/main" val="217876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smartness of distributed resources capable of optimally responding to system needs, hence taking care of the first line of response for quality of supply is a must, including possibilities of island mode operation. These technologies are with us and practised in many regions of the world. The current version of the market rules is not facilitating such operations.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new technology mix we can decouple generation from demand, increasing both grid flexibility and performance. The paradigm change that we are seeing today is the change from “generation following demand” to “demand following generation availability”. For this to happen and be in a position to exploit all hidden benefits the market and grid rules should embrace the evolving technologies and their related capabilities.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r>
              <a:rPr lang="en-US"/>
              <a:t>PV Technology, University of Cyprus</a:t>
            </a:r>
          </a:p>
        </p:txBody>
      </p:sp>
      <p:sp>
        <p:nvSpPr>
          <p:cNvPr id="5" name="Slide Number Placeholder 4"/>
          <p:cNvSpPr>
            <a:spLocks noGrp="1"/>
          </p:cNvSpPr>
          <p:nvPr>
            <p:ph type="sldNum" sz="quarter" idx="11"/>
          </p:nvPr>
        </p:nvSpPr>
        <p:spPr/>
        <p:txBody>
          <a:bodyPr/>
          <a:lstStyle/>
          <a:p>
            <a:fld id="{551F6047-F3EA-644A-9E77-A0EEB430F752}" type="slidenum">
              <a:rPr lang="en-US" smtClean="0"/>
              <a:pPr/>
              <a:t>19</a:t>
            </a:fld>
            <a:endParaRPr lang="en-US"/>
          </a:p>
        </p:txBody>
      </p:sp>
    </p:spTree>
    <p:extLst>
      <p:ext uri="{BB962C8B-B14F-4D97-AF65-F5344CB8AC3E}">
        <p14:creationId xmlns:p14="http://schemas.microsoft.com/office/powerpoint/2010/main" val="748195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CD2A1A-47F9-4443-8847-3EAC66ED2082}"/>
              </a:ext>
            </a:extLst>
          </p:cNvPr>
          <p:cNvSpPr>
            <a:spLocks noGrp="1"/>
          </p:cNvSpPr>
          <p:nvPr>
            <p:ph type="subTitle" idx="1" hasCustomPrompt="1"/>
          </p:nvPr>
        </p:nvSpPr>
        <p:spPr>
          <a:xfrm>
            <a:off x="803274" y="4053840"/>
            <a:ext cx="7308849" cy="815023"/>
          </a:xfrm>
        </p:spPr>
        <p:txBody>
          <a:bodyPr anchor="t" anchorCtr="0">
            <a:normAutofit/>
          </a:bodyPr>
          <a:lstStyle>
            <a:lvl1pPr marL="0" indent="0" algn="l">
              <a:buNone/>
              <a:defRPr sz="2800">
                <a:solidFill>
                  <a:srgbClr val="EE9C2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Presentation Subtitle</a:t>
            </a:r>
            <a:endParaRPr lang="en-US" dirty="0"/>
          </a:p>
        </p:txBody>
      </p:sp>
      <p:sp>
        <p:nvSpPr>
          <p:cNvPr id="12" name="Text Placeholder 11">
            <a:extLst>
              <a:ext uri="{FF2B5EF4-FFF2-40B4-BE49-F238E27FC236}">
                <a16:creationId xmlns:a16="http://schemas.microsoft.com/office/drawing/2014/main" id="{CE6CB410-FBE8-3443-8BF2-1EA5E78ACB2F}"/>
              </a:ext>
            </a:extLst>
          </p:cNvPr>
          <p:cNvSpPr>
            <a:spLocks noGrp="1"/>
          </p:cNvSpPr>
          <p:nvPr>
            <p:ph type="body" sz="quarter" idx="13" hasCustomPrompt="1"/>
          </p:nvPr>
        </p:nvSpPr>
        <p:spPr>
          <a:xfrm>
            <a:off x="803275" y="4868863"/>
            <a:ext cx="7308850" cy="1359217"/>
          </a:xfrm>
        </p:spPr>
        <p:txBody>
          <a:bodyPr anchor="b" anchorCtr="0">
            <a:normAutofit/>
          </a:bodyPr>
          <a:lstStyle>
            <a:lvl1pPr marL="0" indent="0">
              <a:lnSpc>
                <a:spcPct val="100000"/>
              </a:lnSpc>
              <a:spcBef>
                <a:spcPts val="0"/>
              </a:spcBef>
              <a:buNone/>
              <a:defRPr sz="2000"/>
            </a:lvl1pPr>
          </a:lstStyle>
          <a:p>
            <a:pPr lvl="0"/>
            <a:r>
              <a:rPr lang="en-US" dirty="0"/>
              <a:t>Click to add presenter details</a:t>
            </a:r>
          </a:p>
        </p:txBody>
      </p:sp>
      <p:sp>
        <p:nvSpPr>
          <p:cNvPr id="4" name="Text Placeholder 3">
            <a:extLst>
              <a:ext uri="{FF2B5EF4-FFF2-40B4-BE49-F238E27FC236}">
                <a16:creationId xmlns:a16="http://schemas.microsoft.com/office/drawing/2014/main" id="{E3B7B25F-6090-D949-BF99-90365FF1CB75}"/>
              </a:ext>
            </a:extLst>
          </p:cNvPr>
          <p:cNvSpPr>
            <a:spLocks noGrp="1"/>
          </p:cNvSpPr>
          <p:nvPr>
            <p:ph type="body" sz="quarter" idx="14" hasCustomPrompt="1"/>
          </p:nvPr>
        </p:nvSpPr>
        <p:spPr>
          <a:xfrm>
            <a:off x="803275" y="1989139"/>
            <a:ext cx="7308850" cy="1627821"/>
          </a:xfrm>
        </p:spPr>
        <p:txBody>
          <a:bodyPr anchor="b">
            <a:normAutofit/>
          </a:bodyPr>
          <a:lstStyle>
            <a:lvl1pPr marL="0" indent="0">
              <a:buNone/>
              <a:defRPr sz="4000" b="0">
                <a:solidFill>
                  <a:srgbClr val="4D4E4A"/>
                </a:solidFill>
                <a:latin typeface="+mj-lt"/>
              </a:defRPr>
            </a:lvl1pPr>
          </a:lstStyle>
          <a:p>
            <a:pPr lvl="0"/>
            <a:r>
              <a:rPr lang="en-US" dirty="0"/>
              <a:t>Click to edit Presentation Title</a:t>
            </a:r>
          </a:p>
        </p:txBody>
      </p:sp>
      <p:pic>
        <p:nvPicPr>
          <p:cNvPr id="16" name="Picture 15">
            <a:extLst>
              <a:ext uri="{FF2B5EF4-FFF2-40B4-BE49-F238E27FC236}">
                <a16:creationId xmlns:a16="http://schemas.microsoft.com/office/drawing/2014/main" id="{A2079D83-5606-D148-BDC7-997DD0E7F152}"/>
              </a:ext>
            </a:extLst>
          </p:cNvPr>
          <p:cNvPicPr>
            <a:picLocks noChangeAspect="1"/>
          </p:cNvPicPr>
          <p:nvPr userDrawn="1"/>
        </p:nvPicPr>
        <p:blipFill>
          <a:blip r:embed="rId2"/>
          <a:stretch>
            <a:fillRect/>
          </a:stretch>
        </p:blipFill>
        <p:spPr>
          <a:xfrm>
            <a:off x="9243357" y="191374"/>
            <a:ext cx="2260600" cy="698500"/>
          </a:xfrm>
          <a:prstGeom prst="rect">
            <a:avLst/>
          </a:prstGeom>
        </p:spPr>
      </p:pic>
      <p:pic>
        <p:nvPicPr>
          <p:cNvPr id="5" name="Picture 4">
            <a:extLst>
              <a:ext uri="{FF2B5EF4-FFF2-40B4-BE49-F238E27FC236}">
                <a16:creationId xmlns:a16="http://schemas.microsoft.com/office/drawing/2014/main" id="{E8ADFC08-9D25-8B48-8D60-5869943A2CA9}"/>
              </a:ext>
            </a:extLst>
          </p:cNvPr>
          <p:cNvPicPr>
            <a:picLocks noChangeAspect="1"/>
          </p:cNvPicPr>
          <p:nvPr userDrawn="1"/>
        </p:nvPicPr>
        <p:blipFill>
          <a:blip r:embed="rId3"/>
          <a:stretch>
            <a:fillRect/>
          </a:stretch>
        </p:blipFill>
        <p:spPr>
          <a:xfrm>
            <a:off x="8542197" y="1145055"/>
            <a:ext cx="3644086" cy="4943810"/>
          </a:xfrm>
          <a:prstGeom prst="rect">
            <a:avLst/>
          </a:prstGeom>
        </p:spPr>
      </p:pic>
    </p:spTree>
    <p:extLst>
      <p:ext uri="{BB962C8B-B14F-4D97-AF65-F5344CB8AC3E}">
        <p14:creationId xmlns:p14="http://schemas.microsoft.com/office/powerpoint/2010/main" val="285929776"/>
      </p:ext>
    </p:extLst>
  </p:cSld>
  <p:clrMapOvr>
    <a:masterClrMapping/>
  </p:clrMapOvr>
  <p:extLst>
    <p:ext uri="{DCECCB84-F9BA-43D5-87BE-67443E8EF086}">
      <p15:sldGuideLst xmlns:p15="http://schemas.microsoft.com/office/powerpoint/2012/main">
        <p15:guide id="11" pos="63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8A57B-C5F2-DC4C-B86B-EAB084CF0202}"/>
              </a:ext>
            </a:extLst>
          </p:cNvPr>
          <p:cNvSpPr>
            <a:spLocks noGrp="1"/>
          </p:cNvSpPr>
          <p:nvPr>
            <p:ph sz="half" idx="1"/>
          </p:nvPr>
        </p:nvSpPr>
        <p:spPr>
          <a:xfrm>
            <a:off x="803275" y="1268413"/>
            <a:ext cx="5095792" cy="475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7AF7BA0-30A2-844F-B71E-B2E8FDC09F5E}"/>
              </a:ext>
            </a:extLst>
          </p:cNvPr>
          <p:cNvSpPr>
            <a:spLocks noGrp="1"/>
          </p:cNvSpPr>
          <p:nvPr>
            <p:ph sz="half" idx="2"/>
          </p:nvPr>
        </p:nvSpPr>
        <p:spPr>
          <a:xfrm>
            <a:off x="6096000" y="1268413"/>
            <a:ext cx="5378532" cy="475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F4719911-87AF-1047-B7E1-3B427D8ECE8E}"/>
              </a:ext>
            </a:extLst>
          </p:cNvPr>
          <p:cNvSpPr>
            <a:spLocks noGrp="1"/>
          </p:cNvSpPr>
          <p:nvPr>
            <p:ph type="title"/>
          </p:nvPr>
        </p:nvSpPr>
        <p:spPr>
          <a:xfrm>
            <a:off x="2063750" y="207377"/>
            <a:ext cx="9396730" cy="664081"/>
          </a:xfrm>
          <a:prstGeom prst="rect">
            <a:avLst/>
          </a:prstGeom>
        </p:spPr>
        <p:txBody>
          <a:bodyPr vert="horz" lIns="0" tIns="45720" rIns="91440" bIns="45720" rtlCol="0" anchor="b">
            <a:normAutofit/>
          </a:bodyPr>
          <a:lstStyle/>
          <a:p>
            <a:r>
              <a:rPr lang="en-US"/>
              <a:t>Click to edit Master title style</a:t>
            </a:r>
            <a:endParaRPr lang="en-US" dirty="0"/>
          </a:p>
        </p:txBody>
      </p:sp>
      <p:sp>
        <p:nvSpPr>
          <p:cNvPr id="8"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10"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F0FF8DE5-E918-49BA-A3DC-440D11836A28}" type="datetime1">
              <a:rPr lang="en-US" smtClean="0"/>
              <a:t>8/3/2022</a:t>
            </a:fld>
            <a:endParaRPr lang="en-US" dirty="0"/>
          </a:p>
        </p:txBody>
      </p:sp>
      <p:sp>
        <p:nvSpPr>
          <p:cNvPr id="11"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26399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14E99D-2225-F44E-96C5-49BEB7CC4720}"/>
              </a:ext>
            </a:extLst>
          </p:cNvPr>
          <p:cNvSpPr>
            <a:spLocks noGrp="1"/>
          </p:cNvSpPr>
          <p:nvPr>
            <p:ph type="body" idx="1"/>
          </p:nvPr>
        </p:nvSpPr>
        <p:spPr>
          <a:xfrm>
            <a:off x="803275" y="1268413"/>
            <a:ext cx="5061953" cy="720725"/>
          </a:xfrm>
        </p:spPr>
        <p:txBody>
          <a:bodyPr anchor="t">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99D311-CC73-CF4E-B36C-355269F12E48}"/>
              </a:ext>
            </a:extLst>
          </p:cNvPr>
          <p:cNvSpPr>
            <a:spLocks noGrp="1"/>
          </p:cNvSpPr>
          <p:nvPr>
            <p:ph sz="half" idx="2"/>
          </p:nvPr>
        </p:nvSpPr>
        <p:spPr>
          <a:xfrm>
            <a:off x="803275" y="1989138"/>
            <a:ext cx="5061953" cy="414020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D65423A-41C1-EF4C-B7C4-565F6B001A74}"/>
              </a:ext>
            </a:extLst>
          </p:cNvPr>
          <p:cNvSpPr>
            <a:spLocks noGrp="1"/>
          </p:cNvSpPr>
          <p:nvPr>
            <p:ph type="body" sz="quarter" idx="3"/>
          </p:nvPr>
        </p:nvSpPr>
        <p:spPr>
          <a:xfrm>
            <a:off x="6096000" y="1268413"/>
            <a:ext cx="5106194" cy="720725"/>
          </a:xfrm>
        </p:spPr>
        <p:txBody>
          <a:bodyPr anchor="t">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800DDC-83F5-2B4F-B2B7-1711E20572FB}"/>
              </a:ext>
            </a:extLst>
          </p:cNvPr>
          <p:cNvSpPr>
            <a:spLocks noGrp="1"/>
          </p:cNvSpPr>
          <p:nvPr>
            <p:ph sz="quarter" idx="4"/>
          </p:nvPr>
        </p:nvSpPr>
        <p:spPr>
          <a:xfrm>
            <a:off x="6096000" y="1989138"/>
            <a:ext cx="5256212" cy="414020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11"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193D19D3-BA30-4BEB-8C44-7323533BAFD4}" type="datetime1">
              <a:rPr lang="en-US" smtClean="0"/>
              <a:t>8/3/2022</a:t>
            </a:fld>
            <a:endParaRPr lang="en-US" dirty="0"/>
          </a:p>
        </p:txBody>
      </p:sp>
      <p:sp>
        <p:nvSpPr>
          <p:cNvPr id="12"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1036966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C996E7-65C4-A24C-BA24-775C7595EF48}"/>
              </a:ext>
            </a:extLst>
          </p:cNvPr>
          <p:cNvSpPr/>
          <p:nvPr userDrawn="1"/>
        </p:nvSpPr>
        <p:spPr>
          <a:xfrm>
            <a:off x="6096000" y="1268412"/>
            <a:ext cx="6096000" cy="4860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ECA432F-FBDB-4540-BB6B-35286E7BAC2D}"/>
              </a:ext>
            </a:extLst>
          </p:cNvPr>
          <p:cNvSpPr>
            <a:spLocks noGrp="1"/>
          </p:cNvSpPr>
          <p:nvPr>
            <p:ph type="body" sz="half" idx="2"/>
          </p:nvPr>
        </p:nvSpPr>
        <p:spPr>
          <a:xfrm>
            <a:off x="6344234" y="1737359"/>
            <a:ext cx="5007978" cy="4216401"/>
          </a:xfrm>
        </p:spPr>
        <p:txBody>
          <a:bodyPr lIns="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ontent Placeholder 3">
            <a:extLst>
              <a:ext uri="{FF2B5EF4-FFF2-40B4-BE49-F238E27FC236}">
                <a16:creationId xmlns:a16="http://schemas.microsoft.com/office/drawing/2014/main" id="{7F3ED8B0-F63A-3C49-B847-254BDE927A22}"/>
              </a:ext>
            </a:extLst>
          </p:cNvPr>
          <p:cNvSpPr>
            <a:spLocks noGrp="1"/>
          </p:cNvSpPr>
          <p:nvPr>
            <p:ph sz="half" idx="13"/>
          </p:nvPr>
        </p:nvSpPr>
        <p:spPr>
          <a:xfrm>
            <a:off x="803275" y="1268413"/>
            <a:ext cx="5007978" cy="4860924"/>
          </a:xfrm>
        </p:spPr>
        <p:txBody>
          <a:bodyPr lIns="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9145E5F-0AEE-6E4F-BEB4-9A3754C96563}"/>
              </a:ext>
            </a:extLst>
          </p:cNvPr>
          <p:cNvSpPr txBox="1">
            <a:spLocks/>
          </p:cNvSpPr>
          <p:nvPr userDrawn="1"/>
        </p:nvSpPr>
        <p:spPr>
          <a:xfrm>
            <a:off x="6344234" y="1268413"/>
            <a:ext cx="5116246" cy="540067"/>
          </a:xfrm>
          <a:prstGeom prst="rect">
            <a:avLst/>
          </a:prstGeom>
        </p:spPr>
        <p:txBody>
          <a:bodyPr vert="horz" lIns="0" tIns="45720" rIns="91440" bIns="45720" rtlCol="0" anchor="t">
            <a:normAutofit/>
          </a:bodyPr>
          <a:lstStyle>
            <a:lvl1pPr algn="r" defTabSz="914400" rtl="0" eaLnBrk="1" latinLnBrk="0" hangingPunct="1">
              <a:lnSpc>
                <a:spcPct val="90000"/>
              </a:lnSpc>
              <a:spcBef>
                <a:spcPct val="0"/>
              </a:spcBef>
              <a:buNone/>
              <a:defRPr sz="3200" b="0" kern="1200">
                <a:solidFill>
                  <a:srgbClr val="4D4E4A"/>
                </a:solidFill>
                <a:latin typeface="+mj-lt"/>
                <a:ea typeface="+mj-ea"/>
                <a:cs typeface="+mj-cs"/>
              </a:defRPr>
            </a:lvl1pPr>
          </a:lstStyle>
          <a:p>
            <a:pPr algn="l"/>
            <a:r>
              <a:rPr lang="en-GB" sz="2400" b="1" dirty="0">
                <a:solidFill>
                  <a:srgbClr val="EE9C2D"/>
                </a:solidFill>
                <a:latin typeface="+mn-lt"/>
              </a:rPr>
              <a:t>Click to edit Subtitle</a:t>
            </a:r>
            <a:endParaRPr lang="en-US" sz="2400" b="1" dirty="0">
              <a:solidFill>
                <a:srgbClr val="EE9C2D"/>
              </a:solidFill>
              <a:latin typeface="+mn-lt"/>
            </a:endParaRPr>
          </a:p>
        </p:txBody>
      </p:sp>
      <p:sp>
        <p:nvSpPr>
          <p:cNvPr id="9"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11"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87A2B6B0-BA60-4B7B-82B3-242364E8D6B6}" type="datetime1">
              <a:rPr lang="en-US" smtClean="0"/>
              <a:t>8/3/2022</a:t>
            </a:fld>
            <a:endParaRPr lang="en-US" dirty="0"/>
          </a:p>
        </p:txBody>
      </p:sp>
      <p:sp>
        <p:nvSpPr>
          <p:cNvPr id="12"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2713568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F17627-E41E-3141-B0C6-5E89651BEDF6}"/>
              </a:ext>
            </a:extLst>
          </p:cNvPr>
          <p:cNvSpPr/>
          <p:nvPr userDrawn="1"/>
        </p:nvSpPr>
        <p:spPr>
          <a:xfrm>
            <a:off x="1" y="1989138"/>
            <a:ext cx="5895472" cy="414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7029854-AFBF-4644-8ED5-A42FFB7407D6}"/>
              </a:ext>
            </a:extLst>
          </p:cNvPr>
          <p:cNvSpPr>
            <a:spLocks noGrp="1"/>
          </p:cNvSpPr>
          <p:nvPr>
            <p:ph type="pic" idx="1"/>
          </p:nvPr>
        </p:nvSpPr>
        <p:spPr>
          <a:xfrm>
            <a:off x="6096000" y="1282098"/>
            <a:ext cx="6096000" cy="4847240"/>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0691FCF-9E7B-754E-B992-9E106E5C23BB}"/>
              </a:ext>
            </a:extLst>
          </p:cNvPr>
          <p:cNvSpPr>
            <a:spLocks noGrp="1"/>
          </p:cNvSpPr>
          <p:nvPr>
            <p:ph type="body" sz="half" idx="2"/>
          </p:nvPr>
        </p:nvSpPr>
        <p:spPr>
          <a:xfrm>
            <a:off x="803276" y="2184400"/>
            <a:ext cx="4937124" cy="3836987"/>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11" name="Title 1">
            <a:extLst>
              <a:ext uri="{FF2B5EF4-FFF2-40B4-BE49-F238E27FC236}">
                <a16:creationId xmlns:a16="http://schemas.microsoft.com/office/drawing/2014/main" id="{819041C1-700A-8447-A939-1700A3BA2222}"/>
              </a:ext>
            </a:extLst>
          </p:cNvPr>
          <p:cNvSpPr txBox="1">
            <a:spLocks/>
          </p:cNvSpPr>
          <p:nvPr userDrawn="1"/>
        </p:nvSpPr>
        <p:spPr>
          <a:xfrm>
            <a:off x="690880" y="1282098"/>
            <a:ext cx="5204594" cy="14261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dirty="0">
                <a:solidFill>
                  <a:srgbClr val="EE9C2D"/>
                </a:solidFill>
              </a:rPr>
              <a:t>Click to edit Master title style</a:t>
            </a:r>
            <a:endParaRPr lang="en-US" sz="2800" dirty="0">
              <a:solidFill>
                <a:srgbClr val="EE9C2D"/>
              </a:solidFill>
            </a:endParaRPr>
          </a:p>
        </p:txBody>
      </p:sp>
      <p:sp>
        <p:nvSpPr>
          <p:cNvPr id="9"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D9DC960D-2BDF-48C5-A2B8-6043891178EC}" type="datetime1">
              <a:rPr lang="en-US" smtClean="0"/>
              <a:t>8/3/2022</a:t>
            </a:fld>
            <a:endParaRPr lang="en-US" dirty="0"/>
          </a:p>
        </p:txBody>
      </p:sp>
      <p:sp>
        <p:nvSpPr>
          <p:cNvPr id="10"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199662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E6CB410-FBE8-3443-8BF2-1EA5E78ACB2F}"/>
              </a:ext>
            </a:extLst>
          </p:cNvPr>
          <p:cNvSpPr>
            <a:spLocks noGrp="1"/>
          </p:cNvSpPr>
          <p:nvPr>
            <p:ph type="body" sz="quarter" idx="13" hasCustomPrompt="1"/>
          </p:nvPr>
        </p:nvSpPr>
        <p:spPr>
          <a:xfrm>
            <a:off x="803275" y="4235825"/>
            <a:ext cx="7308850" cy="1992256"/>
          </a:xfrm>
        </p:spPr>
        <p:txBody>
          <a:bodyPr anchor="b" anchorCtr="0">
            <a:normAutofit/>
          </a:bodyPr>
          <a:lstStyle>
            <a:lvl1pPr marL="0" indent="0">
              <a:lnSpc>
                <a:spcPct val="100000"/>
              </a:lnSpc>
              <a:spcBef>
                <a:spcPts val="0"/>
              </a:spcBef>
              <a:buNone/>
              <a:defRPr sz="2400"/>
            </a:lvl1pPr>
          </a:lstStyle>
          <a:p>
            <a:pPr lvl="0"/>
            <a:r>
              <a:rPr lang="en-US" dirty="0"/>
              <a:t>Click to add presenter details</a:t>
            </a:r>
          </a:p>
        </p:txBody>
      </p:sp>
      <p:sp>
        <p:nvSpPr>
          <p:cNvPr id="4" name="Text Placeholder 3">
            <a:extLst>
              <a:ext uri="{FF2B5EF4-FFF2-40B4-BE49-F238E27FC236}">
                <a16:creationId xmlns:a16="http://schemas.microsoft.com/office/drawing/2014/main" id="{E3B7B25F-6090-D949-BF99-90365FF1CB75}"/>
              </a:ext>
            </a:extLst>
          </p:cNvPr>
          <p:cNvSpPr>
            <a:spLocks noGrp="1"/>
          </p:cNvSpPr>
          <p:nvPr>
            <p:ph type="body" sz="quarter" idx="14" hasCustomPrompt="1"/>
          </p:nvPr>
        </p:nvSpPr>
        <p:spPr>
          <a:xfrm>
            <a:off x="803275" y="1989139"/>
            <a:ext cx="7308850" cy="1627821"/>
          </a:xfrm>
        </p:spPr>
        <p:txBody>
          <a:bodyPr anchor="b">
            <a:normAutofit/>
          </a:bodyPr>
          <a:lstStyle>
            <a:lvl1pPr marL="0" indent="0">
              <a:buNone/>
              <a:defRPr sz="4000" b="0">
                <a:solidFill>
                  <a:srgbClr val="4D4E4A"/>
                </a:solidFill>
                <a:latin typeface="+mj-lt"/>
              </a:defRPr>
            </a:lvl1pPr>
          </a:lstStyle>
          <a:p>
            <a:pPr lvl="0"/>
            <a:r>
              <a:rPr lang="en-US" dirty="0"/>
              <a:t>Click to edit Thank You note</a:t>
            </a:r>
          </a:p>
        </p:txBody>
      </p:sp>
      <p:pic>
        <p:nvPicPr>
          <p:cNvPr id="16" name="Picture 15">
            <a:extLst>
              <a:ext uri="{FF2B5EF4-FFF2-40B4-BE49-F238E27FC236}">
                <a16:creationId xmlns:a16="http://schemas.microsoft.com/office/drawing/2014/main" id="{A2079D83-5606-D148-BDC7-997DD0E7F152}"/>
              </a:ext>
            </a:extLst>
          </p:cNvPr>
          <p:cNvPicPr>
            <a:picLocks noChangeAspect="1"/>
          </p:cNvPicPr>
          <p:nvPr userDrawn="1"/>
        </p:nvPicPr>
        <p:blipFill>
          <a:blip r:embed="rId2"/>
          <a:stretch>
            <a:fillRect/>
          </a:stretch>
        </p:blipFill>
        <p:spPr>
          <a:xfrm>
            <a:off x="2197098" y="191374"/>
            <a:ext cx="2260600" cy="698500"/>
          </a:xfrm>
          <a:prstGeom prst="rect">
            <a:avLst/>
          </a:prstGeom>
        </p:spPr>
      </p:pic>
      <p:sp>
        <p:nvSpPr>
          <p:cNvPr id="5" name="Picture Placeholder 4">
            <a:extLst>
              <a:ext uri="{FF2B5EF4-FFF2-40B4-BE49-F238E27FC236}">
                <a16:creationId xmlns:a16="http://schemas.microsoft.com/office/drawing/2014/main" id="{8A343D56-D6E2-C548-8D7F-064C6F90E2EF}"/>
              </a:ext>
            </a:extLst>
          </p:cNvPr>
          <p:cNvSpPr>
            <a:spLocks noGrp="1"/>
          </p:cNvSpPr>
          <p:nvPr>
            <p:ph type="pic" sz="quarter" idx="15"/>
          </p:nvPr>
        </p:nvSpPr>
        <p:spPr>
          <a:xfrm>
            <a:off x="8112125" y="1268413"/>
            <a:ext cx="4079875" cy="4860925"/>
          </a:xfrm>
        </p:spPr>
        <p:txBody>
          <a:bodyPr/>
          <a:lstStyle>
            <a:lvl1pPr marL="0" indent="0">
              <a:buFontTx/>
              <a:buNone/>
              <a:defRPr/>
            </a:lvl1pPr>
          </a:lstStyle>
          <a:p>
            <a:r>
              <a:rPr lang="en-US"/>
              <a:t>Click icon to add picture</a:t>
            </a:r>
          </a:p>
        </p:txBody>
      </p:sp>
      <p:sp>
        <p:nvSpPr>
          <p:cNvPr id="8"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9"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AE13FB43-07B1-445B-B3A6-A9BDCD55633E}" type="datetime1">
              <a:rPr lang="en-US" smtClean="0"/>
              <a:t>8/3/2022</a:t>
            </a:fld>
            <a:endParaRPr lang="en-US" dirty="0"/>
          </a:p>
        </p:txBody>
      </p:sp>
      <p:sp>
        <p:nvSpPr>
          <p:cNvPr id="10"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3994781235"/>
      </p:ext>
    </p:extLst>
  </p:cSld>
  <p:clrMapOvr>
    <a:masterClrMapping/>
  </p:clrMapOvr>
  <p:extLst>
    <p:ext uri="{DCECCB84-F9BA-43D5-87BE-67443E8EF086}">
      <p15:sldGuideLst xmlns:p15="http://schemas.microsoft.com/office/powerpoint/2012/main">
        <p15:guide id="11" pos="63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EB4AFFBF-99F9-4F6F-95C0-02566CA69747}" type="datetime1">
              <a:rPr lang="en-US" smtClean="0"/>
              <a:t>8/3/2022</a:t>
            </a:fld>
            <a:endParaRPr lang="en-GB"/>
          </a:p>
        </p:txBody>
      </p:sp>
      <p:sp>
        <p:nvSpPr>
          <p:cNvPr id="4" name="Footer Placeholder 3"/>
          <p:cNvSpPr>
            <a:spLocks noGrp="1"/>
          </p:cNvSpPr>
          <p:nvPr>
            <p:ph type="ftr" sz="quarter" idx="11"/>
          </p:nvPr>
        </p:nvSpPr>
        <p:spPr/>
        <p:txBody>
          <a:bodyPr/>
          <a:lstStyle/>
          <a:p>
            <a:r>
              <a:rPr lang="en-GB"/>
              <a:t>Electricity market </a:t>
            </a:r>
            <a:endParaRPr lang="en-GB" dirty="0"/>
          </a:p>
        </p:txBody>
      </p:sp>
      <p:sp>
        <p:nvSpPr>
          <p:cNvPr id="5" name="Slide Number Placeholder 4"/>
          <p:cNvSpPr>
            <a:spLocks noGrp="1"/>
          </p:cNvSpPr>
          <p:nvPr>
            <p:ph type="sldNum" sz="quarter" idx="12"/>
          </p:nvPr>
        </p:nvSpPr>
        <p:spPr/>
        <p:txBody>
          <a:bodyPr/>
          <a:lstStyle/>
          <a:p>
            <a:fld id="{868EFDFC-7E89-41A0-9466-87CC3AE941A4}" type="slidenum">
              <a:rPr lang="en-GB" smtClean="0"/>
              <a:t>‹#›</a:t>
            </a:fld>
            <a:endParaRPr lang="en-GB"/>
          </a:p>
        </p:txBody>
      </p:sp>
    </p:spTree>
    <p:extLst>
      <p:ext uri="{BB962C8B-B14F-4D97-AF65-F5344CB8AC3E}">
        <p14:creationId xmlns:p14="http://schemas.microsoft.com/office/powerpoint/2010/main" val="2630216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861A744-ED9E-4A62-A972-C0E071118AFF}" type="datetime1">
              <a:rPr lang="en-US" smtClean="0"/>
              <a:t>8/3/2022</a:t>
            </a:fld>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a:t>Electricity market </a:t>
            </a:r>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extLst>
      <p:ext uri="{BB962C8B-B14F-4D97-AF65-F5344CB8AC3E}">
        <p14:creationId xmlns:p14="http://schemas.microsoft.com/office/powerpoint/2010/main" val="195990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3C75-2725-490F-A741-97895BFD02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7A455ED-316C-4A5C-B1DA-F838FD2776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98F3C7-6363-4C92-8525-5866E19415E6}"/>
              </a:ext>
            </a:extLst>
          </p:cNvPr>
          <p:cNvSpPr>
            <a:spLocks noGrp="1"/>
          </p:cNvSpPr>
          <p:nvPr>
            <p:ph type="dt" sz="half" idx="10"/>
          </p:nvPr>
        </p:nvSpPr>
        <p:spPr/>
        <p:txBody>
          <a:bodyPr/>
          <a:lstStyle/>
          <a:p>
            <a:fld id="{6AEF2DFC-CD97-4524-9810-FBAABCC41100}" type="datetime1">
              <a:rPr lang="en-US" smtClean="0"/>
              <a:t>8/3/2022</a:t>
            </a:fld>
            <a:endParaRPr lang="en-GB"/>
          </a:p>
        </p:txBody>
      </p:sp>
      <p:sp>
        <p:nvSpPr>
          <p:cNvPr id="5" name="Footer Placeholder 4">
            <a:extLst>
              <a:ext uri="{FF2B5EF4-FFF2-40B4-BE49-F238E27FC236}">
                <a16:creationId xmlns:a16="http://schemas.microsoft.com/office/drawing/2014/main" id="{13EA31BF-3B30-4542-B1C0-8BF14D317C77}"/>
              </a:ext>
            </a:extLst>
          </p:cNvPr>
          <p:cNvSpPr>
            <a:spLocks noGrp="1"/>
          </p:cNvSpPr>
          <p:nvPr>
            <p:ph type="ftr" sz="quarter" idx="11"/>
          </p:nvPr>
        </p:nvSpPr>
        <p:spPr/>
        <p:txBody>
          <a:bodyPr/>
          <a:lstStyle/>
          <a:p>
            <a:r>
              <a:rPr lang="en-GB"/>
              <a:t>Electricity market </a:t>
            </a:r>
          </a:p>
        </p:txBody>
      </p:sp>
      <p:sp>
        <p:nvSpPr>
          <p:cNvPr id="6" name="Slide Number Placeholder 5">
            <a:extLst>
              <a:ext uri="{FF2B5EF4-FFF2-40B4-BE49-F238E27FC236}">
                <a16:creationId xmlns:a16="http://schemas.microsoft.com/office/drawing/2014/main" id="{F47611D7-FBE2-40D1-823F-3B4B6EF0008A}"/>
              </a:ext>
            </a:extLst>
          </p:cNvPr>
          <p:cNvSpPr>
            <a:spLocks noGrp="1"/>
          </p:cNvSpPr>
          <p:nvPr>
            <p:ph type="sldNum" sz="quarter" idx="12"/>
          </p:nvPr>
        </p:nvSpPr>
        <p:spPr/>
        <p:txBody>
          <a:bodyPr/>
          <a:lstStyle/>
          <a:p>
            <a:fld id="{075FFD7C-68E3-493F-AA8F-E6AB74883F42}" type="slidenum">
              <a:rPr lang="en-GB" smtClean="0"/>
              <a:t>‹#›</a:t>
            </a:fld>
            <a:endParaRPr lang="en-GB"/>
          </a:p>
        </p:txBody>
      </p:sp>
      <p:pic>
        <p:nvPicPr>
          <p:cNvPr id="7" name="Content Placeholder 4" descr="A picture containing text, map&#10;&#10;Description generated with very high confidence">
            <a:extLst>
              <a:ext uri="{FF2B5EF4-FFF2-40B4-BE49-F238E27FC236}">
                <a16:creationId xmlns:a16="http://schemas.microsoft.com/office/drawing/2014/main" id="{5571A742-804A-41C2-9588-E8D5722BFB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909" t="81585" r="5475" b="-4632"/>
          <a:stretch/>
        </p:blipFill>
        <p:spPr>
          <a:xfrm>
            <a:off x="10308531" y="5017515"/>
            <a:ext cx="1375470" cy="2341228"/>
          </a:xfrm>
          <a:prstGeom prst="roundRect">
            <a:avLst/>
          </a:prstGeom>
        </p:spPr>
      </p:pic>
    </p:spTree>
    <p:extLst>
      <p:ext uri="{BB962C8B-B14F-4D97-AF65-F5344CB8AC3E}">
        <p14:creationId xmlns:p14="http://schemas.microsoft.com/office/powerpoint/2010/main" val="210313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D03F-6BB9-43BE-BCE2-C26DEB4521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AB2F43-6FBB-4D29-8FB1-2B80FF142B0C}"/>
              </a:ext>
            </a:extLst>
          </p:cNvPr>
          <p:cNvSpPr>
            <a:spLocks noGrp="1"/>
          </p:cNvSpPr>
          <p:nvPr>
            <p:ph idx="1"/>
          </p:nvPr>
        </p:nvSpPr>
        <p:spPr>
          <a:xfrm>
            <a:off x="838200" y="18129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44196A-1764-4EEF-A512-4B9A784EA5F1}"/>
              </a:ext>
            </a:extLst>
          </p:cNvPr>
          <p:cNvSpPr>
            <a:spLocks noGrp="1"/>
          </p:cNvSpPr>
          <p:nvPr>
            <p:ph type="dt" sz="half" idx="10"/>
          </p:nvPr>
        </p:nvSpPr>
        <p:spPr/>
        <p:txBody>
          <a:bodyPr/>
          <a:lstStyle/>
          <a:p>
            <a:fld id="{9A9724F4-556E-45AB-BC7F-840AD5AA1342}" type="datetime1">
              <a:rPr lang="en-US" smtClean="0"/>
              <a:t>8/3/2022</a:t>
            </a:fld>
            <a:endParaRPr lang="en-GB"/>
          </a:p>
        </p:txBody>
      </p:sp>
      <p:sp>
        <p:nvSpPr>
          <p:cNvPr id="5" name="Footer Placeholder 4">
            <a:extLst>
              <a:ext uri="{FF2B5EF4-FFF2-40B4-BE49-F238E27FC236}">
                <a16:creationId xmlns:a16="http://schemas.microsoft.com/office/drawing/2014/main" id="{3519D7DA-7402-4143-A2F7-C14EF815C341}"/>
              </a:ext>
            </a:extLst>
          </p:cNvPr>
          <p:cNvSpPr>
            <a:spLocks noGrp="1"/>
          </p:cNvSpPr>
          <p:nvPr>
            <p:ph type="ftr" sz="quarter" idx="11"/>
          </p:nvPr>
        </p:nvSpPr>
        <p:spPr/>
        <p:txBody>
          <a:bodyPr/>
          <a:lstStyle/>
          <a:p>
            <a:r>
              <a:rPr lang="en-GB"/>
              <a:t>Electricity market </a:t>
            </a:r>
          </a:p>
        </p:txBody>
      </p:sp>
      <p:sp>
        <p:nvSpPr>
          <p:cNvPr id="6" name="Slide Number Placeholder 5">
            <a:extLst>
              <a:ext uri="{FF2B5EF4-FFF2-40B4-BE49-F238E27FC236}">
                <a16:creationId xmlns:a16="http://schemas.microsoft.com/office/drawing/2014/main" id="{3AE37165-AA7A-4C6F-9BD2-E992445DA106}"/>
              </a:ext>
            </a:extLst>
          </p:cNvPr>
          <p:cNvSpPr>
            <a:spLocks noGrp="1"/>
          </p:cNvSpPr>
          <p:nvPr>
            <p:ph type="sldNum" sz="quarter" idx="12"/>
          </p:nvPr>
        </p:nvSpPr>
        <p:spPr/>
        <p:txBody>
          <a:bodyPr/>
          <a:lstStyle/>
          <a:p>
            <a:fld id="{075FFD7C-68E3-493F-AA8F-E6AB74883F42}" type="slidenum">
              <a:rPr lang="en-GB" smtClean="0"/>
              <a:t>‹#›</a:t>
            </a:fld>
            <a:endParaRPr lang="en-GB"/>
          </a:p>
        </p:txBody>
      </p:sp>
      <p:pic>
        <p:nvPicPr>
          <p:cNvPr id="7" name="Picture 6" descr="A close up of a logo&#10;&#10;Description generated with high confidence">
            <a:extLst>
              <a:ext uri="{FF2B5EF4-FFF2-40B4-BE49-F238E27FC236}">
                <a16:creationId xmlns:a16="http://schemas.microsoft.com/office/drawing/2014/main" id="{F39406EF-DE6F-4721-86B8-BA16CBA0D1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770" b="-13835"/>
          <a:stretch/>
        </p:blipFill>
        <p:spPr>
          <a:xfrm>
            <a:off x="9977926" y="-302106"/>
            <a:ext cx="1687025" cy="2034653"/>
          </a:xfrm>
          <a:prstGeom prst="roundRect">
            <a:avLst/>
          </a:prstGeom>
          <a:ln>
            <a:solidFill>
              <a:schemeClr val="tx1"/>
            </a:solidFill>
          </a:ln>
        </p:spPr>
      </p:pic>
    </p:spTree>
    <p:extLst>
      <p:ext uri="{BB962C8B-B14F-4D97-AF65-F5344CB8AC3E}">
        <p14:creationId xmlns:p14="http://schemas.microsoft.com/office/powerpoint/2010/main" val="797654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1F9A2-43F7-4D9D-BC99-47EB3F5EAF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8D5730-FCC3-432F-96E1-0A13175B4C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EE17C9-C810-4F18-A368-886513665153}"/>
              </a:ext>
            </a:extLst>
          </p:cNvPr>
          <p:cNvSpPr>
            <a:spLocks noGrp="1"/>
          </p:cNvSpPr>
          <p:nvPr>
            <p:ph type="dt" sz="half" idx="10"/>
          </p:nvPr>
        </p:nvSpPr>
        <p:spPr/>
        <p:txBody>
          <a:bodyPr/>
          <a:lstStyle/>
          <a:p>
            <a:fld id="{8AC9AD40-A044-40B0-8F00-4FD20CBBF7C5}" type="datetime1">
              <a:rPr lang="en-US" smtClean="0"/>
              <a:t>8/3/2022</a:t>
            </a:fld>
            <a:endParaRPr lang="en-GB"/>
          </a:p>
        </p:txBody>
      </p:sp>
      <p:sp>
        <p:nvSpPr>
          <p:cNvPr id="5" name="Footer Placeholder 4">
            <a:extLst>
              <a:ext uri="{FF2B5EF4-FFF2-40B4-BE49-F238E27FC236}">
                <a16:creationId xmlns:a16="http://schemas.microsoft.com/office/drawing/2014/main" id="{39C1FB91-00F3-4E8D-9FF9-B11725008E98}"/>
              </a:ext>
            </a:extLst>
          </p:cNvPr>
          <p:cNvSpPr>
            <a:spLocks noGrp="1"/>
          </p:cNvSpPr>
          <p:nvPr>
            <p:ph type="ftr" sz="quarter" idx="11"/>
          </p:nvPr>
        </p:nvSpPr>
        <p:spPr/>
        <p:txBody>
          <a:bodyPr/>
          <a:lstStyle/>
          <a:p>
            <a:r>
              <a:rPr lang="en-GB"/>
              <a:t>Electricity market </a:t>
            </a:r>
          </a:p>
        </p:txBody>
      </p:sp>
      <p:sp>
        <p:nvSpPr>
          <p:cNvPr id="6" name="Slide Number Placeholder 5">
            <a:extLst>
              <a:ext uri="{FF2B5EF4-FFF2-40B4-BE49-F238E27FC236}">
                <a16:creationId xmlns:a16="http://schemas.microsoft.com/office/drawing/2014/main" id="{198231F9-DB5A-45F1-B645-1D1994F31EF3}"/>
              </a:ext>
            </a:extLst>
          </p:cNvPr>
          <p:cNvSpPr>
            <a:spLocks noGrp="1"/>
          </p:cNvSpPr>
          <p:nvPr>
            <p:ph type="sldNum" sz="quarter" idx="12"/>
          </p:nvPr>
        </p:nvSpPr>
        <p:spPr/>
        <p:txBody>
          <a:bodyPr/>
          <a:lstStyle/>
          <a:p>
            <a:fld id="{075FFD7C-68E3-493F-AA8F-E6AB74883F42}" type="slidenum">
              <a:rPr lang="en-GB" smtClean="0"/>
              <a:t>‹#›</a:t>
            </a:fld>
            <a:endParaRPr lang="en-GB"/>
          </a:p>
        </p:txBody>
      </p:sp>
    </p:spTree>
    <p:extLst>
      <p:ext uri="{BB962C8B-B14F-4D97-AF65-F5344CB8AC3E}">
        <p14:creationId xmlns:p14="http://schemas.microsoft.com/office/powerpoint/2010/main" val="1232412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E0FF3F-F968-574F-9B3D-E3349D393BDB}"/>
              </a:ext>
            </a:extLst>
          </p:cNvPr>
          <p:cNvPicPr>
            <a:picLocks noChangeAspect="1"/>
          </p:cNvPicPr>
          <p:nvPr userDrawn="1"/>
        </p:nvPicPr>
        <p:blipFill>
          <a:blip r:embed="rId2"/>
          <a:stretch>
            <a:fillRect/>
          </a:stretch>
        </p:blipFill>
        <p:spPr>
          <a:xfrm>
            <a:off x="9426400" y="1268413"/>
            <a:ext cx="4807410" cy="4917207"/>
          </a:xfrm>
          <a:prstGeom prst="rect">
            <a:avLst/>
          </a:prstGeom>
        </p:spPr>
      </p:pic>
      <p:sp>
        <p:nvSpPr>
          <p:cNvPr id="3" name="Subtitle 2">
            <a:extLst>
              <a:ext uri="{FF2B5EF4-FFF2-40B4-BE49-F238E27FC236}">
                <a16:creationId xmlns:a16="http://schemas.microsoft.com/office/drawing/2014/main" id="{FACD2A1A-47F9-4443-8847-3EAC66ED2082}"/>
              </a:ext>
            </a:extLst>
          </p:cNvPr>
          <p:cNvSpPr>
            <a:spLocks noGrp="1"/>
          </p:cNvSpPr>
          <p:nvPr>
            <p:ph type="subTitle" idx="1" hasCustomPrompt="1"/>
          </p:nvPr>
        </p:nvSpPr>
        <p:spPr>
          <a:xfrm>
            <a:off x="803274" y="4053840"/>
            <a:ext cx="7308849" cy="815023"/>
          </a:xfrm>
        </p:spPr>
        <p:txBody>
          <a:bodyPr anchor="t" anchorCtr="0">
            <a:normAutofit/>
          </a:bodyPr>
          <a:lstStyle>
            <a:lvl1pPr marL="0" indent="0" algn="l">
              <a:buNone/>
              <a:defRPr sz="2800">
                <a:solidFill>
                  <a:srgbClr val="EE9C2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Presentation Subtitle</a:t>
            </a:r>
            <a:endParaRPr lang="en-US" dirty="0"/>
          </a:p>
        </p:txBody>
      </p:sp>
      <p:sp>
        <p:nvSpPr>
          <p:cNvPr id="4" name="Text Placeholder 3">
            <a:extLst>
              <a:ext uri="{FF2B5EF4-FFF2-40B4-BE49-F238E27FC236}">
                <a16:creationId xmlns:a16="http://schemas.microsoft.com/office/drawing/2014/main" id="{E3B7B25F-6090-D949-BF99-90365FF1CB75}"/>
              </a:ext>
            </a:extLst>
          </p:cNvPr>
          <p:cNvSpPr>
            <a:spLocks noGrp="1"/>
          </p:cNvSpPr>
          <p:nvPr>
            <p:ph type="body" sz="quarter" idx="14" hasCustomPrompt="1"/>
          </p:nvPr>
        </p:nvSpPr>
        <p:spPr>
          <a:xfrm>
            <a:off x="803275" y="1989139"/>
            <a:ext cx="7308850" cy="1627821"/>
          </a:xfrm>
        </p:spPr>
        <p:txBody>
          <a:bodyPr anchor="b">
            <a:normAutofit/>
          </a:bodyPr>
          <a:lstStyle>
            <a:lvl1pPr marL="0" indent="0">
              <a:buNone/>
              <a:defRPr sz="4000" b="0">
                <a:solidFill>
                  <a:srgbClr val="4D4E4A"/>
                </a:solidFill>
                <a:latin typeface="+mj-lt"/>
              </a:defRPr>
            </a:lvl1pPr>
          </a:lstStyle>
          <a:p>
            <a:pPr lvl="0"/>
            <a:r>
              <a:rPr lang="en-US" dirty="0"/>
              <a:t>Click to edit Presentation Title</a:t>
            </a:r>
          </a:p>
        </p:txBody>
      </p:sp>
      <p:sp>
        <p:nvSpPr>
          <p:cNvPr id="11" name="Rectangle 10">
            <a:extLst>
              <a:ext uri="{FF2B5EF4-FFF2-40B4-BE49-F238E27FC236}">
                <a16:creationId xmlns:a16="http://schemas.microsoft.com/office/drawing/2014/main" id="{BD4F75C4-19A2-E744-81B3-F246FB09090A}"/>
              </a:ext>
            </a:extLst>
          </p:cNvPr>
          <p:cNvSpPr/>
          <p:nvPr userDrawn="1"/>
        </p:nvSpPr>
        <p:spPr>
          <a:xfrm>
            <a:off x="813436" y="5152147"/>
            <a:ext cx="4698364" cy="1107996"/>
          </a:xfrm>
          <a:prstGeom prst="rect">
            <a:avLst/>
          </a:prstGeom>
        </p:spPr>
        <p:txBody>
          <a:bodyPr wrap="square">
            <a:spAutoFit/>
          </a:bodyPr>
          <a:lstStyle/>
          <a:p>
            <a:r>
              <a:rPr lang="en-US" sz="1800" dirty="0">
                <a:solidFill>
                  <a:srgbClr val="5F5F61"/>
                </a:solidFill>
              </a:rPr>
              <a:t>GEORGE MAKRIDES</a:t>
            </a:r>
          </a:p>
          <a:p>
            <a:r>
              <a:rPr lang="en-US" sz="1600" dirty="0">
                <a:solidFill>
                  <a:srgbClr val="9F9FA0"/>
                </a:solidFill>
              </a:rPr>
              <a:t>University of Cyprus </a:t>
            </a:r>
          </a:p>
          <a:p>
            <a:r>
              <a:rPr lang="en-US" sz="1600" dirty="0">
                <a:solidFill>
                  <a:srgbClr val="9F9FA0"/>
                </a:solidFill>
              </a:rPr>
              <a:t>FOSS Research Centre for Sustainable Energy</a:t>
            </a:r>
          </a:p>
          <a:p>
            <a:r>
              <a:rPr lang="en-US" sz="1600" dirty="0">
                <a:solidFill>
                  <a:srgbClr val="9F9FA0"/>
                </a:solidFill>
              </a:rPr>
              <a:t>Head of Renewables, Grid Integration and Smart Grid</a:t>
            </a:r>
          </a:p>
        </p:txBody>
      </p:sp>
      <p:cxnSp>
        <p:nvCxnSpPr>
          <p:cNvPr id="13" name="Straight Connector 12">
            <a:extLst>
              <a:ext uri="{FF2B5EF4-FFF2-40B4-BE49-F238E27FC236}">
                <a16:creationId xmlns:a16="http://schemas.microsoft.com/office/drawing/2014/main" id="{56CDEB82-B3E2-2043-8970-144F70417A11}"/>
              </a:ext>
            </a:extLst>
          </p:cNvPr>
          <p:cNvCxnSpPr>
            <a:cxnSpLocks/>
          </p:cNvCxnSpPr>
          <p:nvPr userDrawn="1"/>
        </p:nvCxnSpPr>
        <p:spPr>
          <a:xfrm>
            <a:off x="803275" y="5152147"/>
            <a:ext cx="0" cy="1014973"/>
          </a:xfrm>
          <a:prstGeom prst="line">
            <a:avLst/>
          </a:prstGeom>
          <a:ln w="19050">
            <a:solidFill>
              <a:srgbClr val="FAA41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1166306"/>
      </p:ext>
    </p:extLst>
  </p:cSld>
  <p:clrMapOvr>
    <a:masterClrMapping/>
  </p:clrMapOvr>
  <p:extLst>
    <p:ext uri="{DCECCB84-F9BA-43D5-87BE-67443E8EF086}">
      <p15:sldGuideLst xmlns:p15="http://schemas.microsoft.com/office/powerpoint/2012/main">
        <p15:guide id="11" pos="6380">
          <p15:clr>
            <a:srgbClr val="FBAE40"/>
          </p15:clr>
        </p15:guide>
        <p15:guide id="12" orient="horz" pos="2160" userDrawn="1">
          <p15:clr>
            <a:srgbClr val="FBAE40"/>
          </p15:clr>
        </p15:guide>
        <p15:guide id="13" orient="horz" pos="25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F8D9-7537-450D-88D1-06B544976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0926F2-7803-4F07-B0DD-3430B0548A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6E13B5C-BF7E-4C99-BECA-6447357E4B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8D5C071-3623-4B52-B834-95F25BC52C30}"/>
              </a:ext>
            </a:extLst>
          </p:cNvPr>
          <p:cNvSpPr>
            <a:spLocks noGrp="1"/>
          </p:cNvSpPr>
          <p:nvPr>
            <p:ph type="dt" sz="half" idx="10"/>
          </p:nvPr>
        </p:nvSpPr>
        <p:spPr/>
        <p:txBody>
          <a:bodyPr/>
          <a:lstStyle/>
          <a:p>
            <a:fld id="{0A513589-1867-4D4A-832D-3B6D26651B05}" type="datetime1">
              <a:rPr lang="en-US" smtClean="0"/>
              <a:t>8/3/2022</a:t>
            </a:fld>
            <a:endParaRPr lang="en-GB"/>
          </a:p>
        </p:txBody>
      </p:sp>
      <p:sp>
        <p:nvSpPr>
          <p:cNvPr id="6" name="Footer Placeholder 5">
            <a:extLst>
              <a:ext uri="{FF2B5EF4-FFF2-40B4-BE49-F238E27FC236}">
                <a16:creationId xmlns:a16="http://schemas.microsoft.com/office/drawing/2014/main" id="{83D0AED6-5E75-4927-BA03-30F7B8E28FF4}"/>
              </a:ext>
            </a:extLst>
          </p:cNvPr>
          <p:cNvSpPr>
            <a:spLocks noGrp="1"/>
          </p:cNvSpPr>
          <p:nvPr>
            <p:ph type="ftr" sz="quarter" idx="11"/>
          </p:nvPr>
        </p:nvSpPr>
        <p:spPr/>
        <p:txBody>
          <a:bodyPr/>
          <a:lstStyle/>
          <a:p>
            <a:r>
              <a:rPr lang="en-GB"/>
              <a:t>Electricity market </a:t>
            </a:r>
          </a:p>
        </p:txBody>
      </p:sp>
      <p:sp>
        <p:nvSpPr>
          <p:cNvPr id="7" name="Slide Number Placeholder 6">
            <a:extLst>
              <a:ext uri="{FF2B5EF4-FFF2-40B4-BE49-F238E27FC236}">
                <a16:creationId xmlns:a16="http://schemas.microsoft.com/office/drawing/2014/main" id="{AD8378FA-2729-4625-9F78-7A0A2BD3DB40}"/>
              </a:ext>
            </a:extLst>
          </p:cNvPr>
          <p:cNvSpPr>
            <a:spLocks noGrp="1"/>
          </p:cNvSpPr>
          <p:nvPr>
            <p:ph type="sldNum" sz="quarter" idx="12"/>
          </p:nvPr>
        </p:nvSpPr>
        <p:spPr/>
        <p:txBody>
          <a:bodyPr/>
          <a:lstStyle/>
          <a:p>
            <a:fld id="{075FFD7C-68E3-493F-AA8F-E6AB74883F42}" type="slidenum">
              <a:rPr lang="en-GB" smtClean="0"/>
              <a:t>‹#›</a:t>
            </a:fld>
            <a:endParaRPr lang="en-GB"/>
          </a:p>
        </p:txBody>
      </p:sp>
    </p:spTree>
    <p:extLst>
      <p:ext uri="{BB962C8B-B14F-4D97-AF65-F5344CB8AC3E}">
        <p14:creationId xmlns:p14="http://schemas.microsoft.com/office/powerpoint/2010/main" val="1778000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6575-4764-4E02-A943-A9C073D62EB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404E66-2841-4B4A-AE5A-D8EEBFE19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84AF7B-7A6E-48E1-976A-DE721A9DC6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D4D754-FFA9-4A89-8CE0-95D43A03E3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96F4F2-4A7F-42C7-ACF7-64A8DEFC40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F15472-E0CF-4D26-936B-C61C35C88779}"/>
              </a:ext>
            </a:extLst>
          </p:cNvPr>
          <p:cNvSpPr>
            <a:spLocks noGrp="1"/>
          </p:cNvSpPr>
          <p:nvPr>
            <p:ph type="dt" sz="half" idx="10"/>
          </p:nvPr>
        </p:nvSpPr>
        <p:spPr/>
        <p:txBody>
          <a:bodyPr/>
          <a:lstStyle/>
          <a:p>
            <a:fld id="{BCD1EED9-EED9-46D7-8E47-B4197B598895}" type="datetime1">
              <a:rPr lang="en-US" smtClean="0"/>
              <a:t>8/3/2022</a:t>
            </a:fld>
            <a:endParaRPr lang="en-GB"/>
          </a:p>
        </p:txBody>
      </p:sp>
      <p:sp>
        <p:nvSpPr>
          <p:cNvPr id="8" name="Footer Placeholder 7">
            <a:extLst>
              <a:ext uri="{FF2B5EF4-FFF2-40B4-BE49-F238E27FC236}">
                <a16:creationId xmlns:a16="http://schemas.microsoft.com/office/drawing/2014/main" id="{55E4D2F0-0C83-4005-8C10-2C24789BECB6}"/>
              </a:ext>
            </a:extLst>
          </p:cNvPr>
          <p:cNvSpPr>
            <a:spLocks noGrp="1"/>
          </p:cNvSpPr>
          <p:nvPr>
            <p:ph type="ftr" sz="quarter" idx="11"/>
          </p:nvPr>
        </p:nvSpPr>
        <p:spPr/>
        <p:txBody>
          <a:bodyPr/>
          <a:lstStyle/>
          <a:p>
            <a:r>
              <a:rPr lang="en-GB"/>
              <a:t>Electricity market </a:t>
            </a:r>
          </a:p>
        </p:txBody>
      </p:sp>
      <p:sp>
        <p:nvSpPr>
          <p:cNvPr id="9" name="Slide Number Placeholder 8">
            <a:extLst>
              <a:ext uri="{FF2B5EF4-FFF2-40B4-BE49-F238E27FC236}">
                <a16:creationId xmlns:a16="http://schemas.microsoft.com/office/drawing/2014/main" id="{64B1526D-8AB5-4922-A7F9-E124716279EB}"/>
              </a:ext>
            </a:extLst>
          </p:cNvPr>
          <p:cNvSpPr>
            <a:spLocks noGrp="1"/>
          </p:cNvSpPr>
          <p:nvPr>
            <p:ph type="sldNum" sz="quarter" idx="12"/>
          </p:nvPr>
        </p:nvSpPr>
        <p:spPr/>
        <p:txBody>
          <a:bodyPr/>
          <a:lstStyle/>
          <a:p>
            <a:fld id="{075FFD7C-68E3-493F-AA8F-E6AB74883F42}" type="slidenum">
              <a:rPr lang="en-GB" smtClean="0"/>
              <a:t>‹#›</a:t>
            </a:fld>
            <a:endParaRPr lang="en-GB"/>
          </a:p>
        </p:txBody>
      </p:sp>
    </p:spTree>
    <p:extLst>
      <p:ext uri="{BB962C8B-B14F-4D97-AF65-F5344CB8AC3E}">
        <p14:creationId xmlns:p14="http://schemas.microsoft.com/office/powerpoint/2010/main" val="2366681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CB9BC954-46BF-42E9-A2F0-C40E0DE2C7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770" b="-13835"/>
          <a:stretch/>
        </p:blipFill>
        <p:spPr>
          <a:xfrm>
            <a:off x="9977926" y="-302106"/>
            <a:ext cx="1687025" cy="2034653"/>
          </a:xfrm>
          <a:prstGeom prst="roundRect">
            <a:avLst/>
          </a:prstGeom>
          <a:ln>
            <a:solidFill>
              <a:schemeClr val="tx1"/>
            </a:solidFill>
          </a:ln>
        </p:spPr>
      </p:pic>
      <p:sp>
        <p:nvSpPr>
          <p:cNvPr id="7" name="Title 6">
            <a:extLst>
              <a:ext uri="{FF2B5EF4-FFF2-40B4-BE49-F238E27FC236}">
                <a16:creationId xmlns:a16="http://schemas.microsoft.com/office/drawing/2014/main" id="{A50F5BAE-0C92-4F77-B115-03F28458B60A}"/>
              </a:ext>
            </a:extLst>
          </p:cNvPr>
          <p:cNvSpPr>
            <a:spLocks noGrp="1"/>
          </p:cNvSpPr>
          <p:nvPr>
            <p:ph type="title"/>
          </p:nvPr>
        </p:nvSpPr>
        <p:spPr/>
        <p:txBody>
          <a:bodyPr/>
          <a:lstStyle/>
          <a:p>
            <a:r>
              <a:rPr lang="en-US"/>
              <a:t>Click to edit Master title style</a:t>
            </a:r>
            <a:endParaRPr lang="en-GB"/>
          </a:p>
        </p:txBody>
      </p:sp>
      <p:sp>
        <p:nvSpPr>
          <p:cNvPr id="8" name="Date Placeholder 7">
            <a:extLst>
              <a:ext uri="{FF2B5EF4-FFF2-40B4-BE49-F238E27FC236}">
                <a16:creationId xmlns:a16="http://schemas.microsoft.com/office/drawing/2014/main" id="{4AE72996-212B-41BD-8BB6-E1A727127138}"/>
              </a:ext>
            </a:extLst>
          </p:cNvPr>
          <p:cNvSpPr>
            <a:spLocks noGrp="1"/>
          </p:cNvSpPr>
          <p:nvPr>
            <p:ph type="dt" sz="half" idx="10"/>
          </p:nvPr>
        </p:nvSpPr>
        <p:spPr/>
        <p:txBody>
          <a:bodyPr/>
          <a:lstStyle/>
          <a:p>
            <a:fld id="{C1E1AB2F-942D-49D5-A062-EC7B9C612662}" type="datetime1">
              <a:rPr lang="en-US" smtClean="0"/>
              <a:t>8/3/2022</a:t>
            </a:fld>
            <a:endParaRPr lang="en-GB"/>
          </a:p>
        </p:txBody>
      </p:sp>
      <p:sp>
        <p:nvSpPr>
          <p:cNvPr id="9" name="Footer Placeholder 8">
            <a:extLst>
              <a:ext uri="{FF2B5EF4-FFF2-40B4-BE49-F238E27FC236}">
                <a16:creationId xmlns:a16="http://schemas.microsoft.com/office/drawing/2014/main" id="{1D6416CE-98EF-48BC-B992-4D7A3AA65CAA}"/>
              </a:ext>
            </a:extLst>
          </p:cNvPr>
          <p:cNvSpPr>
            <a:spLocks noGrp="1"/>
          </p:cNvSpPr>
          <p:nvPr>
            <p:ph type="ftr" sz="quarter" idx="11"/>
          </p:nvPr>
        </p:nvSpPr>
        <p:spPr/>
        <p:txBody>
          <a:bodyPr/>
          <a:lstStyle/>
          <a:p>
            <a:r>
              <a:rPr lang="en-GB"/>
              <a:t>Electricity market </a:t>
            </a:r>
          </a:p>
        </p:txBody>
      </p:sp>
      <p:sp>
        <p:nvSpPr>
          <p:cNvPr id="10" name="Slide Number Placeholder 9">
            <a:extLst>
              <a:ext uri="{FF2B5EF4-FFF2-40B4-BE49-F238E27FC236}">
                <a16:creationId xmlns:a16="http://schemas.microsoft.com/office/drawing/2014/main" id="{8A983886-C7D6-45D1-839D-C3CE5CCBE6B7}"/>
              </a:ext>
            </a:extLst>
          </p:cNvPr>
          <p:cNvSpPr>
            <a:spLocks noGrp="1"/>
          </p:cNvSpPr>
          <p:nvPr>
            <p:ph type="sldNum" sz="quarter" idx="12"/>
          </p:nvPr>
        </p:nvSpPr>
        <p:spPr/>
        <p:txBody>
          <a:bodyPr/>
          <a:lstStyle/>
          <a:p>
            <a:fld id="{075FFD7C-68E3-493F-AA8F-E6AB74883F42}" type="slidenum">
              <a:rPr lang="en-GB" smtClean="0"/>
              <a:t>‹#›</a:t>
            </a:fld>
            <a:endParaRPr lang="en-GB"/>
          </a:p>
        </p:txBody>
      </p:sp>
    </p:spTree>
    <p:extLst>
      <p:ext uri="{BB962C8B-B14F-4D97-AF65-F5344CB8AC3E}">
        <p14:creationId xmlns:p14="http://schemas.microsoft.com/office/powerpoint/2010/main" val="3419986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248E7-9AE9-4F2C-A24A-64A73F166AB0}"/>
              </a:ext>
            </a:extLst>
          </p:cNvPr>
          <p:cNvSpPr>
            <a:spLocks noGrp="1"/>
          </p:cNvSpPr>
          <p:nvPr>
            <p:ph type="dt" sz="half" idx="10"/>
          </p:nvPr>
        </p:nvSpPr>
        <p:spPr/>
        <p:txBody>
          <a:bodyPr/>
          <a:lstStyle/>
          <a:p>
            <a:fld id="{7B5081F4-1121-40EA-AC83-200AC125854B}" type="datetime1">
              <a:rPr lang="en-US" smtClean="0"/>
              <a:t>8/3/2022</a:t>
            </a:fld>
            <a:endParaRPr lang="en-GB"/>
          </a:p>
        </p:txBody>
      </p:sp>
      <p:sp>
        <p:nvSpPr>
          <p:cNvPr id="3" name="Footer Placeholder 2">
            <a:extLst>
              <a:ext uri="{FF2B5EF4-FFF2-40B4-BE49-F238E27FC236}">
                <a16:creationId xmlns:a16="http://schemas.microsoft.com/office/drawing/2014/main" id="{E1EDBAFA-F41F-414F-9FD8-084272647A00}"/>
              </a:ext>
            </a:extLst>
          </p:cNvPr>
          <p:cNvSpPr>
            <a:spLocks noGrp="1"/>
          </p:cNvSpPr>
          <p:nvPr>
            <p:ph type="ftr" sz="quarter" idx="11"/>
          </p:nvPr>
        </p:nvSpPr>
        <p:spPr/>
        <p:txBody>
          <a:bodyPr/>
          <a:lstStyle/>
          <a:p>
            <a:r>
              <a:rPr lang="en-GB"/>
              <a:t>Electricity market </a:t>
            </a:r>
          </a:p>
        </p:txBody>
      </p:sp>
      <p:sp>
        <p:nvSpPr>
          <p:cNvPr id="4" name="Slide Number Placeholder 3">
            <a:extLst>
              <a:ext uri="{FF2B5EF4-FFF2-40B4-BE49-F238E27FC236}">
                <a16:creationId xmlns:a16="http://schemas.microsoft.com/office/drawing/2014/main" id="{0AF863C4-52C5-4F0F-B991-6615931DAAEC}"/>
              </a:ext>
            </a:extLst>
          </p:cNvPr>
          <p:cNvSpPr>
            <a:spLocks noGrp="1"/>
          </p:cNvSpPr>
          <p:nvPr>
            <p:ph type="sldNum" sz="quarter" idx="12"/>
          </p:nvPr>
        </p:nvSpPr>
        <p:spPr/>
        <p:txBody>
          <a:bodyPr/>
          <a:lstStyle/>
          <a:p>
            <a:fld id="{075FFD7C-68E3-493F-AA8F-E6AB74883F42}" type="slidenum">
              <a:rPr lang="en-GB" smtClean="0"/>
              <a:t>‹#›</a:t>
            </a:fld>
            <a:endParaRPr lang="en-GB"/>
          </a:p>
        </p:txBody>
      </p:sp>
      <p:pic>
        <p:nvPicPr>
          <p:cNvPr id="7" name="Picture 6" descr="A close up of a logo&#10;&#10;Description generated with high confidence">
            <a:extLst>
              <a:ext uri="{FF2B5EF4-FFF2-40B4-BE49-F238E27FC236}">
                <a16:creationId xmlns:a16="http://schemas.microsoft.com/office/drawing/2014/main" id="{0AD6A3AD-AE58-4CDE-AF69-EC6E12F908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5659"/>
          <a:stretch/>
        </p:blipFill>
        <p:spPr>
          <a:xfrm>
            <a:off x="10001249" y="5373099"/>
            <a:ext cx="1687025" cy="2288610"/>
          </a:xfrm>
          <a:prstGeom prst="roundRect">
            <a:avLst/>
          </a:prstGeom>
          <a:ln>
            <a:solidFill>
              <a:schemeClr val="tx1"/>
            </a:solidFill>
          </a:ln>
        </p:spPr>
      </p:pic>
    </p:spTree>
    <p:extLst>
      <p:ext uri="{BB962C8B-B14F-4D97-AF65-F5344CB8AC3E}">
        <p14:creationId xmlns:p14="http://schemas.microsoft.com/office/powerpoint/2010/main" val="237964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248E7-9AE9-4F2C-A24A-64A73F166AB0}"/>
              </a:ext>
            </a:extLst>
          </p:cNvPr>
          <p:cNvSpPr>
            <a:spLocks noGrp="1"/>
          </p:cNvSpPr>
          <p:nvPr>
            <p:ph type="dt" sz="half" idx="10"/>
          </p:nvPr>
        </p:nvSpPr>
        <p:spPr/>
        <p:txBody>
          <a:bodyPr/>
          <a:lstStyle/>
          <a:p>
            <a:fld id="{8796CEF6-EA3C-451F-AB3C-31BB25F1C9B3}" type="datetime1">
              <a:rPr lang="en-US" smtClean="0"/>
              <a:t>8/3/2022</a:t>
            </a:fld>
            <a:endParaRPr lang="en-GB"/>
          </a:p>
        </p:txBody>
      </p:sp>
      <p:sp>
        <p:nvSpPr>
          <p:cNvPr id="3" name="Footer Placeholder 2">
            <a:extLst>
              <a:ext uri="{FF2B5EF4-FFF2-40B4-BE49-F238E27FC236}">
                <a16:creationId xmlns:a16="http://schemas.microsoft.com/office/drawing/2014/main" id="{E1EDBAFA-F41F-414F-9FD8-084272647A00}"/>
              </a:ext>
            </a:extLst>
          </p:cNvPr>
          <p:cNvSpPr>
            <a:spLocks noGrp="1"/>
          </p:cNvSpPr>
          <p:nvPr>
            <p:ph type="ftr" sz="quarter" idx="11"/>
          </p:nvPr>
        </p:nvSpPr>
        <p:spPr/>
        <p:txBody>
          <a:bodyPr/>
          <a:lstStyle/>
          <a:p>
            <a:r>
              <a:rPr lang="en-GB"/>
              <a:t>Electricity market </a:t>
            </a:r>
          </a:p>
        </p:txBody>
      </p:sp>
      <p:sp>
        <p:nvSpPr>
          <p:cNvPr id="4" name="Slide Number Placeholder 3">
            <a:extLst>
              <a:ext uri="{FF2B5EF4-FFF2-40B4-BE49-F238E27FC236}">
                <a16:creationId xmlns:a16="http://schemas.microsoft.com/office/drawing/2014/main" id="{0AF863C4-52C5-4F0F-B991-6615931DAAEC}"/>
              </a:ext>
            </a:extLst>
          </p:cNvPr>
          <p:cNvSpPr>
            <a:spLocks noGrp="1"/>
          </p:cNvSpPr>
          <p:nvPr>
            <p:ph type="sldNum" sz="quarter" idx="12"/>
          </p:nvPr>
        </p:nvSpPr>
        <p:spPr/>
        <p:txBody>
          <a:bodyPr/>
          <a:lstStyle/>
          <a:p>
            <a:fld id="{075FFD7C-68E3-493F-AA8F-E6AB74883F42}" type="slidenum">
              <a:rPr lang="en-GB" smtClean="0"/>
              <a:t>‹#›</a:t>
            </a:fld>
            <a:endParaRPr lang="en-GB"/>
          </a:p>
        </p:txBody>
      </p:sp>
      <p:pic>
        <p:nvPicPr>
          <p:cNvPr id="6" name="Picture 5" descr="A close up of a logo&#10;&#10;Description generated with high confidence">
            <a:extLst>
              <a:ext uri="{FF2B5EF4-FFF2-40B4-BE49-F238E27FC236}">
                <a16:creationId xmlns:a16="http://schemas.microsoft.com/office/drawing/2014/main" id="{D73AC95C-6F47-467B-AFAD-D681DFB89C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770" b="-13835"/>
          <a:stretch/>
        </p:blipFill>
        <p:spPr>
          <a:xfrm>
            <a:off x="9977926" y="-302106"/>
            <a:ext cx="1687025" cy="2034653"/>
          </a:xfrm>
          <a:prstGeom prst="roundRect">
            <a:avLst/>
          </a:prstGeom>
          <a:ln>
            <a:solidFill>
              <a:schemeClr val="tx1"/>
            </a:solidFill>
          </a:ln>
        </p:spPr>
      </p:pic>
    </p:spTree>
    <p:extLst>
      <p:ext uri="{BB962C8B-B14F-4D97-AF65-F5344CB8AC3E}">
        <p14:creationId xmlns:p14="http://schemas.microsoft.com/office/powerpoint/2010/main" val="2301887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248E7-9AE9-4F2C-A24A-64A73F166AB0}"/>
              </a:ext>
            </a:extLst>
          </p:cNvPr>
          <p:cNvSpPr>
            <a:spLocks noGrp="1"/>
          </p:cNvSpPr>
          <p:nvPr>
            <p:ph type="dt" sz="half" idx="10"/>
          </p:nvPr>
        </p:nvSpPr>
        <p:spPr/>
        <p:txBody>
          <a:bodyPr/>
          <a:lstStyle/>
          <a:p>
            <a:fld id="{FF8E5A6A-E918-40E5-AC82-7B92453E224A}" type="datetime1">
              <a:rPr lang="en-US" smtClean="0"/>
              <a:t>8/3/2022</a:t>
            </a:fld>
            <a:endParaRPr lang="en-GB"/>
          </a:p>
        </p:txBody>
      </p:sp>
      <p:sp>
        <p:nvSpPr>
          <p:cNvPr id="3" name="Footer Placeholder 2">
            <a:extLst>
              <a:ext uri="{FF2B5EF4-FFF2-40B4-BE49-F238E27FC236}">
                <a16:creationId xmlns:a16="http://schemas.microsoft.com/office/drawing/2014/main" id="{E1EDBAFA-F41F-414F-9FD8-084272647A00}"/>
              </a:ext>
            </a:extLst>
          </p:cNvPr>
          <p:cNvSpPr>
            <a:spLocks noGrp="1"/>
          </p:cNvSpPr>
          <p:nvPr>
            <p:ph type="ftr" sz="quarter" idx="11"/>
          </p:nvPr>
        </p:nvSpPr>
        <p:spPr/>
        <p:txBody>
          <a:bodyPr/>
          <a:lstStyle/>
          <a:p>
            <a:r>
              <a:rPr lang="en-GB"/>
              <a:t>Electricity market </a:t>
            </a:r>
          </a:p>
        </p:txBody>
      </p:sp>
      <p:sp>
        <p:nvSpPr>
          <p:cNvPr id="4" name="Slide Number Placeholder 3">
            <a:extLst>
              <a:ext uri="{FF2B5EF4-FFF2-40B4-BE49-F238E27FC236}">
                <a16:creationId xmlns:a16="http://schemas.microsoft.com/office/drawing/2014/main" id="{0AF863C4-52C5-4F0F-B991-6615931DAAEC}"/>
              </a:ext>
            </a:extLst>
          </p:cNvPr>
          <p:cNvSpPr>
            <a:spLocks noGrp="1"/>
          </p:cNvSpPr>
          <p:nvPr>
            <p:ph type="sldNum" sz="quarter" idx="12"/>
          </p:nvPr>
        </p:nvSpPr>
        <p:spPr/>
        <p:txBody>
          <a:bodyPr/>
          <a:lstStyle/>
          <a:p>
            <a:fld id="{075FFD7C-68E3-493F-AA8F-E6AB74883F42}" type="slidenum">
              <a:rPr lang="en-GB" smtClean="0"/>
              <a:t>‹#›</a:t>
            </a:fld>
            <a:endParaRPr lang="en-GB"/>
          </a:p>
        </p:txBody>
      </p:sp>
      <p:pic>
        <p:nvPicPr>
          <p:cNvPr id="6" name="Picture 5" descr="A close up of a logo&#10;&#10;Description generated with high confidence">
            <a:extLst>
              <a:ext uri="{FF2B5EF4-FFF2-40B4-BE49-F238E27FC236}">
                <a16:creationId xmlns:a16="http://schemas.microsoft.com/office/drawing/2014/main" id="{E8924071-4877-4F99-A391-21ED1AD492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5659"/>
          <a:stretch/>
        </p:blipFill>
        <p:spPr>
          <a:xfrm>
            <a:off x="522775" y="5315347"/>
            <a:ext cx="1687025" cy="2288610"/>
          </a:xfrm>
          <a:prstGeom prst="roundRect">
            <a:avLst/>
          </a:prstGeom>
          <a:ln>
            <a:solidFill>
              <a:schemeClr val="tx1"/>
            </a:solidFill>
          </a:ln>
        </p:spPr>
      </p:pic>
    </p:spTree>
    <p:extLst>
      <p:ext uri="{BB962C8B-B14F-4D97-AF65-F5344CB8AC3E}">
        <p14:creationId xmlns:p14="http://schemas.microsoft.com/office/powerpoint/2010/main" val="520445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C8A8-5AAF-4DC7-A783-2823DF108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D07EA2-FA7E-4DEC-957A-5FE256E77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2F86DF-AD97-42BC-830D-BA164E7DB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C48557-A8BE-4D3B-A6DC-4CA9C49A4004}"/>
              </a:ext>
            </a:extLst>
          </p:cNvPr>
          <p:cNvSpPr>
            <a:spLocks noGrp="1"/>
          </p:cNvSpPr>
          <p:nvPr>
            <p:ph type="dt" sz="half" idx="10"/>
          </p:nvPr>
        </p:nvSpPr>
        <p:spPr/>
        <p:txBody>
          <a:bodyPr/>
          <a:lstStyle/>
          <a:p>
            <a:fld id="{A67DBBFB-F8F2-4E47-B245-0EAB866ED8E8}" type="datetime1">
              <a:rPr lang="en-US" smtClean="0"/>
              <a:t>8/3/2022</a:t>
            </a:fld>
            <a:endParaRPr lang="en-GB"/>
          </a:p>
        </p:txBody>
      </p:sp>
      <p:sp>
        <p:nvSpPr>
          <p:cNvPr id="6" name="Footer Placeholder 5">
            <a:extLst>
              <a:ext uri="{FF2B5EF4-FFF2-40B4-BE49-F238E27FC236}">
                <a16:creationId xmlns:a16="http://schemas.microsoft.com/office/drawing/2014/main" id="{5824EA17-980B-449C-8FF3-076FDF16BE64}"/>
              </a:ext>
            </a:extLst>
          </p:cNvPr>
          <p:cNvSpPr>
            <a:spLocks noGrp="1"/>
          </p:cNvSpPr>
          <p:nvPr>
            <p:ph type="ftr" sz="quarter" idx="11"/>
          </p:nvPr>
        </p:nvSpPr>
        <p:spPr/>
        <p:txBody>
          <a:bodyPr/>
          <a:lstStyle/>
          <a:p>
            <a:r>
              <a:rPr lang="en-GB"/>
              <a:t>Electricity market </a:t>
            </a:r>
          </a:p>
        </p:txBody>
      </p:sp>
      <p:sp>
        <p:nvSpPr>
          <p:cNvPr id="7" name="Slide Number Placeholder 6">
            <a:extLst>
              <a:ext uri="{FF2B5EF4-FFF2-40B4-BE49-F238E27FC236}">
                <a16:creationId xmlns:a16="http://schemas.microsoft.com/office/drawing/2014/main" id="{E5545D58-B040-4F86-9677-203BEB78E40A}"/>
              </a:ext>
            </a:extLst>
          </p:cNvPr>
          <p:cNvSpPr>
            <a:spLocks noGrp="1"/>
          </p:cNvSpPr>
          <p:nvPr>
            <p:ph type="sldNum" sz="quarter" idx="12"/>
          </p:nvPr>
        </p:nvSpPr>
        <p:spPr/>
        <p:txBody>
          <a:bodyPr/>
          <a:lstStyle/>
          <a:p>
            <a:fld id="{075FFD7C-68E3-493F-AA8F-E6AB74883F42}" type="slidenum">
              <a:rPr lang="en-GB" smtClean="0"/>
              <a:t>‹#›</a:t>
            </a:fld>
            <a:endParaRPr lang="en-GB"/>
          </a:p>
        </p:txBody>
      </p:sp>
    </p:spTree>
    <p:extLst>
      <p:ext uri="{BB962C8B-B14F-4D97-AF65-F5344CB8AC3E}">
        <p14:creationId xmlns:p14="http://schemas.microsoft.com/office/powerpoint/2010/main" val="97956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7C07-1EC3-4503-9C0B-C3B3C0F737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D05E21-61E6-42AD-B4FA-622A91169B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81ADD0A-4FB9-424A-A56A-BBE1D5D73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558A3A-71E4-456D-911E-C65A4A3D2A02}"/>
              </a:ext>
            </a:extLst>
          </p:cNvPr>
          <p:cNvSpPr>
            <a:spLocks noGrp="1"/>
          </p:cNvSpPr>
          <p:nvPr>
            <p:ph type="dt" sz="half" idx="10"/>
          </p:nvPr>
        </p:nvSpPr>
        <p:spPr/>
        <p:txBody>
          <a:bodyPr/>
          <a:lstStyle/>
          <a:p>
            <a:fld id="{5FCCADB8-B630-4E9A-B6F2-C629A7BFAB56}" type="datetime1">
              <a:rPr lang="en-US" smtClean="0"/>
              <a:t>8/3/2022</a:t>
            </a:fld>
            <a:endParaRPr lang="en-GB"/>
          </a:p>
        </p:txBody>
      </p:sp>
      <p:sp>
        <p:nvSpPr>
          <p:cNvPr id="6" name="Footer Placeholder 5">
            <a:extLst>
              <a:ext uri="{FF2B5EF4-FFF2-40B4-BE49-F238E27FC236}">
                <a16:creationId xmlns:a16="http://schemas.microsoft.com/office/drawing/2014/main" id="{45713D2C-CBA7-428C-8CD1-13ADF5EA491D}"/>
              </a:ext>
            </a:extLst>
          </p:cNvPr>
          <p:cNvSpPr>
            <a:spLocks noGrp="1"/>
          </p:cNvSpPr>
          <p:nvPr>
            <p:ph type="ftr" sz="quarter" idx="11"/>
          </p:nvPr>
        </p:nvSpPr>
        <p:spPr/>
        <p:txBody>
          <a:bodyPr/>
          <a:lstStyle/>
          <a:p>
            <a:r>
              <a:rPr lang="en-GB"/>
              <a:t>Electricity market </a:t>
            </a:r>
          </a:p>
        </p:txBody>
      </p:sp>
      <p:sp>
        <p:nvSpPr>
          <p:cNvPr id="7" name="Slide Number Placeholder 6">
            <a:extLst>
              <a:ext uri="{FF2B5EF4-FFF2-40B4-BE49-F238E27FC236}">
                <a16:creationId xmlns:a16="http://schemas.microsoft.com/office/drawing/2014/main" id="{6EBF11D1-BF1E-4E09-A5A7-52E7628C92A4}"/>
              </a:ext>
            </a:extLst>
          </p:cNvPr>
          <p:cNvSpPr>
            <a:spLocks noGrp="1"/>
          </p:cNvSpPr>
          <p:nvPr>
            <p:ph type="sldNum" sz="quarter" idx="12"/>
          </p:nvPr>
        </p:nvSpPr>
        <p:spPr/>
        <p:txBody>
          <a:bodyPr/>
          <a:lstStyle/>
          <a:p>
            <a:fld id="{075FFD7C-68E3-493F-AA8F-E6AB74883F42}" type="slidenum">
              <a:rPr lang="en-GB" smtClean="0"/>
              <a:t>‹#›</a:t>
            </a:fld>
            <a:endParaRPr lang="en-GB"/>
          </a:p>
        </p:txBody>
      </p:sp>
    </p:spTree>
    <p:extLst>
      <p:ext uri="{BB962C8B-B14F-4D97-AF65-F5344CB8AC3E}">
        <p14:creationId xmlns:p14="http://schemas.microsoft.com/office/powerpoint/2010/main" val="2089495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EF33-A64E-4B03-A97D-C15BED4561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4F22E8-B564-461A-B2A0-12F7D3A1E7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7BF5E6-A406-44E5-8D81-F7EE266DB3C8}"/>
              </a:ext>
            </a:extLst>
          </p:cNvPr>
          <p:cNvSpPr>
            <a:spLocks noGrp="1"/>
          </p:cNvSpPr>
          <p:nvPr>
            <p:ph type="dt" sz="half" idx="10"/>
          </p:nvPr>
        </p:nvSpPr>
        <p:spPr/>
        <p:txBody>
          <a:bodyPr/>
          <a:lstStyle/>
          <a:p>
            <a:fld id="{F5D1E596-6088-4524-8DDA-6472A50BDA32}" type="datetime1">
              <a:rPr lang="en-US" smtClean="0"/>
              <a:t>8/3/2022</a:t>
            </a:fld>
            <a:endParaRPr lang="en-GB"/>
          </a:p>
        </p:txBody>
      </p:sp>
      <p:sp>
        <p:nvSpPr>
          <p:cNvPr id="5" name="Footer Placeholder 4">
            <a:extLst>
              <a:ext uri="{FF2B5EF4-FFF2-40B4-BE49-F238E27FC236}">
                <a16:creationId xmlns:a16="http://schemas.microsoft.com/office/drawing/2014/main" id="{A9A1915F-061F-408F-98FD-6B160171DE03}"/>
              </a:ext>
            </a:extLst>
          </p:cNvPr>
          <p:cNvSpPr>
            <a:spLocks noGrp="1"/>
          </p:cNvSpPr>
          <p:nvPr>
            <p:ph type="ftr" sz="quarter" idx="11"/>
          </p:nvPr>
        </p:nvSpPr>
        <p:spPr/>
        <p:txBody>
          <a:bodyPr/>
          <a:lstStyle/>
          <a:p>
            <a:r>
              <a:rPr lang="en-GB"/>
              <a:t>Electricity market </a:t>
            </a:r>
          </a:p>
        </p:txBody>
      </p:sp>
      <p:sp>
        <p:nvSpPr>
          <p:cNvPr id="6" name="Slide Number Placeholder 5">
            <a:extLst>
              <a:ext uri="{FF2B5EF4-FFF2-40B4-BE49-F238E27FC236}">
                <a16:creationId xmlns:a16="http://schemas.microsoft.com/office/drawing/2014/main" id="{D0C939EB-3CAB-413A-B068-05BA0D3626B0}"/>
              </a:ext>
            </a:extLst>
          </p:cNvPr>
          <p:cNvSpPr>
            <a:spLocks noGrp="1"/>
          </p:cNvSpPr>
          <p:nvPr>
            <p:ph type="sldNum" sz="quarter" idx="12"/>
          </p:nvPr>
        </p:nvSpPr>
        <p:spPr/>
        <p:txBody>
          <a:bodyPr/>
          <a:lstStyle/>
          <a:p>
            <a:fld id="{075FFD7C-68E3-493F-AA8F-E6AB74883F42}" type="slidenum">
              <a:rPr lang="en-GB" smtClean="0"/>
              <a:t>‹#›</a:t>
            </a:fld>
            <a:endParaRPr lang="en-GB"/>
          </a:p>
        </p:txBody>
      </p:sp>
    </p:spTree>
    <p:extLst>
      <p:ext uri="{BB962C8B-B14F-4D97-AF65-F5344CB8AC3E}">
        <p14:creationId xmlns:p14="http://schemas.microsoft.com/office/powerpoint/2010/main" val="1854756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05D512-4B10-4D20-AA85-C34EAF451D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1BFF44-F099-4088-8B9C-520AE0C416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200914-E7A4-41CC-A9F3-57366BDC14A6}"/>
              </a:ext>
            </a:extLst>
          </p:cNvPr>
          <p:cNvSpPr>
            <a:spLocks noGrp="1"/>
          </p:cNvSpPr>
          <p:nvPr>
            <p:ph type="dt" sz="half" idx="10"/>
          </p:nvPr>
        </p:nvSpPr>
        <p:spPr/>
        <p:txBody>
          <a:bodyPr/>
          <a:lstStyle/>
          <a:p>
            <a:fld id="{5962B807-771C-4DD4-9B31-E2B88B7DBBE2}" type="datetime1">
              <a:rPr lang="en-US" smtClean="0"/>
              <a:t>8/3/2022</a:t>
            </a:fld>
            <a:endParaRPr lang="en-GB"/>
          </a:p>
        </p:txBody>
      </p:sp>
      <p:sp>
        <p:nvSpPr>
          <p:cNvPr id="5" name="Footer Placeholder 4">
            <a:extLst>
              <a:ext uri="{FF2B5EF4-FFF2-40B4-BE49-F238E27FC236}">
                <a16:creationId xmlns:a16="http://schemas.microsoft.com/office/drawing/2014/main" id="{18DA0165-FDEF-492B-B26B-07E7313BB693}"/>
              </a:ext>
            </a:extLst>
          </p:cNvPr>
          <p:cNvSpPr>
            <a:spLocks noGrp="1"/>
          </p:cNvSpPr>
          <p:nvPr>
            <p:ph type="ftr" sz="quarter" idx="11"/>
          </p:nvPr>
        </p:nvSpPr>
        <p:spPr/>
        <p:txBody>
          <a:bodyPr/>
          <a:lstStyle/>
          <a:p>
            <a:r>
              <a:rPr lang="en-GB"/>
              <a:t>Electricity market </a:t>
            </a:r>
          </a:p>
        </p:txBody>
      </p:sp>
      <p:sp>
        <p:nvSpPr>
          <p:cNvPr id="6" name="Slide Number Placeholder 5">
            <a:extLst>
              <a:ext uri="{FF2B5EF4-FFF2-40B4-BE49-F238E27FC236}">
                <a16:creationId xmlns:a16="http://schemas.microsoft.com/office/drawing/2014/main" id="{28CDD610-3E21-4D80-9ECE-64C72BEAC681}"/>
              </a:ext>
            </a:extLst>
          </p:cNvPr>
          <p:cNvSpPr>
            <a:spLocks noGrp="1"/>
          </p:cNvSpPr>
          <p:nvPr>
            <p:ph type="sldNum" sz="quarter" idx="12"/>
          </p:nvPr>
        </p:nvSpPr>
        <p:spPr/>
        <p:txBody>
          <a:bodyPr/>
          <a:lstStyle/>
          <a:p>
            <a:fld id="{075FFD7C-68E3-493F-AA8F-E6AB74883F42}" type="slidenum">
              <a:rPr lang="en-GB" smtClean="0"/>
              <a:t>‹#›</a:t>
            </a:fld>
            <a:endParaRPr lang="en-GB"/>
          </a:p>
        </p:txBody>
      </p:sp>
    </p:spTree>
    <p:extLst>
      <p:ext uri="{BB962C8B-B14F-4D97-AF65-F5344CB8AC3E}">
        <p14:creationId xmlns:p14="http://schemas.microsoft.com/office/powerpoint/2010/main" val="247963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E20EB-418F-FB4A-AF20-A0D6B660B1F1}"/>
              </a:ext>
            </a:extLst>
          </p:cNvPr>
          <p:cNvSpPr>
            <a:spLocks noGrp="1"/>
          </p:cNvSpPr>
          <p:nvPr>
            <p:ph type="title" hasCustomPrompt="1"/>
          </p:nvPr>
        </p:nvSpPr>
        <p:spPr/>
        <p:txBody>
          <a:bodyPr/>
          <a:lstStyle/>
          <a:p>
            <a:r>
              <a:rPr lang="en-GB"/>
              <a:t>Click to edit Outline / Contents title</a:t>
            </a:r>
            <a:endParaRPr lang="en-US"/>
          </a:p>
        </p:txBody>
      </p:sp>
      <p:sp>
        <p:nvSpPr>
          <p:cNvPr id="3" name="Date Placeholder 2">
            <a:extLst>
              <a:ext uri="{FF2B5EF4-FFF2-40B4-BE49-F238E27FC236}">
                <a16:creationId xmlns:a16="http://schemas.microsoft.com/office/drawing/2014/main" id="{F4B10857-673B-0E46-8A8C-CE59A6B4533D}"/>
              </a:ext>
            </a:extLst>
          </p:cNvPr>
          <p:cNvSpPr>
            <a:spLocks noGrp="1"/>
          </p:cNvSpPr>
          <p:nvPr>
            <p:ph type="dt" sz="half" idx="10"/>
          </p:nvPr>
        </p:nvSpPr>
        <p:spPr/>
        <p:txBody>
          <a:bodyPr/>
          <a:lstStyle/>
          <a:p>
            <a:fld id="{181C62F6-52CD-4A9A-BD54-2C539A4204DD}" type="datetime1">
              <a:rPr lang="en-US" smtClean="0"/>
              <a:t>8/3/2022</a:t>
            </a:fld>
            <a:endParaRPr lang="en-US" dirty="0"/>
          </a:p>
        </p:txBody>
      </p:sp>
      <p:sp>
        <p:nvSpPr>
          <p:cNvPr id="4" name="Slide Number Placeholder 3">
            <a:extLst>
              <a:ext uri="{FF2B5EF4-FFF2-40B4-BE49-F238E27FC236}">
                <a16:creationId xmlns:a16="http://schemas.microsoft.com/office/drawing/2014/main" id="{2BB74753-CDB8-514E-81E4-C15B30157D28}"/>
              </a:ext>
            </a:extLst>
          </p:cNvPr>
          <p:cNvSpPr>
            <a:spLocks noGrp="1"/>
          </p:cNvSpPr>
          <p:nvPr>
            <p:ph type="sldNum" sz="quarter" idx="11"/>
          </p:nvPr>
        </p:nvSpPr>
        <p:spPr/>
        <p:txBody>
          <a:bodyPr/>
          <a:lstStyle>
            <a:lvl1pPr>
              <a:defRPr/>
            </a:lvl1pPr>
          </a:lstStyle>
          <a:p>
            <a:fld id="{F1A7B243-20F6-4A41-B157-A7F474DC7D54}" type="slidenum">
              <a:rPr lang="en-US" smtClean="0"/>
              <a:pPr/>
              <a:t>‹#›</a:t>
            </a:fld>
            <a:endParaRPr lang="en-US" dirty="0"/>
          </a:p>
        </p:txBody>
      </p:sp>
      <p:sp>
        <p:nvSpPr>
          <p:cNvPr id="5" name="Footer Placeholder 4">
            <a:extLst>
              <a:ext uri="{FF2B5EF4-FFF2-40B4-BE49-F238E27FC236}">
                <a16:creationId xmlns:a16="http://schemas.microsoft.com/office/drawing/2014/main" id="{8D357D14-77DA-A54F-9C9F-082F3E08A5C6}"/>
              </a:ext>
            </a:extLst>
          </p:cNvPr>
          <p:cNvSpPr>
            <a:spLocks noGrp="1"/>
          </p:cNvSpPr>
          <p:nvPr>
            <p:ph type="ftr" sz="quarter" idx="12"/>
          </p:nvPr>
        </p:nvSpPr>
        <p:spPr/>
        <p:txBody>
          <a:bodyPr/>
          <a:lstStyle/>
          <a:p>
            <a:r>
              <a:rPr lang="en-US"/>
              <a:t>Electricity market </a:t>
            </a:r>
            <a:endParaRPr lang="en-US" dirty="0"/>
          </a:p>
        </p:txBody>
      </p:sp>
      <p:sp>
        <p:nvSpPr>
          <p:cNvPr id="8" name="Text Placeholder 7">
            <a:extLst>
              <a:ext uri="{FF2B5EF4-FFF2-40B4-BE49-F238E27FC236}">
                <a16:creationId xmlns:a16="http://schemas.microsoft.com/office/drawing/2014/main" id="{D988AF82-AE4F-A349-A914-AFBD742CBF68}"/>
              </a:ext>
            </a:extLst>
          </p:cNvPr>
          <p:cNvSpPr>
            <a:spLocks noGrp="1"/>
          </p:cNvSpPr>
          <p:nvPr>
            <p:ph type="body" sz="quarter" idx="13"/>
          </p:nvPr>
        </p:nvSpPr>
        <p:spPr>
          <a:xfrm>
            <a:off x="2063750" y="1989138"/>
            <a:ext cx="8064500" cy="41052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183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EDD9-06B4-334F-9E54-08E4D8408103}"/>
              </a:ext>
            </a:extLst>
          </p:cNvPr>
          <p:cNvSpPr>
            <a:spLocks noGrp="1"/>
          </p:cNvSpPr>
          <p:nvPr>
            <p:ph type="title"/>
          </p:nvPr>
        </p:nvSpPr>
        <p:spPr>
          <a:xfrm>
            <a:off x="2063750" y="1268414"/>
            <a:ext cx="9290050" cy="3100386"/>
          </a:xfrm>
        </p:spPr>
        <p:txBody>
          <a:bodyPr anchor="b">
            <a:normAutofit/>
          </a:bodyPr>
          <a:lstStyle>
            <a:lvl1pPr algn="l">
              <a:defRPr sz="5000">
                <a:solidFill>
                  <a:srgbClr val="4D4E4A"/>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DD14F3-3EC0-D64F-BC59-5082A0E69061}"/>
              </a:ext>
            </a:extLst>
          </p:cNvPr>
          <p:cNvSpPr>
            <a:spLocks noGrp="1"/>
          </p:cNvSpPr>
          <p:nvPr>
            <p:ph type="body" idx="1"/>
          </p:nvPr>
        </p:nvSpPr>
        <p:spPr>
          <a:xfrm>
            <a:off x="2057400" y="4589463"/>
            <a:ext cx="9290050" cy="1539875"/>
          </a:xfrm>
        </p:spPr>
        <p:txBody>
          <a:bodyPr anchor="t"/>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8"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F7B68D74-9A31-4772-83A6-458A394179D1}" type="datetime1">
              <a:rPr lang="en-US" smtClean="0"/>
              <a:t>8/3/2022</a:t>
            </a:fld>
            <a:endParaRPr lang="en-US" dirty="0"/>
          </a:p>
        </p:txBody>
      </p:sp>
      <p:sp>
        <p:nvSpPr>
          <p:cNvPr id="9"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104413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A9397F-D221-DB44-AE75-71A2D5215718}"/>
              </a:ext>
            </a:extLst>
          </p:cNvPr>
          <p:cNvSpPr/>
          <p:nvPr userDrawn="1"/>
        </p:nvSpPr>
        <p:spPr>
          <a:xfrm>
            <a:off x="0" y="1268413"/>
            <a:ext cx="12192000" cy="4860925"/>
          </a:xfrm>
          <a:prstGeom prst="rect">
            <a:avLst/>
          </a:prstGeom>
          <a:solidFill>
            <a:srgbClr val="EDE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Content Placeholder 8">
            <a:extLst>
              <a:ext uri="{FF2B5EF4-FFF2-40B4-BE49-F238E27FC236}">
                <a16:creationId xmlns:a16="http://schemas.microsoft.com/office/drawing/2014/main" id="{0D82E116-0B4D-F348-A375-7C035B7B5C47}"/>
              </a:ext>
            </a:extLst>
          </p:cNvPr>
          <p:cNvSpPr>
            <a:spLocks noGrp="1"/>
          </p:cNvSpPr>
          <p:nvPr>
            <p:ph sz="quarter" idx="13"/>
          </p:nvPr>
        </p:nvSpPr>
        <p:spPr>
          <a:xfrm>
            <a:off x="2063750" y="1989138"/>
            <a:ext cx="8064500" cy="3600450"/>
          </a:xfrm>
        </p:spPr>
        <p:txBody>
          <a:bodyPr/>
          <a:lstStyle>
            <a:lvl1pPr marL="0" indent="0">
              <a:lnSpc>
                <a:spcPct val="150000"/>
              </a:lnSpc>
              <a:buFontTx/>
              <a:buNone/>
              <a:defRPr/>
            </a:lvl1pPr>
            <a:lvl2pPr marL="457200" indent="0">
              <a:buNone/>
              <a:defRPr/>
            </a:lvl2pPr>
          </a:lstStyle>
          <a:p>
            <a:pPr lvl="0"/>
            <a:r>
              <a:rPr lang="en-US"/>
              <a:t>Click to edit Master text styles</a:t>
            </a:r>
          </a:p>
        </p:txBody>
      </p:sp>
      <p:sp>
        <p:nvSpPr>
          <p:cNvPr id="10" name="Title 1">
            <a:extLst>
              <a:ext uri="{FF2B5EF4-FFF2-40B4-BE49-F238E27FC236}">
                <a16:creationId xmlns:a16="http://schemas.microsoft.com/office/drawing/2014/main" id="{03BD05A2-CE86-AE48-8A13-1A24D8F48986}"/>
              </a:ext>
            </a:extLst>
          </p:cNvPr>
          <p:cNvSpPr>
            <a:spLocks noGrp="1"/>
          </p:cNvSpPr>
          <p:nvPr>
            <p:ph type="title" hasCustomPrompt="1"/>
          </p:nvPr>
        </p:nvSpPr>
        <p:spPr>
          <a:xfrm>
            <a:off x="2063750" y="223524"/>
            <a:ext cx="9396730" cy="612772"/>
          </a:xfrm>
        </p:spPr>
        <p:txBody>
          <a:bodyPr/>
          <a:lstStyle/>
          <a:p>
            <a:r>
              <a:rPr lang="en-GB"/>
              <a:t>Click to edit Outline / Contents title</a:t>
            </a:r>
            <a:endParaRPr lang="en-US"/>
          </a:p>
        </p:txBody>
      </p:sp>
      <p:sp>
        <p:nvSpPr>
          <p:cNvPr id="8"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11"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322055A2-6D2A-4D79-B0B0-84761923EF1F}" type="datetime1">
              <a:rPr lang="en-US" smtClean="0"/>
              <a:t>8/3/2022</a:t>
            </a:fld>
            <a:endParaRPr lang="en-US" dirty="0"/>
          </a:p>
        </p:txBody>
      </p:sp>
      <p:sp>
        <p:nvSpPr>
          <p:cNvPr id="12"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142613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7117-3BEC-D344-9083-6BAF875DB2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2ACD3-8DA9-244A-964F-EADB6405A289}"/>
              </a:ext>
            </a:extLst>
          </p:cNvPr>
          <p:cNvSpPr>
            <a:spLocks noGrp="1"/>
          </p:cNvSpPr>
          <p:nvPr>
            <p:ph idx="1"/>
          </p:nvPr>
        </p:nvSpPr>
        <p:spPr>
          <a:xfrm>
            <a:off x="2063749" y="1268414"/>
            <a:ext cx="8064501" cy="486092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8"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CB00E5D3-8DE1-442A-AB77-DC6808549068}" type="datetime1">
              <a:rPr lang="en-US" smtClean="0"/>
              <a:t>8/3/2022</a:t>
            </a:fld>
            <a:endParaRPr lang="en-US" dirty="0"/>
          </a:p>
        </p:txBody>
      </p:sp>
      <p:sp>
        <p:nvSpPr>
          <p:cNvPr id="9"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220296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7117-3BEC-D344-9083-6BAF875DB23B}"/>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D715FBDD-8FD0-6A42-93F9-7C9860E441EF}"/>
              </a:ext>
            </a:extLst>
          </p:cNvPr>
          <p:cNvSpPr>
            <a:spLocks noGrp="1"/>
          </p:cNvSpPr>
          <p:nvPr>
            <p:ph sz="quarter" idx="13"/>
          </p:nvPr>
        </p:nvSpPr>
        <p:spPr>
          <a:xfrm>
            <a:off x="2063750" y="1268413"/>
            <a:ext cx="8064500" cy="4860925"/>
          </a:xfrm>
        </p:spPr>
        <p:txBody>
          <a:bodyPr>
            <a:normAutofit/>
          </a:bodyPr>
          <a:lstStyle>
            <a:lvl1pPr marL="0" indent="0">
              <a:lnSpc>
                <a:spcPct val="150000"/>
              </a:lnSpc>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9"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7E5DA612-7B94-491D-9CD0-0FB57FDAF0D3}" type="datetime1">
              <a:rPr lang="en-US" smtClean="0"/>
              <a:t>8/3/2022</a:t>
            </a:fld>
            <a:endParaRPr lang="en-US" dirty="0"/>
          </a:p>
        </p:txBody>
      </p:sp>
      <p:sp>
        <p:nvSpPr>
          <p:cNvPr id="10"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173094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7117-3BEC-D344-9083-6BAF875DB2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2ACD3-8DA9-244A-964F-EADB6405A289}"/>
              </a:ext>
            </a:extLst>
          </p:cNvPr>
          <p:cNvSpPr>
            <a:spLocks noGrp="1"/>
          </p:cNvSpPr>
          <p:nvPr>
            <p:ph idx="1"/>
          </p:nvPr>
        </p:nvSpPr>
        <p:spPr>
          <a:xfrm>
            <a:off x="803275" y="1989138"/>
            <a:ext cx="10548938" cy="414020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2C96242F-D61B-C146-8A81-94FFA778F73C}"/>
              </a:ext>
            </a:extLst>
          </p:cNvPr>
          <p:cNvSpPr txBox="1">
            <a:spLocks/>
          </p:cNvSpPr>
          <p:nvPr userDrawn="1"/>
        </p:nvSpPr>
        <p:spPr>
          <a:xfrm>
            <a:off x="2063750" y="1171259"/>
            <a:ext cx="9396730" cy="508822"/>
          </a:xfrm>
          <a:prstGeom prst="rect">
            <a:avLst/>
          </a:prstGeom>
        </p:spPr>
        <p:txBody>
          <a:bodyPr vert="horz" lIns="0" tIns="45720" rIns="91440" bIns="45720" rtlCol="0" anchor="t">
            <a:normAutofit/>
          </a:bodyPr>
          <a:lstStyle>
            <a:lvl1pPr algn="r" defTabSz="914400" rtl="0" eaLnBrk="1" latinLnBrk="0" hangingPunct="1">
              <a:lnSpc>
                <a:spcPct val="90000"/>
              </a:lnSpc>
              <a:spcBef>
                <a:spcPct val="0"/>
              </a:spcBef>
              <a:buNone/>
              <a:defRPr sz="3200" b="0" kern="1200">
                <a:solidFill>
                  <a:srgbClr val="4D4E4A"/>
                </a:solidFill>
                <a:latin typeface="+mj-lt"/>
                <a:ea typeface="+mj-ea"/>
                <a:cs typeface="+mj-cs"/>
              </a:defRPr>
            </a:lvl1pPr>
          </a:lstStyle>
          <a:p>
            <a:r>
              <a:rPr lang="en-GB" sz="2800" b="0" dirty="0">
                <a:solidFill>
                  <a:srgbClr val="EE9C2D"/>
                </a:solidFill>
                <a:latin typeface="+mn-lt"/>
              </a:rPr>
              <a:t>Click to edit Subtitle</a:t>
            </a:r>
            <a:endParaRPr lang="en-US" sz="2800" b="0" dirty="0">
              <a:solidFill>
                <a:srgbClr val="EE9C2D"/>
              </a:solidFill>
              <a:latin typeface="+mn-lt"/>
            </a:endParaRPr>
          </a:p>
        </p:txBody>
      </p:sp>
      <p:sp>
        <p:nvSpPr>
          <p:cNvPr id="8"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9"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573D2EB1-F027-4381-9B0C-96CB74DF4CEE}" type="datetime1">
              <a:rPr lang="en-US" smtClean="0"/>
              <a:t>8/3/2022</a:t>
            </a:fld>
            <a:endParaRPr lang="en-US" dirty="0"/>
          </a:p>
        </p:txBody>
      </p:sp>
      <p:sp>
        <p:nvSpPr>
          <p:cNvPr id="10"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823097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7117-3BEC-D344-9083-6BAF875DB2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2ACD3-8DA9-244A-964F-EADB6405A289}"/>
              </a:ext>
            </a:extLst>
          </p:cNvPr>
          <p:cNvSpPr>
            <a:spLocks noGrp="1"/>
          </p:cNvSpPr>
          <p:nvPr>
            <p:ph idx="1"/>
          </p:nvPr>
        </p:nvSpPr>
        <p:spPr>
          <a:xfrm>
            <a:off x="803275" y="1219200"/>
            <a:ext cx="10548938" cy="491013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032251" cy="365125"/>
          </a:xfrm>
          <a:prstGeom prst="rect">
            <a:avLst/>
          </a:prstGeom>
        </p:spPr>
        <p:txBody>
          <a:bodyPr/>
          <a:lstStyle/>
          <a:p>
            <a:r>
              <a:rPr lang="en-US"/>
              <a:t>Electricity market </a:t>
            </a:r>
          </a:p>
        </p:txBody>
      </p:sp>
      <p:sp>
        <p:nvSpPr>
          <p:cNvPr id="9"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7CF8BFB7-0B3C-4793-AFE5-AE629DF5F169}" type="datetime1">
              <a:rPr lang="en-US" smtClean="0"/>
              <a:t>8/3/2022</a:t>
            </a:fld>
            <a:endParaRPr lang="en-US" dirty="0"/>
          </a:p>
        </p:txBody>
      </p:sp>
      <p:sp>
        <p:nvSpPr>
          <p:cNvPr id="10" name="Slide Number Placeholder 3">
            <a:extLst>
              <a:ext uri="{FF2B5EF4-FFF2-40B4-BE49-F238E27FC236}">
                <a16:creationId xmlns:a16="http://schemas.microsoft.com/office/drawing/2014/main" id="{2BB74753-CDB8-514E-81E4-C15B30157D28}"/>
              </a:ext>
            </a:extLst>
          </p:cNvPr>
          <p:cNvSpPr>
            <a:spLocks noGrp="1"/>
          </p:cNvSpPr>
          <p:nvPr>
            <p:ph type="sldNum" sz="quarter" idx="12"/>
          </p:nvPr>
        </p:nvSpPr>
        <p:spPr>
          <a:xfrm>
            <a:off x="8717280" y="6356350"/>
            <a:ext cx="2743200" cy="365125"/>
          </a:xfrm>
        </p:spPr>
        <p:txBody>
          <a:bodyPr/>
          <a:lstStyle>
            <a:lvl1pPr>
              <a:defRPr/>
            </a:lvl1pPr>
          </a:lstStyle>
          <a:p>
            <a:fld id="{F1A7B243-20F6-4A41-B157-A7F474DC7D54}" type="slidenum">
              <a:rPr lang="en-US" smtClean="0"/>
              <a:pPr/>
              <a:t>‹#›</a:t>
            </a:fld>
            <a:endParaRPr lang="en-US" dirty="0"/>
          </a:p>
        </p:txBody>
      </p:sp>
    </p:spTree>
    <p:extLst>
      <p:ext uri="{BB962C8B-B14F-4D97-AF65-F5344CB8AC3E}">
        <p14:creationId xmlns:p14="http://schemas.microsoft.com/office/powerpoint/2010/main" val="417304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6.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E3708C-23A6-C946-A141-3AB41895DB7D}"/>
              </a:ext>
            </a:extLst>
          </p:cNvPr>
          <p:cNvSpPr/>
          <p:nvPr userDrawn="1"/>
        </p:nvSpPr>
        <p:spPr>
          <a:xfrm>
            <a:off x="0" y="6302248"/>
            <a:ext cx="12192000" cy="549275"/>
          </a:xfrm>
          <a:prstGeom prst="rect">
            <a:avLst/>
          </a:prstGeom>
          <a:solidFill>
            <a:srgbClr val="EE9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B4DAF9D-18FE-0645-ACB0-48D5F1721778}"/>
              </a:ext>
            </a:extLst>
          </p:cNvPr>
          <p:cNvSpPr>
            <a:spLocks noGrp="1"/>
          </p:cNvSpPr>
          <p:nvPr>
            <p:ph type="title"/>
          </p:nvPr>
        </p:nvSpPr>
        <p:spPr>
          <a:xfrm>
            <a:off x="2063750" y="223524"/>
            <a:ext cx="9396730" cy="612772"/>
          </a:xfrm>
          <a:prstGeom prst="rect">
            <a:avLst/>
          </a:prstGeom>
        </p:spPr>
        <p:txBody>
          <a:bodyPr vert="horz" lIns="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D96932F-FC84-BE4F-8276-AB084ECCFDFB}"/>
              </a:ext>
            </a:extLst>
          </p:cNvPr>
          <p:cNvSpPr>
            <a:spLocks noGrp="1"/>
          </p:cNvSpPr>
          <p:nvPr>
            <p:ph type="body" idx="1"/>
          </p:nvPr>
        </p:nvSpPr>
        <p:spPr>
          <a:xfrm>
            <a:off x="803275" y="1276918"/>
            <a:ext cx="10548938" cy="485241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6921D6F-03CF-774F-AE5A-F14D37D597BB}"/>
              </a:ext>
            </a:extLst>
          </p:cNvPr>
          <p:cNvCxnSpPr>
            <a:cxnSpLocks/>
          </p:cNvCxnSpPr>
          <p:nvPr userDrawn="1"/>
        </p:nvCxnSpPr>
        <p:spPr>
          <a:xfrm>
            <a:off x="2063750" y="1005523"/>
            <a:ext cx="9288463" cy="0"/>
          </a:xfrm>
          <a:prstGeom prst="line">
            <a:avLst/>
          </a:prstGeom>
          <a:ln w="38100">
            <a:solidFill>
              <a:srgbClr val="FBA51A"/>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E12498AC-B819-9A45-9639-0FF48826EFD0}"/>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0640" y="-57566"/>
            <a:ext cx="1992047" cy="1200419"/>
          </a:xfrm>
          <a:prstGeom prst="rect">
            <a:avLst/>
          </a:prstGeom>
        </p:spPr>
      </p:pic>
      <p:sp>
        <p:nvSpPr>
          <p:cNvPr id="4" name="Date Placeholder 3">
            <a:extLst>
              <a:ext uri="{FF2B5EF4-FFF2-40B4-BE49-F238E27FC236}">
                <a16:creationId xmlns:a16="http://schemas.microsoft.com/office/drawing/2014/main" id="{151DBA60-32C3-714F-941B-46C8ED90A0E3}"/>
              </a:ext>
            </a:extLst>
          </p:cNvPr>
          <p:cNvSpPr>
            <a:spLocks noGrp="1"/>
          </p:cNvSpPr>
          <p:nvPr>
            <p:ph type="dt" sz="half" idx="2"/>
          </p:nvPr>
        </p:nvSpPr>
        <p:spPr>
          <a:xfrm>
            <a:off x="692150" y="6397912"/>
            <a:ext cx="1825220" cy="365125"/>
          </a:xfrm>
          <a:prstGeom prst="rect">
            <a:avLst/>
          </a:prstGeom>
        </p:spPr>
        <p:txBody>
          <a:bodyPr vert="horz" lIns="91440" tIns="45720" rIns="91440" bIns="45720" rtlCol="0" anchor="ctr"/>
          <a:lstStyle>
            <a:lvl1pPr algn="l">
              <a:defRPr sz="1200">
                <a:solidFill>
                  <a:schemeClr val="bg1"/>
                </a:solidFill>
              </a:defRPr>
            </a:lvl1pPr>
          </a:lstStyle>
          <a:p>
            <a:fld id="{FAECAC5A-ED5C-4C70-B6F4-0D19FD0FDD3A}" type="datetime1">
              <a:rPr lang="en-US" smtClean="0"/>
              <a:t>8/3/2022</a:t>
            </a:fld>
            <a:endParaRPr lang="en-US" dirty="0"/>
          </a:p>
        </p:txBody>
      </p:sp>
      <p:sp>
        <p:nvSpPr>
          <p:cNvPr id="6" name="Slide Number Placeholder 5">
            <a:extLst>
              <a:ext uri="{FF2B5EF4-FFF2-40B4-BE49-F238E27FC236}">
                <a16:creationId xmlns:a16="http://schemas.microsoft.com/office/drawing/2014/main" id="{6D7660AA-09D7-3940-B61C-F25930855B2D}"/>
              </a:ext>
            </a:extLst>
          </p:cNvPr>
          <p:cNvSpPr>
            <a:spLocks noGrp="1"/>
          </p:cNvSpPr>
          <p:nvPr>
            <p:ph type="sldNum" sz="quarter" idx="4"/>
          </p:nvPr>
        </p:nvSpPr>
        <p:spPr>
          <a:xfrm>
            <a:off x="9989126" y="6411766"/>
            <a:ext cx="1471353" cy="365125"/>
          </a:xfrm>
          <a:prstGeom prst="rect">
            <a:avLst/>
          </a:prstGeom>
        </p:spPr>
        <p:txBody>
          <a:bodyPr vert="horz" lIns="91440" tIns="45720" rIns="91440" bIns="45720" rtlCol="0" anchor="ctr"/>
          <a:lstStyle>
            <a:lvl1pPr algn="r">
              <a:defRPr sz="1200">
                <a:solidFill>
                  <a:schemeClr val="bg1"/>
                </a:solidFill>
              </a:defRPr>
            </a:lvl1pPr>
          </a:lstStyle>
          <a:p>
            <a:fld id="{C82BD9B7-0992-D846-9F18-99AA3F3E47D4}" type="slidenum">
              <a:rPr lang="en-US" smtClean="0"/>
              <a:pPr/>
              <a:t>‹#›</a:t>
            </a:fld>
            <a:endParaRPr lang="en-US" dirty="0"/>
          </a:p>
        </p:txBody>
      </p:sp>
      <p:sp>
        <p:nvSpPr>
          <p:cNvPr id="7" name="Footer Placeholder 6">
            <a:extLst>
              <a:ext uri="{FF2B5EF4-FFF2-40B4-BE49-F238E27FC236}">
                <a16:creationId xmlns:a16="http://schemas.microsoft.com/office/drawing/2014/main" id="{C8660D63-84F0-DC4A-A578-85B58F0EFA39}"/>
              </a:ext>
            </a:extLst>
          </p:cNvPr>
          <p:cNvSpPr>
            <a:spLocks noGrp="1"/>
          </p:cNvSpPr>
          <p:nvPr>
            <p:ph type="ftr" sz="quarter" idx="3"/>
          </p:nvPr>
        </p:nvSpPr>
        <p:spPr>
          <a:xfrm>
            <a:off x="3248891" y="6397912"/>
            <a:ext cx="6116781" cy="365125"/>
          </a:xfrm>
          <a:prstGeom prst="rect">
            <a:avLst/>
          </a:prstGeom>
        </p:spPr>
        <p:txBody>
          <a:bodyPr vert="horz" lIns="91440" tIns="45720" rIns="91440" bIns="45720" rtlCol="0" anchor="ctr"/>
          <a:lstStyle>
            <a:lvl1pPr algn="ctr">
              <a:defRPr sz="1200">
                <a:solidFill>
                  <a:schemeClr val="bg1"/>
                </a:solidFill>
              </a:defRPr>
            </a:lvl1pPr>
          </a:lstStyle>
          <a:p>
            <a:r>
              <a:rPr lang="en-US" dirty="0"/>
              <a:t>Electricity market </a:t>
            </a:r>
          </a:p>
        </p:txBody>
      </p:sp>
    </p:spTree>
    <p:extLst>
      <p:ext uri="{BB962C8B-B14F-4D97-AF65-F5344CB8AC3E}">
        <p14:creationId xmlns:p14="http://schemas.microsoft.com/office/powerpoint/2010/main" val="2708976899"/>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0" r:id="rId3"/>
    <p:sldLayoutId id="2147483651" r:id="rId4"/>
    <p:sldLayoutId id="2147483663" r:id="rId5"/>
    <p:sldLayoutId id="2147483650" r:id="rId6"/>
    <p:sldLayoutId id="2147483661" r:id="rId7"/>
    <p:sldLayoutId id="2147483659" r:id="rId8"/>
    <p:sldLayoutId id="2147483665" r:id="rId9"/>
    <p:sldLayoutId id="2147483652" r:id="rId10"/>
    <p:sldLayoutId id="2147483653" r:id="rId11"/>
    <p:sldLayoutId id="2147483656" r:id="rId12"/>
    <p:sldLayoutId id="2147483657" r:id="rId13"/>
    <p:sldLayoutId id="2147483664" r:id="rId14"/>
    <p:sldLayoutId id="2147483668" r:id="rId15"/>
    <p:sldLayoutId id="2147483669" r:id="rId16"/>
  </p:sldLayoutIdLst>
  <p:hf hdr="0"/>
  <p:txStyles>
    <p:titleStyle>
      <a:lvl1pPr algn="r" defTabSz="914400" rtl="0" eaLnBrk="1" latinLnBrk="0" hangingPunct="1">
        <a:lnSpc>
          <a:spcPct val="90000"/>
        </a:lnSpc>
        <a:spcBef>
          <a:spcPct val="0"/>
        </a:spcBef>
        <a:buNone/>
        <a:defRPr sz="3200" b="0" kern="1200">
          <a:solidFill>
            <a:srgbClr val="4D4E4A"/>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E9C2D"/>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EE9C2D"/>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EE9C2D"/>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rgbClr val="EE9C2D"/>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rgbClr val="EE9C2D"/>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3521" userDrawn="1">
          <p15:clr>
            <a:srgbClr val="F26B43"/>
          </p15:clr>
        </p15:guide>
        <p15:guide id="3" pos="506" userDrawn="1">
          <p15:clr>
            <a:srgbClr val="F26B43"/>
          </p15:clr>
        </p15:guide>
        <p15:guide id="4" pos="7151" userDrawn="1">
          <p15:clr>
            <a:srgbClr val="F26B43"/>
          </p15:clr>
        </p15:guide>
        <p15:guide id="5" orient="horz" pos="799" userDrawn="1">
          <p15:clr>
            <a:srgbClr val="F26B43"/>
          </p15:clr>
        </p15:guide>
        <p15:guide id="6" orient="horz" pos="1253" userDrawn="1">
          <p15:clr>
            <a:srgbClr val="F26B43"/>
          </p15:clr>
        </p15:guide>
        <p15:guide id="7" orient="horz" pos="2614" userDrawn="1">
          <p15:clr>
            <a:srgbClr val="F26B43"/>
          </p15:clr>
        </p15:guide>
        <p15:guide id="8" pos="6380" userDrawn="1">
          <p15:clr>
            <a:srgbClr val="F26B43"/>
          </p15:clr>
        </p15:guide>
        <p15:guide id="9" pos="1300" userDrawn="1">
          <p15:clr>
            <a:srgbClr val="F26B43"/>
          </p15:clr>
        </p15:guide>
        <p15:guide id="10" pos="2570" userDrawn="1">
          <p15:clr>
            <a:srgbClr val="F26B43"/>
          </p15:clr>
        </p15:guide>
        <p15:guide id="11" pos="5110" userDrawn="1">
          <p15:clr>
            <a:srgbClr val="F26B43"/>
          </p15:clr>
        </p15:guide>
        <p15:guide id="12" orient="horz" pos="3067" userDrawn="1">
          <p15:clr>
            <a:srgbClr val="F26B43"/>
          </p15:clr>
        </p15:guide>
        <p15:guide id="13" orient="horz" pos="436" userDrawn="1">
          <p15:clr>
            <a:srgbClr val="F26B43"/>
          </p15:clr>
        </p15:guide>
        <p15:guide id="14" orient="horz" pos="2160" userDrawn="1">
          <p15:clr>
            <a:srgbClr val="F26B43"/>
          </p15:clr>
        </p15:guide>
        <p15:guide id="15" orient="horz" pos="1706" userDrawn="1">
          <p15:clr>
            <a:srgbClr val="F26B43"/>
          </p15:clr>
        </p15:guide>
        <p15:guide id="16" orient="horz" pos="3974" userDrawn="1">
          <p15:clr>
            <a:srgbClr val="F26B43"/>
          </p15:clr>
        </p15:guide>
        <p15:guide id="17" orient="horz" pos="38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AA944-C9A3-42D5-A8F8-5868998B6A0B}"/>
              </a:ext>
            </a:extLst>
          </p:cNvPr>
          <p:cNvSpPr>
            <a:spLocks noGrp="1"/>
          </p:cNvSpPr>
          <p:nvPr>
            <p:ph type="title"/>
          </p:nvPr>
        </p:nvSpPr>
        <p:spPr>
          <a:xfrm>
            <a:off x="838200" y="365125"/>
            <a:ext cx="9139726"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5E7983-A858-4C78-9458-9236123772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44C3F15-0E72-402F-BE41-A2518FC52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16ABE-0407-4872-A0A5-4299C3BD59CD}" type="datetime1">
              <a:rPr lang="en-US" smtClean="0"/>
              <a:t>8/3/2022</a:t>
            </a:fld>
            <a:endParaRPr lang="en-GB"/>
          </a:p>
        </p:txBody>
      </p:sp>
      <p:sp>
        <p:nvSpPr>
          <p:cNvPr id="5" name="Footer Placeholder 4">
            <a:extLst>
              <a:ext uri="{FF2B5EF4-FFF2-40B4-BE49-F238E27FC236}">
                <a16:creationId xmlns:a16="http://schemas.microsoft.com/office/drawing/2014/main" id="{3DAB42FA-B4C4-4CF9-907D-FD4E14C51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Electricity market </a:t>
            </a:r>
          </a:p>
        </p:txBody>
      </p:sp>
      <p:sp>
        <p:nvSpPr>
          <p:cNvPr id="6" name="Slide Number Placeholder 5">
            <a:extLst>
              <a:ext uri="{FF2B5EF4-FFF2-40B4-BE49-F238E27FC236}">
                <a16:creationId xmlns:a16="http://schemas.microsoft.com/office/drawing/2014/main" id="{3BBCC159-18D3-4109-8F7F-B04B382991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FFD7C-68E3-493F-AA8F-E6AB74883F42}" type="slidenum">
              <a:rPr lang="en-GB" smtClean="0"/>
              <a:t>‹#›</a:t>
            </a:fld>
            <a:endParaRPr lang="en-GB"/>
          </a:p>
        </p:txBody>
      </p:sp>
      <p:pic>
        <p:nvPicPr>
          <p:cNvPr id="8" name="Imagen 1">
            <a:extLst>
              <a:ext uri="{FF2B5EF4-FFF2-40B4-BE49-F238E27FC236}">
                <a16:creationId xmlns:a16="http://schemas.microsoft.com/office/drawing/2014/main" id="{60DEB6E2-7CA6-45A6-83EB-31399D1EF51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649719"/>
            <a:ext cx="12192000" cy="208282"/>
          </a:xfrm>
          <a:prstGeom prst="rect">
            <a:avLst/>
          </a:prstGeom>
        </p:spPr>
      </p:pic>
    </p:spTree>
    <p:extLst>
      <p:ext uri="{BB962C8B-B14F-4D97-AF65-F5344CB8AC3E}">
        <p14:creationId xmlns:p14="http://schemas.microsoft.com/office/powerpoint/2010/main" val="33509524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hdr="0"/>
  <p:txStyles>
    <p:titleStyle>
      <a:lvl1pPr algn="l" defTabSz="914400" rtl="0" eaLnBrk="1" latinLnBrk="0" hangingPunct="1">
        <a:lnSpc>
          <a:spcPct val="90000"/>
        </a:lnSpc>
        <a:spcBef>
          <a:spcPct val="0"/>
        </a:spcBef>
        <a:buNone/>
        <a:defRPr sz="6000" b="1" kern="1200">
          <a:solidFill>
            <a:schemeClr val="tx1"/>
          </a:solidFill>
          <a:latin typeface="Miso"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hyperlink" Target="http://www.foss.ucy.ac.cy/"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8075F1D-08D8-4035-B9F9-A1B5DF423605}"/>
              </a:ext>
            </a:extLst>
          </p:cNvPr>
          <p:cNvSpPr>
            <a:spLocks noGrp="1"/>
          </p:cNvSpPr>
          <p:nvPr>
            <p:ph type="subTitle" idx="1"/>
          </p:nvPr>
        </p:nvSpPr>
        <p:spPr>
          <a:xfrm>
            <a:off x="1007990" y="3021488"/>
            <a:ext cx="7308849" cy="1257904"/>
          </a:xfrm>
        </p:spPr>
        <p:txBody>
          <a:bodyPr>
            <a:normAutofit lnSpcReduction="10000"/>
          </a:bodyPr>
          <a:lstStyle/>
          <a:p>
            <a:pPr marL="299286" indent="-262246" algn="ctr">
              <a:lnSpc>
                <a:spcPct val="80000"/>
              </a:lnSpc>
              <a:buSzPct val="150000"/>
            </a:pPr>
            <a:r>
              <a:rPr lang="en-GB" sz="3400" b="1" dirty="0">
                <a:solidFill>
                  <a:schemeClr val="accent1">
                    <a:lumMod val="75000"/>
                  </a:schemeClr>
                </a:solidFill>
              </a:rPr>
              <a:t>A paradigm change: Active integrated electricity systems with demand flexibility an active contributor</a:t>
            </a:r>
            <a:endParaRPr lang="el-GR" sz="3200" b="1" dirty="0">
              <a:solidFill>
                <a:schemeClr val="accent1">
                  <a:lumMod val="75000"/>
                </a:schemeClr>
              </a:solidFill>
            </a:endParaRPr>
          </a:p>
        </p:txBody>
      </p:sp>
      <p:sp>
        <p:nvSpPr>
          <p:cNvPr id="5" name="Text Placeholder 4">
            <a:extLst>
              <a:ext uri="{FF2B5EF4-FFF2-40B4-BE49-F238E27FC236}">
                <a16:creationId xmlns:a16="http://schemas.microsoft.com/office/drawing/2014/main" id="{3557DE81-F37D-4D49-87F0-0FF8E60CED31}"/>
              </a:ext>
            </a:extLst>
          </p:cNvPr>
          <p:cNvSpPr>
            <a:spLocks noGrp="1"/>
          </p:cNvSpPr>
          <p:nvPr>
            <p:ph type="body" sz="quarter" idx="13"/>
          </p:nvPr>
        </p:nvSpPr>
        <p:spPr/>
        <p:txBody>
          <a:bodyPr/>
          <a:lstStyle/>
          <a:p>
            <a:r>
              <a:rPr lang="en-US" dirty="0">
                <a:solidFill>
                  <a:schemeClr val="accent2">
                    <a:lumMod val="50000"/>
                  </a:schemeClr>
                </a:solidFill>
              </a:rPr>
              <a:t>Dr. Venizelos Efthymiou</a:t>
            </a:r>
          </a:p>
          <a:p>
            <a:r>
              <a:rPr lang="en-US" dirty="0">
                <a:solidFill>
                  <a:schemeClr val="accent2">
                    <a:lumMod val="50000"/>
                  </a:schemeClr>
                </a:solidFill>
              </a:rPr>
              <a:t>efthymiou.venizelos@ucy.ac.cy</a:t>
            </a:r>
            <a:endParaRPr lang="el-GR" dirty="0">
              <a:solidFill>
                <a:schemeClr val="accent2">
                  <a:lumMod val="50000"/>
                </a:schemeClr>
              </a:solidFill>
            </a:endParaRPr>
          </a:p>
        </p:txBody>
      </p:sp>
      <p:sp>
        <p:nvSpPr>
          <p:cNvPr id="6" name="Text Placeholder 5">
            <a:extLst>
              <a:ext uri="{FF2B5EF4-FFF2-40B4-BE49-F238E27FC236}">
                <a16:creationId xmlns:a16="http://schemas.microsoft.com/office/drawing/2014/main" id="{873E5845-4442-429E-AE0B-EF8290BD2355}"/>
              </a:ext>
            </a:extLst>
          </p:cNvPr>
          <p:cNvSpPr>
            <a:spLocks noGrp="1"/>
          </p:cNvSpPr>
          <p:nvPr>
            <p:ph type="body" sz="quarter" idx="14"/>
          </p:nvPr>
        </p:nvSpPr>
        <p:spPr>
          <a:xfrm>
            <a:off x="109728" y="1534985"/>
            <a:ext cx="9418320" cy="815023"/>
          </a:xfrm>
        </p:spPr>
        <p:txBody>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ea typeface="Calibri" panose="020F0502020204030204" pitchFamily="34" charset="0"/>
              </a:rPr>
              <a:t>Electricity Market</a:t>
            </a:r>
            <a:endParaRPr lang="el-GR" dirty="0">
              <a:solidFill>
                <a:schemeClr val="accent1">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586187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64383F-F08A-44D3-8E0D-8006982A0FCF}"/>
              </a:ext>
            </a:extLst>
          </p:cNvPr>
          <p:cNvSpPr>
            <a:spLocks noGrp="1"/>
          </p:cNvSpPr>
          <p:nvPr>
            <p:ph type="dt" sz="half" idx="10"/>
          </p:nvPr>
        </p:nvSpPr>
        <p:spPr/>
        <p:txBody>
          <a:bodyPr/>
          <a:lstStyle/>
          <a:p>
            <a:pPr>
              <a:defRPr/>
            </a:pPr>
            <a:fld id="{39DFBF10-84D5-40F7-8958-F04F1D02D6C9}" type="datetime1">
              <a:rPr lang="en-US" smtClean="0"/>
              <a:t>8/3/2022</a:t>
            </a:fld>
            <a:endParaRPr lang="en-GB"/>
          </a:p>
        </p:txBody>
      </p:sp>
      <p:sp>
        <p:nvSpPr>
          <p:cNvPr id="3" name="Footer Placeholder 2">
            <a:extLst>
              <a:ext uri="{FF2B5EF4-FFF2-40B4-BE49-F238E27FC236}">
                <a16:creationId xmlns:a16="http://schemas.microsoft.com/office/drawing/2014/main" id="{B15F3CD5-2F08-4B12-B927-185C1C93DC81}"/>
              </a:ext>
            </a:extLst>
          </p:cNvPr>
          <p:cNvSpPr>
            <a:spLocks noGrp="1"/>
          </p:cNvSpPr>
          <p:nvPr>
            <p:ph type="ftr" sz="quarter" idx="11"/>
          </p:nvPr>
        </p:nvSpPr>
        <p:spPr/>
        <p:txBody>
          <a:bodyPr/>
          <a:lstStyle/>
          <a:p>
            <a:pPr>
              <a:defRPr/>
            </a:pPr>
            <a:r>
              <a:rPr lang="en-GB"/>
              <a:t>Electricity market </a:t>
            </a:r>
          </a:p>
        </p:txBody>
      </p:sp>
      <p:pic>
        <p:nvPicPr>
          <p:cNvPr id="4" name="Picture 3">
            <a:extLst>
              <a:ext uri="{FF2B5EF4-FFF2-40B4-BE49-F238E27FC236}">
                <a16:creationId xmlns:a16="http://schemas.microsoft.com/office/drawing/2014/main" id="{DB8EB521-B599-4DF2-8FDE-5D4A199D3764}"/>
              </a:ext>
            </a:extLst>
          </p:cNvPr>
          <p:cNvPicPr>
            <a:picLocks noChangeAspect="1"/>
          </p:cNvPicPr>
          <p:nvPr/>
        </p:nvPicPr>
        <p:blipFill>
          <a:blip r:embed="rId2"/>
          <a:stretch>
            <a:fillRect/>
          </a:stretch>
        </p:blipFill>
        <p:spPr>
          <a:xfrm>
            <a:off x="2012252" y="0"/>
            <a:ext cx="10179748" cy="6858000"/>
          </a:xfrm>
          <a:prstGeom prst="rect">
            <a:avLst/>
          </a:prstGeom>
        </p:spPr>
      </p:pic>
      <p:sp>
        <p:nvSpPr>
          <p:cNvPr id="5" name="Slide Number Placeholder 4">
            <a:extLst>
              <a:ext uri="{FF2B5EF4-FFF2-40B4-BE49-F238E27FC236}">
                <a16:creationId xmlns:a16="http://schemas.microsoft.com/office/drawing/2014/main" id="{2D3B903A-FA85-4AA3-A707-D935E9095014}"/>
              </a:ext>
            </a:extLst>
          </p:cNvPr>
          <p:cNvSpPr>
            <a:spLocks noGrp="1"/>
          </p:cNvSpPr>
          <p:nvPr>
            <p:ph type="sldNum" sz="quarter" idx="12"/>
          </p:nvPr>
        </p:nvSpPr>
        <p:spPr/>
        <p:txBody>
          <a:bodyPr/>
          <a:lstStyle/>
          <a:p>
            <a:pPr>
              <a:defRPr/>
            </a:pPr>
            <a:fld id="{1DEBFC62-E3CF-4012-8A8B-ABF1C18EA022}" type="slidenum">
              <a:rPr lang="en-GB" smtClean="0"/>
              <a:pPr>
                <a:defRPr/>
              </a:pPr>
              <a:t>10</a:t>
            </a:fld>
            <a:endParaRPr lang="en-GB"/>
          </a:p>
        </p:txBody>
      </p:sp>
    </p:spTree>
    <p:extLst>
      <p:ext uri="{BB962C8B-B14F-4D97-AF65-F5344CB8AC3E}">
        <p14:creationId xmlns:p14="http://schemas.microsoft.com/office/powerpoint/2010/main" val="418979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F2F161-FDF9-4687-B88B-7878C52DA1EC}"/>
              </a:ext>
            </a:extLst>
          </p:cNvPr>
          <p:cNvSpPr>
            <a:spLocks noGrp="1"/>
          </p:cNvSpPr>
          <p:nvPr>
            <p:ph type="dt" sz="half" idx="10"/>
          </p:nvPr>
        </p:nvSpPr>
        <p:spPr/>
        <p:txBody>
          <a:bodyPr/>
          <a:lstStyle/>
          <a:p>
            <a:pPr>
              <a:defRPr/>
            </a:pPr>
            <a:fld id="{579FBE8F-A599-42D5-9AEE-31A2C156A590}" type="datetime1">
              <a:rPr lang="en-US" smtClean="0"/>
              <a:t>8/3/2022</a:t>
            </a:fld>
            <a:endParaRPr lang="en-GB"/>
          </a:p>
        </p:txBody>
      </p:sp>
      <p:sp>
        <p:nvSpPr>
          <p:cNvPr id="3" name="Footer Placeholder 2">
            <a:extLst>
              <a:ext uri="{FF2B5EF4-FFF2-40B4-BE49-F238E27FC236}">
                <a16:creationId xmlns:a16="http://schemas.microsoft.com/office/drawing/2014/main" id="{733B4DF2-5332-4901-94E2-C13B63490ABC}"/>
              </a:ext>
            </a:extLst>
          </p:cNvPr>
          <p:cNvSpPr>
            <a:spLocks noGrp="1"/>
          </p:cNvSpPr>
          <p:nvPr>
            <p:ph type="ftr" sz="quarter" idx="11"/>
          </p:nvPr>
        </p:nvSpPr>
        <p:spPr/>
        <p:txBody>
          <a:bodyPr/>
          <a:lstStyle/>
          <a:p>
            <a:pPr>
              <a:defRPr/>
            </a:pPr>
            <a:r>
              <a:rPr lang="en-GB"/>
              <a:t>Electricity market </a:t>
            </a:r>
          </a:p>
        </p:txBody>
      </p:sp>
      <p:pic>
        <p:nvPicPr>
          <p:cNvPr id="4" name="Picture 3">
            <a:extLst>
              <a:ext uri="{FF2B5EF4-FFF2-40B4-BE49-F238E27FC236}">
                <a16:creationId xmlns:a16="http://schemas.microsoft.com/office/drawing/2014/main" id="{F3E87AAF-E015-498B-8D52-B94DBD0E929A}"/>
              </a:ext>
            </a:extLst>
          </p:cNvPr>
          <p:cNvPicPr>
            <a:picLocks noChangeAspect="1"/>
          </p:cNvPicPr>
          <p:nvPr/>
        </p:nvPicPr>
        <p:blipFill>
          <a:blip r:embed="rId2"/>
          <a:stretch>
            <a:fillRect/>
          </a:stretch>
        </p:blipFill>
        <p:spPr>
          <a:xfrm>
            <a:off x="2065349" y="0"/>
            <a:ext cx="10126651" cy="6858000"/>
          </a:xfrm>
          <a:prstGeom prst="rect">
            <a:avLst/>
          </a:prstGeom>
        </p:spPr>
      </p:pic>
      <p:sp>
        <p:nvSpPr>
          <p:cNvPr id="5" name="Slide Number Placeholder 4">
            <a:extLst>
              <a:ext uri="{FF2B5EF4-FFF2-40B4-BE49-F238E27FC236}">
                <a16:creationId xmlns:a16="http://schemas.microsoft.com/office/drawing/2014/main" id="{2AB1C8F6-905A-4704-98BF-4C6F248903CC}"/>
              </a:ext>
            </a:extLst>
          </p:cNvPr>
          <p:cNvSpPr>
            <a:spLocks noGrp="1"/>
          </p:cNvSpPr>
          <p:nvPr>
            <p:ph type="sldNum" sz="quarter" idx="12"/>
          </p:nvPr>
        </p:nvSpPr>
        <p:spPr/>
        <p:txBody>
          <a:bodyPr/>
          <a:lstStyle/>
          <a:p>
            <a:pPr>
              <a:defRPr/>
            </a:pPr>
            <a:fld id="{1DEBFC62-E3CF-4012-8A8B-ABF1C18EA022}" type="slidenum">
              <a:rPr lang="en-GB" smtClean="0"/>
              <a:pPr>
                <a:defRPr/>
              </a:pPr>
              <a:t>11</a:t>
            </a:fld>
            <a:endParaRPr lang="en-GB"/>
          </a:p>
        </p:txBody>
      </p:sp>
    </p:spTree>
    <p:extLst>
      <p:ext uri="{BB962C8B-B14F-4D97-AF65-F5344CB8AC3E}">
        <p14:creationId xmlns:p14="http://schemas.microsoft.com/office/powerpoint/2010/main" val="302376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E8F494-5978-4F29-8623-A8BBA4CE4B21}"/>
              </a:ext>
            </a:extLst>
          </p:cNvPr>
          <p:cNvSpPr>
            <a:spLocks noGrp="1"/>
          </p:cNvSpPr>
          <p:nvPr>
            <p:ph type="dt" sz="half" idx="10"/>
          </p:nvPr>
        </p:nvSpPr>
        <p:spPr/>
        <p:txBody>
          <a:bodyPr/>
          <a:lstStyle/>
          <a:p>
            <a:pPr>
              <a:defRPr/>
            </a:pPr>
            <a:fld id="{8AF3E1BD-93FE-4FA4-A2B6-9581EAA9B413}" type="datetime1">
              <a:rPr lang="en-US" smtClean="0"/>
              <a:t>8/3/2022</a:t>
            </a:fld>
            <a:endParaRPr lang="en-GB"/>
          </a:p>
        </p:txBody>
      </p:sp>
      <p:sp>
        <p:nvSpPr>
          <p:cNvPr id="3" name="Footer Placeholder 2">
            <a:extLst>
              <a:ext uri="{FF2B5EF4-FFF2-40B4-BE49-F238E27FC236}">
                <a16:creationId xmlns:a16="http://schemas.microsoft.com/office/drawing/2014/main" id="{D0B68BD8-CC8C-414C-98F3-72A353399121}"/>
              </a:ext>
            </a:extLst>
          </p:cNvPr>
          <p:cNvSpPr>
            <a:spLocks noGrp="1"/>
          </p:cNvSpPr>
          <p:nvPr>
            <p:ph type="ftr" sz="quarter" idx="11"/>
          </p:nvPr>
        </p:nvSpPr>
        <p:spPr/>
        <p:txBody>
          <a:bodyPr/>
          <a:lstStyle/>
          <a:p>
            <a:pPr>
              <a:defRPr/>
            </a:pPr>
            <a:r>
              <a:rPr lang="en-GB"/>
              <a:t>Electricity market </a:t>
            </a:r>
          </a:p>
        </p:txBody>
      </p:sp>
      <p:pic>
        <p:nvPicPr>
          <p:cNvPr id="4" name="Picture 3">
            <a:extLst>
              <a:ext uri="{FF2B5EF4-FFF2-40B4-BE49-F238E27FC236}">
                <a16:creationId xmlns:a16="http://schemas.microsoft.com/office/drawing/2014/main" id="{261DCE17-11B6-4F2F-B19D-40898A47A321}"/>
              </a:ext>
            </a:extLst>
          </p:cNvPr>
          <p:cNvPicPr>
            <a:picLocks noChangeAspect="1"/>
          </p:cNvPicPr>
          <p:nvPr/>
        </p:nvPicPr>
        <p:blipFill>
          <a:blip r:embed="rId2"/>
          <a:stretch>
            <a:fillRect/>
          </a:stretch>
        </p:blipFill>
        <p:spPr>
          <a:xfrm>
            <a:off x="1918855" y="0"/>
            <a:ext cx="10273145" cy="6858000"/>
          </a:xfrm>
          <a:prstGeom prst="rect">
            <a:avLst/>
          </a:prstGeom>
        </p:spPr>
      </p:pic>
      <p:sp>
        <p:nvSpPr>
          <p:cNvPr id="5" name="Slide Number Placeholder 4">
            <a:extLst>
              <a:ext uri="{FF2B5EF4-FFF2-40B4-BE49-F238E27FC236}">
                <a16:creationId xmlns:a16="http://schemas.microsoft.com/office/drawing/2014/main" id="{AB30EF72-7785-42B8-974D-7EB50093EAE1}"/>
              </a:ext>
            </a:extLst>
          </p:cNvPr>
          <p:cNvSpPr>
            <a:spLocks noGrp="1"/>
          </p:cNvSpPr>
          <p:nvPr>
            <p:ph type="sldNum" sz="quarter" idx="12"/>
          </p:nvPr>
        </p:nvSpPr>
        <p:spPr/>
        <p:txBody>
          <a:bodyPr/>
          <a:lstStyle/>
          <a:p>
            <a:pPr>
              <a:defRPr/>
            </a:pPr>
            <a:fld id="{1DEBFC62-E3CF-4012-8A8B-ABF1C18EA022}" type="slidenum">
              <a:rPr lang="en-GB" smtClean="0"/>
              <a:pPr>
                <a:defRPr/>
              </a:pPr>
              <a:t>12</a:t>
            </a:fld>
            <a:endParaRPr lang="en-GB"/>
          </a:p>
        </p:txBody>
      </p:sp>
    </p:spTree>
    <p:extLst>
      <p:ext uri="{BB962C8B-B14F-4D97-AF65-F5344CB8AC3E}">
        <p14:creationId xmlns:p14="http://schemas.microsoft.com/office/powerpoint/2010/main" val="27274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0" y="223524"/>
            <a:ext cx="7904461" cy="612772"/>
          </a:xfrm>
        </p:spPr>
        <p:txBody>
          <a:bodyPr>
            <a:noAutofit/>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rPr>
              <a:t>Business is not as usual: A new norm is born</a:t>
            </a:r>
          </a:p>
        </p:txBody>
      </p:sp>
      <p:sp>
        <p:nvSpPr>
          <p:cNvPr id="3" name="Content Placeholder 2"/>
          <p:cNvSpPr>
            <a:spLocks noGrp="1"/>
          </p:cNvSpPr>
          <p:nvPr>
            <p:ph idx="1"/>
          </p:nvPr>
        </p:nvSpPr>
        <p:spPr/>
        <p:txBody>
          <a:bodyPr>
            <a:normAutofit/>
          </a:bodyPr>
          <a:lstStyle/>
          <a:p>
            <a:r>
              <a:rPr lang="en-GB" sz="3200" dirty="0"/>
              <a:t>Through the dynamics of RES we are re-shaping the electrical industry,</a:t>
            </a:r>
          </a:p>
          <a:p>
            <a:r>
              <a:rPr lang="en-GB" sz="3200" dirty="0"/>
              <a:t>We need to go beyond integration – RES is not as conceived, a tolerable integration into status quo arrangements but a much smarter need, </a:t>
            </a:r>
          </a:p>
          <a:p>
            <a:r>
              <a:rPr lang="en-GB" sz="3200"/>
              <a:t>Through the </a:t>
            </a:r>
            <a:r>
              <a:rPr lang="en-GB" sz="3200" dirty="0"/>
              <a:t>adoption of these new technologies, a new norm is born that requires:</a:t>
            </a:r>
          </a:p>
        </p:txBody>
      </p:sp>
      <p:sp>
        <p:nvSpPr>
          <p:cNvPr id="5" name="Footer Placeholder 4"/>
          <p:cNvSpPr>
            <a:spLocks noGrp="1"/>
          </p:cNvSpPr>
          <p:nvPr>
            <p:ph type="ftr" sz="quarter" idx="3"/>
          </p:nvPr>
        </p:nvSpPr>
        <p:spPr>
          <a:xfrm>
            <a:off x="2333415" y="6448719"/>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8" name="Date Placeholder 7"/>
          <p:cNvSpPr>
            <a:spLocks noGrp="1"/>
          </p:cNvSpPr>
          <p:nvPr>
            <p:ph type="dt" sz="half" idx="10"/>
          </p:nvPr>
        </p:nvSpPr>
        <p:spPr/>
        <p:txBody>
          <a:bodyPr/>
          <a:lstStyle/>
          <a:p>
            <a:fld id="{AE6759A7-C78E-4C27-90F0-EA14E66963AA}" type="datetime1">
              <a:rPr lang="en-US" smtClean="0"/>
              <a:t>8/3/2022</a:t>
            </a:fld>
            <a:endParaRPr lang="en-US" dirty="0"/>
          </a:p>
        </p:txBody>
      </p:sp>
      <p:sp>
        <p:nvSpPr>
          <p:cNvPr id="6" name="Slide Number Placeholder 5">
            <a:extLst>
              <a:ext uri="{FF2B5EF4-FFF2-40B4-BE49-F238E27FC236}">
                <a16:creationId xmlns:a16="http://schemas.microsoft.com/office/drawing/2014/main" id="{F5A396C5-53B4-4CE5-9DD8-0AAD2BBF7EB0}"/>
              </a:ext>
            </a:extLst>
          </p:cNvPr>
          <p:cNvSpPr>
            <a:spLocks noGrp="1"/>
          </p:cNvSpPr>
          <p:nvPr>
            <p:ph type="sldNum" sz="quarter" idx="12"/>
          </p:nvPr>
        </p:nvSpPr>
        <p:spPr/>
        <p:txBody>
          <a:bodyPr/>
          <a:lstStyle/>
          <a:p>
            <a:fld id="{F1A7B243-20F6-4A41-B157-A7F474DC7D54}" type="slidenum">
              <a:rPr lang="en-US" smtClean="0"/>
              <a:pPr/>
              <a:t>13</a:t>
            </a:fld>
            <a:endParaRPr lang="en-US" dirty="0"/>
          </a:p>
        </p:txBody>
      </p:sp>
    </p:spTree>
    <p:extLst>
      <p:ext uri="{BB962C8B-B14F-4D97-AF65-F5344CB8AC3E}">
        <p14:creationId xmlns:p14="http://schemas.microsoft.com/office/powerpoint/2010/main" val="127731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254" y="38531"/>
            <a:ext cx="9337963" cy="914400"/>
          </a:xfrm>
        </p:spPr>
        <p:txBody>
          <a:bodyPr>
            <a:noAutofit/>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rPr>
              <a:t>Convergence between policymakers for better prices and demand reliability from System Operators</a:t>
            </a:r>
          </a:p>
        </p:txBody>
      </p:sp>
      <p:pic>
        <p:nvPicPr>
          <p:cNvPr id="6" name="Content Placeholder 5"/>
          <p:cNvPicPr>
            <a:picLocks noGrp="1" noChangeAspect="1"/>
          </p:cNvPicPr>
          <p:nvPr>
            <p:ph idx="1"/>
          </p:nvPr>
        </p:nvPicPr>
        <p:blipFill>
          <a:blip r:embed="rId2"/>
          <a:stretch>
            <a:fillRect/>
          </a:stretch>
        </p:blipFill>
        <p:spPr>
          <a:xfrm>
            <a:off x="1723552" y="2250604"/>
            <a:ext cx="8734703" cy="3999729"/>
          </a:xfrm>
          <a:prstGeom prst="rect">
            <a:avLst/>
          </a:prstGeom>
        </p:spPr>
      </p:pic>
      <p:sp>
        <p:nvSpPr>
          <p:cNvPr id="5" name="Footer Placeholder 4"/>
          <p:cNvSpPr>
            <a:spLocks noGrp="1"/>
          </p:cNvSpPr>
          <p:nvPr>
            <p:ph type="ftr" sz="quarter" idx="3"/>
          </p:nvPr>
        </p:nvSpPr>
        <p:spPr>
          <a:xfrm>
            <a:off x="2534306" y="6450739"/>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3" name="Date Placeholder 2"/>
          <p:cNvSpPr>
            <a:spLocks noGrp="1"/>
          </p:cNvSpPr>
          <p:nvPr>
            <p:ph type="dt" sz="half" idx="10"/>
          </p:nvPr>
        </p:nvSpPr>
        <p:spPr/>
        <p:txBody>
          <a:bodyPr/>
          <a:lstStyle/>
          <a:p>
            <a:fld id="{4772A465-64DD-4566-B058-8E18611BD0F4}" type="datetime1">
              <a:rPr lang="en-US" smtClean="0"/>
              <a:t>8/3/2022</a:t>
            </a:fld>
            <a:endParaRPr lang="en-US" dirty="0"/>
          </a:p>
        </p:txBody>
      </p:sp>
      <p:sp>
        <p:nvSpPr>
          <p:cNvPr id="7" name="Slide Number Placeholder 6">
            <a:extLst>
              <a:ext uri="{FF2B5EF4-FFF2-40B4-BE49-F238E27FC236}">
                <a16:creationId xmlns:a16="http://schemas.microsoft.com/office/drawing/2014/main" id="{AF19995F-4878-4A4A-8680-D35E5AC8FC94}"/>
              </a:ext>
            </a:extLst>
          </p:cNvPr>
          <p:cNvSpPr>
            <a:spLocks noGrp="1"/>
          </p:cNvSpPr>
          <p:nvPr>
            <p:ph type="sldNum" sz="quarter" idx="12"/>
          </p:nvPr>
        </p:nvSpPr>
        <p:spPr/>
        <p:txBody>
          <a:bodyPr/>
          <a:lstStyle/>
          <a:p>
            <a:fld id="{F1A7B243-20F6-4A41-B157-A7F474DC7D54}" type="slidenum">
              <a:rPr lang="en-US" smtClean="0"/>
              <a:pPr/>
              <a:t>14</a:t>
            </a:fld>
            <a:endParaRPr lang="en-US" dirty="0"/>
          </a:p>
        </p:txBody>
      </p:sp>
    </p:spTree>
    <p:extLst>
      <p:ext uri="{BB962C8B-B14F-4D97-AF65-F5344CB8AC3E}">
        <p14:creationId xmlns:p14="http://schemas.microsoft.com/office/powerpoint/2010/main" val="3995656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0" y="136525"/>
            <a:ext cx="9567141" cy="854075"/>
          </a:xfrm>
        </p:spPr>
        <p:txBody>
          <a:bodyPr>
            <a:noAutofit/>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rPr>
              <a:t>Rebalancing between opportunities of developers and grid challenges of System Operators</a:t>
            </a:r>
          </a:p>
        </p:txBody>
      </p:sp>
      <p:pic>
        <p:nvPicPr>
          <p:cNvPr id="6" name="Content Placeholder 5"/>
          <p:cNvPicPr>
            <a:picLocks noGrp="1" noChangeAspect="1"/>
          </p:cNvPicPr>
          <p:nvPr>
            <p:ph idx="1"/>
          </p:nvPr>
        </p:nvPicPr>
        <p:blipFill>
          <a:blip r:embed="rId2"/>
          <a:stretch>
            <a:fillRect/>
          </a:stretch>
        </p:blipFill>
        <p:spPr>
          <a:xfrm>
            <a:off x="1748317" y="2488557"/>
            <a:ext cx="8673608" cy="3727048"/>
          </a:xfrm>
          <a:prstGeom prst="rect">
            <a:avLst/>
          </a:prstGeom>
        </p:spPr>
      </p:pic>
      <p:sp>
        <p:nvSpPr>
          <p:cNvPr id="5" name="Footer Placeholder 4"/>
          <p:cNvSpPr>
            <a:spLocks noGrp="1"/>
          </p:cNvSpPr>
          <p:nvPr>
            <p:ph type="ftr" sz="quarter" idx="3"/>
          </p:nvPr>
        </p:nvSpPr>
        <p:spPr>
          <a:xfrm>
            <a:off x="2589723" y="6448719"/>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3" name="Date Placeholder 2"/>
          <p:cNvSpPr>
            <a:spLocks noGrp="1"/>
          </p:cNvSpPr>
          <p:nvPr>
            <p:ph type="dt" sz="half" idx="10"/>
          </p:nvPr>
        </p:nvSpPr>
        <p:spPr/>
        <p:txBody>
          <a:bodyPr/>
          <a:lstStyle/>
          <a:p>
            <a:fld id="{189D59A4-9B0B-40DB-826E-7EE6448DE781}" type="datetime1">
              <a:rPr lang="en-US" smtClean="0"/>
              <a:t>8/3/2022</a:t>
            </a:fld>
            <a:endParaRPr lang="en-US" dirty="0"/>
          </a:p>
        </p:txBody>
      </p:sp>
      <p:sp>
        <p:nvSpPr>
          <p:cNvPr id="7" name="Slide Number Placeholder 6">
            <a:extLst>
              <a:ext uri="{FF2B5EF4-FFF2-40B4-BE49-F238E27FC236}">
                <a16:creationId xmlns:a16="http://schemas.microsoft.com/office/drawing/2014/main" id="{052E0C1A-AAB6-4EC9-8DBE-E1D2C45D48E4}"/>
              </a:ext>
            </a:extLst>
          </p:cNvPr>
          <p:cNvSpPr>
            <a:spLocks noGrp="1"/>
          </p:cNvSpPr>
          <p:nvPr>
            <p:ph type="sldNum" sz="quarter" idx="12"/>
          </p:nvPr>
        </p:nvSpPr>
        <p:spPr/>
        <p:txBody>
          <a:bodyPr/>
          <a:lstStyle/>
          <a:p>
            <a:fld id="{F1A7B243-20F6-4A41-B157-A7F474DC7D54}" type="slidenum">
              <a:rPr lang="en-US" smtClean="0"/>
              <a:pPr/>
              <a:t>15</a:t>
            </a:fld>
            <a:endParaRPr lang="en-US" dirty="0"/>
          </a:p>
        </p:txBody>
      </p:sp>
    </p:spTree>
    <p:extLst>
      <p:ext uri="{BB962C8B-B14F-4D97-AF65-F5344CB8AC3E}">
        <p14:creationId xmlns:p14="http://schemas.microsoft.com/office/powerpoint/2010/main" val="59949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0" y="55418"/>
            <a:ext cx="8153977" cy="899214"/>
          </a:xfrm>
        </p:spPr>
        <p:txBody>
          <a:bodyPr>
            <a:noAutofit/>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rPr>
              <a:t>New market models for expanding the electricity business into the internet of energy </a:t>
            </a:r>
          </a:p>
        </p:txBody>
      </p:sp>
      <p:pic>
        <p:nvPicPr>
          <p:cNvPr id="6" name="Content Placeholder 5"/>
          <p:cNvPicPr>
            <a:picLocks noGrp="1" noChangeAspect="1"/>
          </p:cNvPicPr>
          <p:nvPr>
            <p:ph idx="1"/>
          </p:nvPr>
        </p:nvPicPr>
        <p:blipFill>
          <a:blip r:embed="rId2"/>
          <a:stretch>
            <a:fillRect/>
          </a:stretch>
        </p:blipFill>
        <p:spPr>
          <a:xfrm>
            <a:off x="2862718" y="1616854"/>
            <a:ext cx="6031476" cy="4171663"/>
          </a:xfrm>
          <a:prstGeom prst="rect">
            <a:avLst/>
          </a:prstGeom>
        </p:spPr>
      </p:pic>
      <p:sp>
        <p:nvSpPr>
          <p:cNvPr id="5" name="Footer Placeholder 4"/>
          <p:cNvSpPr>
            <a:spLocks noGrp="1"/>
          </p:cNvSpPr>
          <p:nvPr>
            <p:ph type="ftr" sz="quarter" idx="3"/>
          </p:nvPr>
        </p:nvSpPr>
        <p:spPr>
          <a:xfrm>
            <a:off x="2465033" y="6450739"/>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3" name="Date Placeholder 2"/>
          <p:cNvSpPr>
            <a:spLocks noGrp="1"/>
          </p:cNvSpPr>
          <p:nvPr>
            <p:ph type="dt" sz="half" idx="10"/>
          </p:nvPr>
        </p:nvSpPr>
        <p:spPr/>
        <p:txBody>
          <a:bodyPr/>
          <a:lstStyle/>
          <a:p>
            <a:fld id="{8227E44A-F907-4D03-8252-A5716DA55443}" type="datetime1">
              <a:rPr lang="en-US" smtClean="0"/>
              <a:t>8/3/2022</a:t>
            </a:fld>
            <a:endParaRPr lang="en-US"/>
          </a:p>
        </p:txBody>
      </p:sp>
      <p:sp>
        <p:nvSpPr>
          <p:cNvPr id="7" name="Slide Number Placeholder 6">
            <a:extLst>
              <a:ext uri="{FF2B5EF4-FFF2-40B4-BE49-F238E27FC236}">
                <a16:creationId xmlns:a16="http://schemas.microsoft.com/office/drawing/2014/main" id="{51094401-3219-4F13-8373-28D3E0FB1E64}"/>
              </a:ext>
            </a:extLst>
          </p:cNvPr>
          <p:cNvSpPr>
            <a:spLocks noGrp="1"/>
          </p:cNvSpPr>
          <p:nvPr>
            <p:ph type="sldNum" sz="quarter" idx="12"/>
          </p:nvPr>
        </p:nvSpPr>
        <p:spPr/>
        <p:txBody>
          <a:bodyPr/>
          <a:lstStyle/>
          <a:p>
            <a:fld id="{F1A7B243-20F6-4A41-B157-A7F474DC7D54}" type="slidenum">
              <a:rPr lang="en-US" smtClean="0"/>
              <a:pPr/>
              <a:t>16</a:t>
            </a:fld>
            <a:endParaRPr lang="en-US" dirty="0"/>
          </a:p>
        </p:txBody>
      </p:sp>
    </p:spTree>
    <p:extLst>
      <p:ext uri="{BB962C8B-B14F-4D97-AF65-F5344CB8AC3E}">
        <p14:creationId xmlns:p14="http://schemas.microsoft.com/office/powerpoint/2010/main" val="1159516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16A7CC-1162-4042-B81E-30DCCCFE796F}" type="datetime1">
              <a:rPr lang="en-US" smtClean="0"/>
              <a:t>8/3/2022</a:t>
            </a:fld>
            <a:endParaRPr lang="en-US" dirty="0"/>
          </a:p>
        </p:txBody>
      </p:sp>
      <p:sp>
        <p:nvSpPr>
          <p:cNvPr id="8" name="Footer Placeholder 4"/>
          <p:cNvSpPr>
            <a:spLocks noGrp="1"/>
          </p:cNvSpPr>
          <p:nvPr>
            <p:ph type="ftr" sz="quarter" idx="4294967295"/>
          </p:nvPr>
        </p:nvSpPr>
        <p:spPr>
          <a:xfrm>
            <a:off x="2832823" y="6432550"/>
            <a:ext cx="7634287" cy="273050"/>
          </a:xfrm>
          <a:prstGeom prst="rect">
            <a:avLst/>
          </a:prstGeom>
        </p:spPr>
        <p:txBody>
          <a:bodyPr vert="horz" lIns="91440" tIns="45720" rIns="91440" bIns="45720" rtlCol="0" anchor="t"/>
          <a:lstStyle>
            <a:lvl1pPr algn="l">
              <a:defRPr sz="1000" b="1" baseline="0">
                <a:solidFill>
                  <a:schemeClr val="tx2"/>
                </a:solidFill>
              </a:defRPr>
            </a:lvl1pPr>
          </a:lstStyle>
          <a:p>
            <a:pPr algn="ctr"/>
            <a:r>
              <a:rPr lang="en-GB" sz="1200" b="0" dirty="0">
                <a:solidFill>
                  <a:schemeClr val="bg1"/>
                </a:solidFill>
              </a:rPr>
              <a:t>Electricity market </a:t>
            </a:r>
            <a:endParaRPr lang="el-GR" sz="1200" b="0" dirty="0">
              <a:solidFill>
                <a:schemeClr val="bg1"/>
              </a:solidFill>
            </a:endParaRPr>
          </a:p>
        </p:txBody>
      </p:sp>
      <p:pic>
        <p:nvPicPr>
          <p:cNvPr id="7" name="Picture 6"/>
          <p:cNvPicPr/>
          <p:nvPr/>
        </p:nvPicPr>
        <p:blipFill>
          <a:blip r:embed="rId3" cstate="print"/>
          <a:srcRect/>
          <a:stretch>
            <a:fillRect/>
          </a:stretch>
        </p:blipFill>
        <p:spPr bwMode="auto">
          <a:xfrm>
            <a:off x="1679559" y="1077912"/>
            <a:ext cx="9040703" cy="5172075"/>
          </a:xfrm>
          <a:prstGeom prst="rect">
            <a:avLst/>
          </a:prstGeom>
          <a:noFill/>
          <a:ln w="9525">
            <a:noFill/>
            <a:miter lim="800000"/>
            <a:headEnd/>
            <a:tailEnd/>
          </a:ln>
        </p:spPr>
      </p:pic>
      <p:sp>
        <p:nvSpPr>
          <p:cNvPr id="2" name="TextBox 1"/>
          <p:cNvSpPr txBox="1"/>
          <p:nvPr/>
        </p:nvSpPr>
        <p:spPr>
          <a:xfrm>
            <a:off x="1852699" y="254248"/>
            <a:ext cx="8943761" cy="477054"/>
          </a:xfrm>
          <a:prstGeom prst="rect">
            <a:avLst/>
          </a:prstGeom>
          <a:noFill/>
        </p:spPr>
        <p:txBody>
          <a:bodyPr wrap="square" rtlCol="0">
            <a:spAutoFit/>
          </a:bodyPr>
          <a:lstStyle/>
          <a:p>
            <a:pPr algn="ctr"/>
            <a:r>
              <a:rPr lang="en-GB" sz="2500" b="1" dirty="0">
                <a:solidFill>
                  <a:schemeClr val="accent1">
                    <a:lumMod val="75000"/>
                  </a:schemeClr>
                </a:solidFill>
                <a:effectLst>
                  <a:outerShdw blurRad="38100" dist="38100" dir="2700000" algn="tl">
                    <a:srgbClr val="000000">
                      <a:alpha val="43137"/>
                    </a:srgbClr>
                  </a:outerShdw>
                </a:effectLst>
              </a:rPr>
              <a:t>Smart Grid Task Force EG3: Options of handling Smart Grids Data</a:t>
            </a:r>
          </a:p>
        </p:txBody>
      </p:sp>
      <p:sp>
        <p:nvSpPr>
          <p:cNvPr id="3" name="Slide Number Placeholder 2">
            <a:extLst>
              <a:ext uri="{FF2B5EF4-FFF2-40B4-BE49-F238E27FC236}">
                <a16:creationId xmlns:a16="http://schemas.microsoft.com/office/drawing/2014/main" id="{9349BF51-45BC-47D5-A2D1-8491D0DBC27E}"/>
              </a:ext>
            </a:extLst>
          </p:cNvPr>
          <p:cNvSpPr>
            <a:spLocks noGrp="1"/>
          </p:cNvSpPr>
          <p:nvPr>
            <p:ph type="sldNum" sz="quarter" idx="12"/>
          </p:nvPr>
        </p:nvSpPr>
        <p:spPr/>
        <p:txBody>
          <a:bodyPr/>
          <a:lstStyle/>
          <a:p>
            <a:pPr>
              <a:defRPr/>
            </a:pPr>
            <a:fld id="{1DEBFC62-E3CF-4012-8A8B-ABF1C18EA022}" type="slidenum">
              <a:rPr lang="en-GB" smtClean="0"/>
              <a:pPr>
                <a:defRPr/>
              </a:pPr>
              <a:t>17</a:t>
            </a:fld>
            <a:endParaRPr lang="en-GB"/>
          </a:p>
        </p:txBody>
      </p:sp>
    </p:spTree>
    <p:extLst>
      <p:ext uri="{BB962C8B-B14F-4D97-AF65-F5344CB8AC3E}">
        <p14:creationId xmlns:p14="http://schemas.microsoft.com/office/powerpoint/2010/main" val="2715172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326" y="0"/>
            <a:ext cx="8603673" cy="1018514"/>
          </a:xfrm>
        </p:spPr>
        <p:txBody>
          <a:bodyPr>
            <a:normAutofit/>
          </a:bodyPr>
          <a:lstStyle/>
          <a:p>
            <a:pPr algn="ctr"/>
            <a:r>
              <a:rPr lang="en-GB" b="1" dirty="0">
                <a:solidFill>
                  <a:schemeClr val="accent1">
                    <a:lumMod val="75000"/>
                  </a:schemeClr>
                </a:solidFill>
                <a:latin typeface="+mn-lt"/>
              </a:rPr>
              <a:t>The bi-directional nature of storage offers a wealth of flexibility …</a:t>
            </a:r>
          </a:p>
        </p:txBody>
      </p:sp>
      <p:sp>
        <p:nvSpPr>
          <p:cNvPr id="3" name="Date Placeholder 2"/>
          <p:cNvSpPr>
            <a:spLocks noGrp="1"/>
          </p:cNvSpPr>
          <p:nvPr>
            <p:ph type="dt" sz="half" idx="10"/>
          </p:nvPr>
        </p:nvSpPr>
        <p:spPr/>
        <p:txBody>
          <a:bodyPr/>
          <a:lstStyle/>
          <a:p>
            <a:pPr>
              <a:defRPr/>
            </a:pPr>
            <a:fld id="{78C9624C-3F29-4DB3-A289-FF110F1698D3}" type="datetime1">
              <a:rPr lang="en-US" smtClean="0"/>
              <a:t>8/3/2022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323385"/>
            <a:ext cx="4107418" cy="4728094"/>
          </a:xfrm>
          <a:prstGeom prst="rect">
            <a:avLst/>
          </a:prstGeom>
        </p:spPr>
      </p:pic>
      <p:pic>
        <p:nvPicPr>
          <p:cNvPr id="7" name="Picture 2"/>
          <p:cNvPicPr>
            <a:picLocks noChangeAspect="1" noChangeArrowheads="1"/>
          </p:cNvPicPr>
          <p:nvPr/>
        </p:nvPicPr>
        <p:blipFill>
          <a:blip r:embed="rId4" cstate="print"/>
          <a:srcRect/>
          <a:stretch>
            <a:fillRect/>
          </a:stretch>
        </p:blipFill>
        <p:spPr bwMode="auto">
          <a:xfrm>
            <a:off x="5484491" y="1323386"/>
            <a:ext cx="5068293" cy="3786027"/>
          </a:xfrm>
          <a:prstGeom prst="rect">
            <a:avLst/>
          </a:prstGeom>
          <a:noFill/>
          <a:ln w="9525">
            <a:noFill/>
            <a:miter lim="800000"/>
            <a:headEnd/>
            <a:tailEnd/>
          </a:ln>
        </p:spPr>
      </p:pic>
      <p:sp>
        <p:nvSpPr>
          <p:cNvPr id="8" name="TextBox 7"/>
          <p:cNvSpPr txBox="1"/>
          <p:nvPr/>
        </p:nvSpPr>
        <p:spPr bwMode="auto">
          <a:xfrm>
            <a:off x="5518447" y="4994061"/>
            <a:ext cx="5034337" cy="1200329"/>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r>
              <a:rPr lang="en-GB" sz="2400" b="1" dirty="0">
                <a:solidFill>
                  <a:srgbClr val="C00000"/>
                </a:solidFill>
              </a:rPr>
              <a:t>Complex to regulate due to its multi-use capability – But offers much needed flexibility !</a:t>
            </a:r>
          </a:p>
        </p:txBody>
      </p:sp>
      <p:sp>
        <p:nvSpPr>
          <p:cNvPr id="6" name="Footer Placeholder 5"/>
          <p:cNvSpPr>
            <a:spLocks noGrp="1"/>
          </p:cNvSpPr>
          <p:nvPr>
            <p:ph type="ftr" sz="quarter" idx="3"/>
          </p:nvPr>
        </p:nvSpPr>
        <p:spPr>
          <a:xfrm>
            <a:off x="2658996" y="6459609"/>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4" name="Slide Number Placeholder 3">
            <a:extLst>
              <a:ext uri="{FF2B5EF4-FFF2-40B4-BE49-F238E27FC236}">
                <a16:creationId xmlns:a16="http://schemas.microsoft.com/office/drawing/2014/main" id="{3BA902AD-B1B3-4602-B2A5-84E9B6673910}"/>
              </a:ext>
            </a:extLst>
          </p:cNvPr>
          <p:cNvSpPr>
            <a:spLocks noGrp="1"/>
          </p:cNvSpPr>
          <p:nvPr>
            <p:ph type="sldNum" sz="quarter" idx="12"/>
          </p:nvPr>
        </p:nvSpPr>
        <p:spPr/>
        <p:txBody>
          <a:bodyPr/>
          <a:lstStyle/>
          <a:p>
            <a:fld id="{868EFDFC-7E89-41A0-9466-87CC3AE941A4}" type="slidenum">
              <a:rPr lang="en-GB" smtClean="0"/>
              <a:t>18</a:t>
            </a:fld>
            <a:endParaRPr lang="en-GB"/>
          </a:p>
        </p:txBody>
      </p:sp>
    </p:spTree>
    <p:extLst>
      <p:ext uri="{BB962C8B-B14F-4D97-AF65-F5344CB8AC3E}">
        <p14:creationId xmlns:p14="http://schemas.microsoft.com/office/powerpoint/2010/main" val="270240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7" name="Date Placeholder 6"/>
          <p:cNvSpPr>
            <a:spLocks noGrp="1"/>
          </p:cNvSpPr>
          <p:nvPr>
            <p:ph type="dt" sz="half" idx="10"/>
          </p:nvPr>
        </p:nvSpPr>
        <p:spPr/>
        <p:txBody>
          <a:bodyPr/>
          <a:lstStyle/>
          <a:p>
            <a:fld id="{BBACB212-24C9-448B-AD78-DE82B8FCBB48}" type="datetime1">
              <a:rPr lang="en-US" smtClean="0"/>
              <a:t>8/3/2022</a:t>
            </a:fld>
            <a:endParaRPr lang="el-GR" dirty="0"/>
          </a:p>
        </p:txBody>
      </p:sp>
      <p:sp>
        <p:nvSpPr>
          <p:cNvPr id="4" name="Footer Placeholder 3"/>
          <p:cNvSpPr>
            <a:spLocks noGrp="1"/>
          </p:cNvSpPr>
          <p:nvPr>
            <p:ph type="ftr" sz="quarter" idx="3"/>
          </p:nvPr>
        </p:nvSpPr>
        <p:spPr>
          <a:xfrm>
            <a:off x="2949942" y="6490281"/>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5" name="TextBox 4">
            <a:extLst>
              <a:ext uri="{FF2B5EF4-FFF2-40B4-BE49-F238E27FC236}">
                <a16:creationId xmlns:a16="http://schemas.microsoft.com/office/drawing/2014/main" id="{FFD523D3-BAB4-476E-ADCA-5A3E898A5DA2}"/>
              </a:ext>
            </a:extLst>
          </p:cNvPr>
          <p:cNvSpPr txBox="1"/>
          <p:nvPr/>
        </p:nvSpPr>
        <p:spPr>
          <a:xfrm>
            <a:off x="1988127" y="838200"/>
            <a:ext cx="9441873" cy="369332"/>
          </a:xfrm>
          <a:prstGeom prst="rect">
            <a:avLst/>
          </a:prstGeom>
          <a:solidFill>
            <a:schemeClr val="bg1"/>
          </a:solidFill>
        </p:spPr>
        <p:txBody>
          <a:bodyPr wrap="square" rtlCol="0">
            <a:spAutoFit/>
          </a:bodyPr>
          <a:lstStyle/>
          <a:p>
            <a:endParaRPr lang="en-GB" dirty="0"/>
          </a:p>
        </p:txBody>
      </p:sp>
      <p:graphicFrame>
        <p:nvGraphicFramePr>
          <p:cNvPr id="3073" name="Object 1"/>
          <p:cNvGraphicFramePr>
            <a:graphicFrameLocks noChangeAspect="1"/>
          </p:cNvGraphicFramePr>
          <p:nvPr>
            <p:extLst>
              <p:ext uri="{D42A27DB-BD31-4B8C-83A1-F6EECF244321}">
                <p14:modId xmlns:p14="http://schemas.microsoft.com/office/powerpoint/2010/main" val="4129730662"/>
              </p:ext>
            </p:extLst>
          </p:nvPr>
        </p:nvGraphicFramePr>
        <p:xfrm>
          <a:off x="2034843" y="74181"/>
          <a:ext cx="8271207" cy="6199088"/>
        </p:xfrm>
        <a:graphic>
          <a:graphicData uri="http://schemas.openxmlformats.org/presentationml/2006/ole">
            <mc:AlternateContent xmlns:mc="http://schemas.openxmlformats.org/markup-compatibility/2006">
              <mc:Choice xmlns:v="urn:schemas-microsoft-com:vml" Requires="v">
                <p:oleObj name="Slide" r:id="rId3" imgW="4562427" imgH="3419399" progId="PowerPoint.Slide.12">
                  <p:embed/>
                </p:oleObj>
              </mc:Choice>
              <mc:Fallback>
                <p:oleObj name="Slide" r:id="rId3" imgW="4562427" imgH="3419399" progId="PowerPoint.Slide.12">
                  <p:embed/>
                  <p:pic>
                    <p:nvPicPr>
                      <p:cNvPr id="307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843" y="74181"/>
                        <a:ext cx="8271207" cy="6199088"/>
                      </a:xfrm>
                      <a:prstGeom prst="rect">
                        <a:avLst/>
                      </a:prstGeom>
                      <a:noFill/>
                    </p:spPr>
                  </p:pic>
                </p:oleObj>
              </mc:Fallback>
            </mc:AlternateContent>
          </a:graphicData>
        </a:graphic>
      </p:graphicFrame>
      <p:sp>
        <p:nvSpPr>
          <p:cNvPr id="6" name="Slide Number Placeholder 5">
            <a:extLst>
              <a:ext uri="{FF2B5EF4-FFF2-40B4-BE49-F238E27FC236}">
                <a16:creationId xmlns:a16="http://schemas.microsoft.com/office/drawing/2014/main" id="{6AD4F0A5-ECE8-49D6-8B6F-598B3A05E4EF}"/>
              </a:ext>
            </a:extLst>
          </p:cNvPr>
          <p:cNvSpPr>
            <a:spLocks noGrp="1"/>
          </p:cNvSpPr>
          <p:nvPr>
            <p:ph type="sldNum" sz="quarter" idx="12"/>
          </p:nvPr>
        </p:nvSpPr>
        <p:spPr/>
        <p:txBody>
          <a:bodyPr/>
          <a:lstStyle/>
          <a:p>
            <a:fld id="{868EFDFC-7E89-41A0-9466-87CC3AE941A4}" type="slidenum">
              <a:rPr lang="en-GB" smtClean="0"/>
              <a:t>19</a:t>
            </a:fld>
            <a:endParaRPr lang="en-GB"/>
          </a:p>
        </p:txBody>
      </p:sp>
    </p:spTree>
    <p:extLst>
      <p:ext uri="{BB962C8B-B14F-4D97-AF65-F5344CB8AC3E}">
        <p14:creationId xmlns:p14="http://schemas.microsoft.com/office/powerpoint/2010/main" val="168800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A88A44-3853-4E2E-9058-ECE8BC6DE24A}"/>
              </a:ext>
            </a:extLst>
          </p:cNvPr>
          <p:cNvSpPr>
            <a:spLocks noGrp="1"/>
          </p:cNvSpPr>
          <p:nvPr>
            <p:ph type="dt" sz="half" idx="10"/>
          </p:nvPr>
        </p:nvSpPr>
        <p:spPr/>
        <p:txBody>
          <a:bodyPr/>
          <a:lstStyle/>
          <a:p>
            <a:pPr>
              <a:defRPr/>
            </a:pPr>
            <a:fld id="{5E27E279-7B73-4FE7-B2F4-E57C83AF13B2}" type="datetime1">
              <a:rPr lang="en-US" smtClean="0"/>
              <a:t>8/3/2022</a:t>
            </a:fld>
            <a:endParaRPr lang="en-GB"/>
          </a:p>
        </p:txBody>
      </p:sp>
      <p:sp>
        <p:nvSpPr>
          <p:cNvPr id="3" name="Footer Placeholder 2">
            <a:extLst>
              <a:ext uri="{FF2B5EF4-FFF2-40B4-BE49-F238E27FC236}">
                <a16:creationId xmlns:a16="http://schemas.microsoft.com/office/drawing/2014/main" id="{845A24EE-1FD4-45D3-9569-FF85294DFF15}"/>
              </a:ext>
            </a:extLst>
          </p:cNvPr>
          <p:cNvSpPr>
            <a:spLocks noGrp="1"/>
          </p:cNvSpPr>
          <p:nvPr>
            <p:ph type="ftr" sz="quarter" idx="11"/>
          </p:nvPr>
        </p:nvSpPr>
        <p:spPr/>
        <p:txBody>
          <a:bodyPr/>
          <a:lstStyle/>
          <a:p>
            <a:pPr>
              <a:defRPr/>
            </a:pPr>
            <a:r>
              <a:rPr lang="en-GB"/>
              <a:t>Electricity market </a:t>
            </a:r>
          </a:p>
        </p:txBody>
      </p:sp>
      <p:pic>
        <p:nvPicPr>
          <p:cNvPr id="4" name="Picture 3">
            <a:extLst>
              <a:ext uri="{FF2B5EF4-FFF2-40B4-BE49-F238E27FC236}">
                <a16:creationId xmlns:a16="http://schemas.microsoft.com/office/drawing/2014/main" id="{E49B3E29-EF19-4915-BB97-E410E26A99CA}"/>
              </a:ext>
            </a:extLst>
          </p:cNvPr>
          <p:cNvPicPr>
            <a:picLocks noChangeAspect="1"/>
          </p:cNvPicPr>
          <p:nvPr/>
        </p:nvPicPr>
        <p:blipFill>
          <a:blip r:embed="rId2"/>
          <a:stretch>
            <a:fillRect/>
          </a:stretch>
        </p:blipFill>
        <p:spPr>
          <a:xfrm>
            <a:off x="2043545" y="13854"/>
            <a:ext cx="10148455" cy="6858000"/>
          </a:xfrm>
          <a:prstGeom prst="rect">
            <a:avLst/>
          </a:prstGeom>
        </p:spPr>
      </p:pic>
      <p:pic>
        <p:nvPicPr>
          <p:cNvPr id="5" name="Picture 4">
            <a:extLst>
              <a:ext uri="{FF2B5EF4-FFF2-40B4-BE49-F238E27FC236}">
                <a16:creationId xmlns:a16="http://schemas.microsoft.com/office/drawing/2014/main" id="{5BB6C160-E9E7-4FB9-8ACA-85715CC97FE2}"/>
              </a:ext>
            </a:extLst>
          </p:cNvPr>
          <p:cNvPicPr>
            <a:picLocks noChangeAspect="1"/>
          </p:cNvPicPr>
          <p:nvPr/>
        </p:nvPicPr>
        <p:blipFill>
          <a:blip r:embed="rId3"/>
          <a:stretch>
            <a:fillRect/>
          </a:stretch>
        </p:blipFill>
        <p:spPr>
          <a:xfrm>
            <a:off x="9915525" y="0"/>
            <a:ext cx="2276475" cy="1181100"/>
          </a:xfrm>
          <a:prstGeom prst="rect">
            <a:avLst/>
          </a:prstGeom>
        </p:spPr>
      </p:pic>
      <p:sp>
        <p:nvSpPr>
          <p:cNvPr id="6" name="Slide Number Placeholder 5">
            <a:extLst>
              <a:ext uri="{FF2B5EF4-FFF2-40B4-BE49-F238E27FC236}">
                <a16:creationId xmlns:a16="http://schemas.microsoft.com/office/drawing/2014/main" id="{BE50158F-5146-4CC2-A12C-2A7FB9440EE5}"/>
              </a:ext>
            </a:extLst>
          </p:cNvPr>
          <p:cNvSpPr>
            <a:spLocks noGrp="1"/>
          </p:cNvSpPr>
          <p:nvPr>
            <p:ph type="sldNum" sz="quarter" idx="12"/>
          </p:nvPr>
        </p:nvSpPr>
        <p:spPr/>
        <p:txBody>
          <a:bodyPr/>
          <a:lstStyle/>
          <a:p>
            <a:pPr>
              <a:defRPr/>
            </a:pPr>
            <a:fld id="{1DEBFC62-E3CF-4012-8A8B-ABF1C18EA022}" type="slidenum">
              <a:rPr lang="en-GB" smtClean="0"/>
              <a:pPr>
                <a:defRPr/>
              </a:pPr>
              <a:t>2</a:t>
            </a:fld>
            <a:endParaRPr lang="en-GB"/>
          </a:p>
        </p:txBody>
      </p:sp>
    </p:spTree>
    <p:extLst>
      <p:ext uri="{BB962C8B-B14F-4D97-AF65-F5344CB8AC3E}">
        <p14:creationId xmlns:p14="http://schemas.microsoft.com/office/powerpoint/2010/main" val="135060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srcRect/>
          <a:stretch>
            <a:fillRect/>
          </a:stretch>
        </p:blipFill>
        <p:spPr bwMode="auto">
          <a:xfrm>
            <a:off x="1524000" y="1361440"/>
            <a:ext cx="4673600" cy="3515360"/>
          </a:xfrm>
          <a:prstGeom prst="rect">
            <a:avLst/>
          </a:prstGeom>
          <a:noFill/>
          <a:ln w="9525">
            <a:noFill/>
            <a:miter lim="800000"/>
            <a:headEnd/>
            <a:tailEnd/>
          </a:ln>
        </p:spPr>
      </p:pic>
      <p:sp>
        <p:nvSpPr>
          <p:cNvPr id="2" name="TextBox 1"/>
          <p:cNvSpPr txBox="1"/>
          <p:nvPr/>
        </p:nvSpPr>
        <p:spPr bwMode="auto">
          <a:xfrm>
            <a:off x="6075680" y="1300480"/>
            <a:ext cx="4592320" cy="341632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285750" indent="-285750">
              <a:buFont typeface="Wingdings" panose="05000000000000000000" pitchFamily="2" charset="2"/>
              <a:buChar char="Ø"/>
            </a:pPr>
            <a:r>
              <a:rPr lang="en-US" sz="2400" b="1" dirty="0">
                <a:solidFill>
                  <a:srgbClr val="C00000"/>
                </a:solidFill>
                <a:effectLst>
                  <a:outerShdw blurRad="38100" dist="38100" dir="2700000" algn="tl">
                    <a:srgbClr val="000000">
                      <a:alpha val="43137"/>
                    </a:srgbClr>
                  </a:outerShdw>
                </a:effectLst>
              </a:rPr>
              <a:t>Distributed control architecture will prevail seamlessly linking all active elements of the integrated grid</a:t>
            </a:r>
          </a:p>
          <a:p>
            <a:pPr marL="285750" indent="-285750">
              <a:buFont typeface="Wingdings" panose="05000000000000000000" pitchFamily="2" charset="2"/>
              <a:buChar char="Ø"/>
            </a:pPr>
            <a:r>
              <a:rPr lang="en-US" sz="2400" b="1" dirty="0">
                <a:solidFill>
                  <a:srgbClr val="C00000"/>
                </a:solidFill>
                <a:effectLst>
                  <a:outerShdw blurRad="38100" dist="38100" dir="2700000" algn="tl">
                    <a:srgbClr val="000000">
                      <a:alpha val="43137"/>
                    </a:srgbClr>
                  </a:outerShdw>
                </a:effectLst>
              </a:rPr>
              <a:t>Embedded systems with microgrid capabilities or “web of cell” connectivity will offer quality inclusion of energy efficient buildings</a:t>
            </a:r>
            <a:endParaRPr lang="en-GB" sz="2400" b="1" dirty="0">
              <a:solidFill>
                <a:srgbClr val="C00000"/>
              </a:solidFill>
              <a:effectLst>
                <a:outerShdw blurRad="38100" dist="38100" dir="2700000" algn="tl">
                  <a:srgbClr val="000000">
                    <a:alpha val="43137"/>
                  </a:srgbClr>
                </a:outerShdw>
              </a:effectLst>
            </a:endParaRPr>
          </a:p>
        </p:txBody>
      </p:sp>
      <p:sp>
        <p:nvSpPr>
          <p:cNvPr id="3" name="TextBox 2"/>
          <p:cNvSpPr txBox="1"/>
          <p:nvPr/>
        </p:nvSpPr>
        <p:spPr bwMode="auto">
          <a:xfrm>
            <a:off x="1524000" y="4994693"/>
            <a:ext cx="9144000" cy="1200329"/>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285750" indent="-285750">
              <a:buFont typeface="Wingdings" panose="05000000000000000000" pitchFamily="2" charset="2"/>
              <a:buChar char="Ø"/>
            </a:pPr>
            <a:r>
              <a:rPr lang="en-US" sz="2400" b="1" dirty="0">
                <a:solidFill>
                  <a:schemeClr val="accent1">
                    <a:lumMod val="50000"/>
                  </a:schemeClr>
                </a:solidFill>
                <a:effectLst>
                  <a:outerShdw blurRad="38100" dist="38100" dir="2700000" algn="tl">
                    <a:srgbClr val="000000">
                      <a:alpha val="43137"/>
                    </a:srgbClr>
                  </a:outerShdw>
                </a:effectLst>
              </a:rPr>
              <a:t>Policy and Regulatory shortcomings need to be addressed for smart investments to prevail and maximize benefits to all active stakeholders !!!</a:t>
            </a:r>
            <a:endParaRPr lang="en-GB" sz="2400" b="1" dirty="0">
              <a:solidFill>
                <a:schemeClr val="accent1">
                  <a:lumMod val="50000"/>
                </a:schemeClr>
              </a:solidFill>
              <a:effectLst>
                <a:outerShdw blurRad="38100" dist="38100" dir="2700000" algn="tl">
                  <a:srgbClr val="000000">
                    <a:alpha val="43137"/>
                  </a:srgbClr>
                </a:outerShdw>
              </a:effectLst>
            </a:endParaRPr>
          </a:p>
        </p:txBody>
      </p:sp>
      <p:sp>
        <p:nvSpPr>
          <p:cNvPr id="4" name="Title 3"/>
          <p:cNvSpPr>
            <a:spLocks noGrp="1"/>
          </p:cNvSpPr>
          <p:nvPr>
            <p:ph type="title"/>
          </p:nvPr>
        </p:nvSpPr>
        <p:spPr>
          <a:xfrm>
            <a:off x="2085109" y="260266"/>
            <a:ext cx="8402782" cy="600845"/>
          </a:xfrm>
        </p:spPr>
        <p:txBody>
          <a:bodyPr>
            <a:normAutofit/>
          </a:bodyPr>
          <a:lstStyle/>
          <a:p>
            <a:pPr algn="ctr"/>
            <a:r>
              <a:rPr lang="en-US" b="1" dirty="0">
                <a:solidFill>
                  <a:schemeClr val="accent1">
                    <a:lumMod val="75000"/>
                  </a:schemeClr>
                </a:solidFill>
                <a:effectLst>
                  <a:outerShdw blurRad="38100" dist="38100" dir="2700000" algn="tl">
                    <a:srgbClr val="000000">
                      <a:alpha val="43137"/>
                    </a:srgbClr>
                  </a:outerShdw>
                </a:effectLst>
                <a:latin typeface="+mn-lt"/>
              </a:rPr>
              <a:t>Need for smart incentivized Regulation …</a:t>
            </a:r>
            <a:endParaRPr lang="en-GB"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6" name="Date Placeholder 5"/>
          <p:cNvSpPr>
            <a:spLocks noGrp="1"/>
          </p:cNvSpPr>
          <p:nvPr>
            <p:ph type="dt" sz="half" idx="10"/>
          </p:nvPr>
        </p:nvSpPr>
        <p:spPr/>
        <p:txBody>
          <a:bodyPr/>
          <a:lstStyle/>
          <a:p>
            <a:pPr>
              <a:defRPr/>
            </a:pPr>
            <a:fld id="{22971BC5-407E-49CF-8E85-5A66C0AA6B2C}" type="datetime1">
              <a:rPr lang="en-US" smtClean="0"/>
              <a:t>8/3/2022</a:t>
            </a:fld>
            <a:endParaRPr lang="en-US" dirty="0"/>
          </a:p>
        </p:txBody>
      </p:sp>
      <p:sp>
        <p:nvSpPr>
          <p:cNvPr id="8" name="Footer Placeholder 7"/>
          <p:cNvSpPr>
            <a:spLocks noGrp="1"/>
          </p:cNvSpPr>
          <p:nvPr>
            <p:ph type="ftr" sz="quarter" idx="3"/>
          </p:nvPr>
        </p:nvSpPr>
        <p:spPr>
          <a:xfrm>
            <a:off x="2506596" y="6444096"/>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9" name="Slide Number Placeholder 8">
            <a:extLst>
              <a:ext uri="{FF2B5EF4-FFF2-40B4-BE49-F238E27FC236}">
                <a16:creationId xmlns:a16="http://schemas.microsoft.com/office/drawing/2014/main" id="{B6DB9C0A-6424-4DD2-AB11-43B1E7F0805C}"/>
              </a:ext>
            </a:extLst>
          </p:cNvPr>
          <p:cNvSpPr>
            <a:spLocks noGrp="1"/>
          </p:cNvSpPr>
          <p:nvPr>
            <p:ph type="sldNum" sz="quarter" idx="12"/>
          </p:nvPr>
        </p:nvSpPr>
        <p:spPr/>
        <p:txBody>
          <a:bodyPr/>
          <a:lstStyle/>
          <a:p>
            <a:fld id="{868EFDFC-7E89-41A0-9466-87CC3AE941A4}" type="slidenum">
              <a:rPr lang="en-GB" smtClean="0"/>
              <a:t>20</a:t>
            </a:fld>
            <a:endParaRPr lang="en-GB"/>
          </a:p>
        </p:txBody>
      </p:sp>
    </p:spTree>
    <p:extLst>
      <p:ext uri="{BB962C8B-B14F-4D97-AF65-F5344CB8AC3E}">
        <p14:creationId xmlns:p14="http://schemas.microsoft.com/office/powerpoint/2010/main" val="78402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63750" y="223524"/>
            <a:ext cx="7565159" cy="612772"/>
          </a:xfrm>
        </p:spPr>
        <p:txBody>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rPr>
              <a:t>Scaling up is flexible ...</a:t>
            </a:r>
            <a:endParaRPr lang="el-GR"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4" name="Date Placeholder 3"/>
          <p:cNvSpPr>
            <a:spLocks noGrp="1"/>
          </p:cNvSpPr>
          <p:nvPr>
            <p:ph type="dt" sz="half" idx="10"/>
          </p:nvPr>
        </p:nvSpPr>
        <p:spPr/>
        <p:txBody>
          <a:bodyPr/>
          <a:lstStyle/>
          <a:p>
            <a:fld id="{8DA3EADC-BDFA-417E-8CCF-7288DB9F8230}" type="datetime1">
              <a:rPr lang="en-US" smtClean="0"/>
              <a:t>8/3/2022</a:t>
            </a:fld>
            <a:endParaRPr lang="en-GB" dirty="0"/>
          </a:p>
        </p:txBody>
      </p:sp>
      <p:pic>
        <p:nvPicPr>
          <p:cNvPr id="1026" name="Picture 2"/>
          <p:cNvPicPr>
            <a:picLocks noChangeAspect="1" noChangeArrowheads="1"/>
          </p:cNvPicPr>
          <p:nvPr/>
        </p:nvPicPr>
        <p:blipFill>
          <a:blip r:embed="rId3" cstate="print"/>
          <a:srcRect/>
          <a:stretch>
            <a:fillRect/>
          </a:stretch>
        </p:blipFill>
        <p:spPr bwMode="auto">
          <a:xfrm>
            <a:off x="2305143" y="1391348"/>
            <a:ext cx="7842497" cy="4300245"/>
          </a:xfrm>
          <a:prstGeom prst="rect">
            <a:avLst/>
          </a:prstGeom>
          <a:noFill/>
          <a:ln w="9525">
            <a:noFill/>
            <a:miter lim="800000"/>
            <a:headEnd/>
            <a:tailEnd/>
          </a:ln>
          <a:effectLst/>
        </p:spPr>
      </p:pic>
      <p:sp>
        <p:nvSpPr>
          <p:cNvPr id="2" name="Footer Placeholder 1"/>
          <p:cNvSpPr>
            <a:spLocks noGrp="1"/>
          </p:cNvSpPr>
          <p:nvPr>
            <p:ph type="ftr" sz="quarter" idx="3"/>
          </p:nvPr>
        </p:nvSpPr>
        <p:spPr>
          <a:xfrm>
            <a:off x="2305143" y="6490281"/>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3" name="Slide Number Placeholder 2">
            <a:extLst>
              <a:ext uri="{FF2B5EF4-FFF2-40B4-BE49-F238E27FC236}">
                <a16:creationId xmlns:a16="http://schemas.microsoft.com/office/drawing/2014/main" id="{88DFAF30-BE5F-468D-B2D9-DD4C2CF4B455}"/>
              </a:ext>
            </a:extLst>
          </p:cNvPr>
          <p:cNvSpPr>
            <a:spLocks noGrp="1"/>
          </p:cNvSpPr>
          <p:nvPr>
            <p:ph type="sldNum" sz="quarter" idx="12"/>
          </p:nvPr>
        </p:nvSpPr>
        <p:spPr/>
        <p:txBody>
          <a:bodyPr/>
          <a:lstStyle/>
          <a:p>
            <a:fld id="{868EFDFC-7E89-41A0-9466-87CC3AE941A4}" type="slidenum">
              <a:rPr lang="en-GB" smtClean="0"/>
              <a:t>21</a:t>
            </a:fld>
            <a:endParaRPr lang="en-GB"/>
          </a:p>
        </p:txBody>
      </p:sp>
    </p:spTree>
    <p:extLst>
      <p:ext uri="{BB962C8B-B14F-4D97-AF65-F5344CB8AC3E}">
        <p14:creationId xmlns:p14="http://schemas.microsoft.com/office/powerpoint/2010/main" val="3752302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0" y="223524"/>
            <a:ext cx="8528050" cy="612772"/>
          </a:xfrm>
        </p:spPr>
        <p:txBody>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rPr>
              <a:t>Aggregation is flexible ...</a:t>
            </a:r>
            <a:endParaRPr lang="el-GR"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3" name="Date Placeholder 2"/>
          <p:cNvSpPr>
            <a:spLocks noGrp="1"/>
          </p:cNvSpPr>
          <p:nvPr>
            <p:ph type="dt" sz="half" idx="10"/>
          </p:nvPr>
        </p:nvSpPr>
        <p:spPr/>
        <p:txBody>
          <a:bodyPr/>
          <a:lstStyle/>
          <a:p>
            <a:fld id="{139E27E0-2AE7-4955-AC5C-75C72712F633}" type="datetime1">
              <a:rPr lang="en-US" smtClean="0"/>
              <a:t>8/3/2022</a:t>
            </a:fld>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2174261" y="1742573"/>
            <a:ext cx="7734421" cy="4138513"/>
          </a:xfrm>
          <a:prstGeom prst="rect">
            <a:avLst/>
          </a:prstGeom>
          <a:noFill/>
          <a:ln w="9525">
            <a:noFill/>
            <a:miter lim="800000"/>
            <a:headEnd/>
            <a:tailEnd/>
          </a:ln>
          <a:effectLst/>
        </p:spPr>
      </p:pic>
      <p:sp>
        <p:nvSpPr>
          <p:cNvPr id="4" name="Footer Placeholder 3"/>
          <p:cNvSpPr>
            <a:spLocks noGrp="1"/>
          </p:cNvSpPr>
          <p:nvPr>
            <p:ph type="ftr" sz="quarter" idx="3"/>
          </p:nvPr>
        </p:nvSpPr>
        <p:spPr>
          <a:xfrm>
            <a:off x="2354197" y="6515270"/>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6" name="Slide Number Placeholder 5">
            <a:extLst>
              <a:ext uri="{FF2B5EF4-FFF2-40B4-BE49-F238E27FC236}">
                <a16:creationId xmlns:a16="http://schemas.microsoft.com/office/drawing/2014/main" id="{AAA80030-EC07-45EC-A8ED-ABD302966649}"/>
              </a:ext>
            </a:extLst>
          </p:cNvPr>
          <p:cNvSpPr>
            <a:spLocks noGrp="1"/>
          </p:cNvSpPr>
          <p:nvPr>
            <p:ph type="sldNum" sz="quarter" idx="12"/>
          </p:nvPr>
        </p:nvSpPr>
        <p:spPr/>
        <p:txBody>
          <a:bodyPr/>
          <a:lstStyle/>
          <a:p>
            <a:fld id="{868EFDFC-7E89-41A0-9466-87CC3AE941A4}" type="slidenum">
              <a:rPr lang="en-GB" smtClean="0"/>
              <a:t>22</a:t>
            </a:fld>
            <a:endParaRPr lang="en-GB"/>
          </a:p>
        </p:txBody>
      </p:sp>
    </p:spTree>
    <p:extLst>
      <p:ext uri="{BB962C8B-B14F-4D97-AF65-F5344CB8AC3E}">
        <p14:creationId xmlns:p14="http://schemas.microsoft.com/office/powerpoint/2010/main" val="196041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0" y="223524"/>
            <a:ext cx="8299450" cy="612772"/>
          </a:xfrm>
        </p:spPr>
        <p:txBody>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rPr>
              <a:t>Market functioning is flexible ...</a:t>
            </a:r>
            <a:endParaRPr lang="el-GR"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3" name="Date Placeholder 2"/>
          <p:cNvSpPr>
            <a:spLocks noGrp="1"/>
          </p:cNvSpPr>
          <p:nvPr>
            <p:ph type="dt" sz="half" idx="10"/>
          </p:nvPr>
        </p:nvSpPr>
        <p:spPr/>
        <p:txBody>
          <a:bodyPr/>
          <a:lstStyle/>
          <a:p>
            <a:fld id="{3E7E0B5F-5969-46F8-9E22-73EBF90FF8D5}" type="datetime1">
              <a:rPr lang="en-US" smtClean="0"/>
              <a:t>8/3/2022</a:t>
            </a:fld>
            <a:endParaRPr lang="en-GB" dirty="0"/>
          </a:p>
        </p:txBody>
      </p:sp>
      <p:pic>
        <p:nvPicPr>
          <p:cNvPr id="4098" name="Picture 2"/>
          <p:cNvPicPr>
            <a:picLocks noChangeAspect="1" noChangeArrowheads="1"/>
          </p:cNvPicPr>
          <p:nvPr/>
        </p:nvPicPr>
        <p:blipFill>
          <a:blip r:embed="rId2" cstate="print"/>
          <a:srcRect/>
          <a:stretch>
            <a:fillRect/>
          </a:stretch>
        </p:blipFill>
        <p:spPr bwMode="auto">
          <a:xfrm>
            <a:off x="2063750" y="1336289"/>
            <a:ext cx="7871490" cy="4307344"/>
          </a:xfrm>
          <a:prstGeom prst="rect">
            <a:avLst/>
          </a:prstGeom>
          <a:noFill/>
          <a:ln w="9525">
            <a:noFill/>
            <a:miter lim="800000"/>
            <a:headEnd/>
            <a:tailEnd/>
          </a:ln>
          <a:effectLst/>
        </p:spPr>
      </p:pic>
      <p:sp>
        <p:nvSpPr>
          <p:cNvPr id="4" name="Footer Placeholder 3"/>
          <p:cNvSpPr>
            <a:spLocks noGrp="1"/>
          </p:cNvSpPr>
          <p:nvPr>
            <p:ph type="ftr" sz="quarter" idx="3"/>
          </p:nvPr>
        </p:nvSpPr>
        <p:spPr>
          <a:xfrm>
            <a:off x="2396077" y="6444096"/>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6" name="Slide Number Placeholder 5">
            <a:extLst>
              <a:ext uri="{FF2B5EF4-FFF2-40B4-BE49-F238E27FC236}">
                <a16:creationId xmlns:a16="http://schemas.microsoft.com/office/drawing/2014/main" id="{2FE14D3A-73BB-4DCE-8908-F23950F258D3}"/>
              </a:ext>
            </a:extLst>
          </p:cNvPr>
          <p:cNvSpPr>
            <a:spLocks noGrp="1"/>
          </p:cNvSpPr>
          <p:nvPr>
            <p:ph type="sldNum" sz="quarter" idx="12"/>
          </p:nvPr>
        </p:nvSpPr>
        <p:spPr/>
        <p:txBody>
          <a:bodyPr/>
          <a:lstStyle/>
          <a:p>
            <a:fld id="{868EFDFC-7E89-41A0-9466-87CC3AE941A4}" type="slidenum">
              <a:rPr lang="en-GB" smtClean="0"/>
              <a:t>23</a:t>
            </a:fld>
            <a:endParaRPr lang="en-GB"/>
          </a:p>
        </p:txBody>
      </p:sp>
    </p:spTree>
    <p:extLst>
      <p:ext uri="{BB962C8B-B14F-4D97-AF65-F5344CB8AC3E}">
        <p14:creationId xmlns:p14="http://schemas.microsoft.com/office/powerpoint/2010/main" val="246026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0" y="223524"/>
            <a:ext cx="8389505" cy="612772"/>
          </a:xfrm>
        </p:spPr>
        <p:txBody>
          <a:bodyPr>
            <a:normAutofit/>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rPr>
              <a:t>Market functioning through aggregators</a:t>
            </a:r>
            <a:endParaRPr lang="el-GR"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3" name="Date Placeholder 2"/>
          <p:cNvSpPr>
            <a:spLocks noGrp="1"/>
          </p:cNvSpPr>
          <p:nvPr>
            <p:ph type="dt" sz="half" idx="10"/>
          </p:nvPr>
        </p:nvSpPr>
        <p:spPr/>
        <p:txBody>
          <a:bodyPr/>
          <a:lstStyle/>
          <a:p>
            <a:fld id="{16E7FF32-1AC9-41A5-8F5E-7FBD06DE5BAC}" type="datetime1">
              <a:rPr lang="en-US" smtClean="0"/>
              <a:t>8/3/2022</a:t>
            </a:fld>
            <a:endParaRPr lang="en-GB" dirty="0"/>
          </a:p>
        </p:txBody>
      </p:sp>
      <p:pic>
        <p:nvPicPr>
          <p:cNvPr id="3074" name="Picture 2"/>
          <p:cNvPicPr>
            <a:picLocks noChangeAspect="1" noChangeArrowheads="1"/>
          </p:cNvPicPr>
          <p:nvPr/>
        </p:nvPicPr>
        <p:blipFill>
          <a:blip r:embed="rId3" cstate="print"/>
          <a:srcRect/>
          <a:stretch>
            <a:fillRect/>
          </a:stretch>
        </p:blipFill>
        <p:spPr bwMode="auto">
          <a:xfrm>
            <a:off x="2063750" y="1406681"/>
            <a:ext cx="7703975" cy="4214801"/>
          </a:xfrm>
          <a:prstGeom prst="rect">
            <a:avLst/>
          </a:prstGeom>
          <a:noFill/>
          <a:ln w="9525">
            <a:noFill/>
            <a:miter lim="800000"/>
            <a:headEnd/>
            <a:tailEnd/>
          </a:ln>
          <a:effectLst/>
        </p:spPr>
      </p:pic>
      <p:sp>
        <p:nvSpPr>
          <p:cNvPr id="4" name="Footer Placeholder 3"/>
          <p:cNvSpPr>
            <a:spLocks noGrp="1"/>
          </p:cNvSpPr>
          <p:nvPr>
            <p:ph type="ftr" sz="quarter" idx="3"/>
          </p:nvPr>
        </p:nvSpPr>
        <p:spPr>
          <a:xfrm>
            <a:off x="2873742" y="6499229"/>
            <a:ext cx="7634796" cy="272756"/>
          </a:xfrm>
          <a:prstGeom prst="rect">
            <a:avLst/>
          </a:prstGeom>
        </p:spPr>
        <p:txBody>
          <a:bodyPr vert="horz" lIns="91440" tIns="45720" rIns="91440" bIns="45720" rtlCol="0" anchor="t"/>
          <a:lstStyle>
            <a:defPPr>
              <a:defRPr lang="en-US"/>
            </a:defPPr>
            <a:lvl1pPr marL="0" algn="l" defTabSz="457200" rtl="0" eaLnBrk="1" latinLnBrk="0" hangingPunct="1">
              <a:defRPr sz="1000" b="1"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0" dirty="0">
                <a:solidFill>
                  <a:schemeClr val="bg1"/>
                </a:solidFill>
              </a:rPr>
              <a:t>Electricity market </a:t>
            </a:r>
            <a:endParaRPr lang="el-GR" sz="1200" b="0" dirty="0">
              <a:solidFill>
                <a:schemeClr val="bg1"/>
              </a:solidFill>
            </a:endParaRPr>
          </a:p>
        </p:txBody>
      </p:sp>
      <p:sp>
        <p:nvSpPr>
          <p:cNvPr id="6" name="Slide Number Placeholder 5">
            <a:extLst>
              <a:ext uri="{FF2B5EF4-FFF2-40B4-BE49-F238E27FC236}">
                <a16:creationId xmlns:a16="http://schemas.microsoft.com/office/drawing/2014/main" id="{887D1615-24B0-4F96-8594-5CED66978210}"/>
              </a:ext>
            </a:extLst>
          </p:cNvPr>
          <p:cNvSpPr>
            <a:spLocks noGrp="1"/>
          </p:cNvSpPr>
          <p:nvPr>
            <p:ph type="sldNum" sz="quarter" idx="12"/>
          </p:nvPr>
        </p:nvSpPr>
        <p:spPr/>
        <p:txBody>
          <a:bodyPr/>
          <a:lstStyle/>
          <a:p>
            <a:fld id="{868EFDFC-7E89-41A0-9466-87CC3AE941A4}" type="slidenum">
              <a:rPr lang="en-GB" smtClean="0"/>
              <a:t>24</a:t>
            </a:fld>
            <a:endParaRPr lang="en-GB"/>
          </a:p>
        </p:txBody>
      </p:sp>
    </p:spTree>
    <p:extLst>
      <p:ext uri="{BB962C8B-B14F-4D97-AF65-F5344CB8AC3E}">
        <p14:creationId xmlns:p14="http://schemas.microsoft.com/office/powerpoint/2010/main" val="2261652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B855-8BF8-4772-80A4-473B16F40789}"/>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63DC6E96-2F4A-485F-93C5-54DAA7DDBD68}"/>
              </a:ext>
            </a:extLst>
          </p:cNvPr>
          <p:cNvSpPr>
            <a:spLocks noGrp="1"/>
          </p:cNvSpPr>
          <p:nvPr>
            <p:ph type="dt" sz="half" idx="10"/>
          </p:nvPr>
        </p:nvSpPr>
        <p:spPr/>
        <p:txBody>
          <a:bodyPr/>
          <a:lstStyle/>
          <a:p>
            <a:fld id="{C29B5477-DEBB-447D-BEFE-47B5F06A4214}" type="datetime1">
              <a:rPr lang="en-US" smtClean="0"/>
              <a:t>8/3/2022</a:t>
            </a:fld>
            <a:endParaRPr lang="en-GB"/>
          </a:p>
        </p:txBody>
      </p:sp>
      <p:sp>
        <p:nvSpPr>
          <p:cNvPr id="4" name="Footer Placeholder 3">
            <a:extLst>
              <a:ext uri="{FF2B5EF4-FFF2-40B4-BE49-F238E27FC236}">
                <a16:creationId xmlns:a16="http://schemas.microsoft.com/office/drawing/2014/main" id="{1539C69F-6211-4E53-8B4B-843D6D34DE89}"/>
              </a:ext>
            </a:extLst>
          </p:cNvPr>
          <p:cNvSpPr>
            <a:spLocks noGrp="1"/>
          </p:cNvSpPr>
          <p:nvPr>
            <p:ph type="ftr" sz="quarter" idx="11"/>
          </p:nvPr>
        </p:nvSpPr>
        <p:spPr/>
        <p:txBody>
          <a:bodyPr/>
          <a:lstStyle/>
          <a:p>
            <a:r>
              <a:rPr lang="en-GB"/>
              <a:t>Electricity market </a:t>
            </a:r>
            <a:endParaRPr lang="en-GB" dirty="0"/>
          </a:p>
        </p:txBody>
      </p:sp>
      <p:pic>
        <p:nvPicPr>
          <p:cNvPr id="5" name="Picture 4">
            <a:extLst>
              <a:ext uri="{FF2B5EF4-FFF2-40B4-BE49-F238E27FC236}">
                <a16:creationId xmlns:a16="http://schemas.microsoft.com/office/drawing/2014/main" id="{6AD16733-8A0B-4933-81B7-04CA1C7DFAD5}"/>
              </a:ext>
            </a:extLst>
          </p:cNvPr>
          <p:cNvPicPr>
            <a:picLocks noChangeAspect="1"/>
          </p:cNvPicPr>
          <p:nvPr/>
        </p:nvPicPr>
        <p:blipFill>
          <a:blip r:embed="rId2"/>
          <a:stretch>
            <a:fillRect/>
          </a:stretch>
        </p:blipFill>
        <p:spPr>
          <a:xfrm>
            <a:off x="2063750" y="0"/>
            <a:ext cx="10128250" cy="6858000"/>
          </a:xfrm>
          <a:prstGeom prst="rect">
            <a:avLst/>
          </a:prstGeom>
        </p:spPr>
      </p:pic>
      <p:sp>
        <p:nvSpPr>
          <p:cNvPr id="6" name="Slide Number Placeholder 5">
            <a:extLst>
              <a:ext uri="{FF2B5EF4-FFF2-40B4-BE49-F238E27FC236}">
                <a16:creationId xmlns:a16="http://schemas.microsoft.com/office/drawing/2014/main" id="{2C1756BD-6595-4260-A9F2-E3B2E90E988C}"/>
              </a:ext>
            </a:extLst>
          </p:cNvPr>
          <p:cNvSpPr>
            <a:spLocks noGrp="1"/>
          </p:cNvSpPr>
          <p:nvPr>
            <p:ph type="sldNum" sz="quarter" idx="12"/>
          </p:nvPr>
        </p:nvSpPr>
        <p:spPr/>
        <p:txBody>
          <a:bodyPr/>
          <a:lstStyle/>
          <a:p>
            <a:fld id="{868EFDFC-7E89-41A0-9466-87CC3AE941A4}" type="slidenum">
              <a:rPr lang="en-GB" smtClean="0"/>
              <a:t>25</a:t>
            </a:fld>
            <a:endParaRPr lang="en-GB"/>
          </a:p>
        </p:txBody>
      </p:sp>
    </p:spTree>
    <p:extLst>
      <p:ext uri="{BB962C8B-B14F-4D97-AF65-F5344CB8AC3E}">
        <p14:creationId xmlns:p14="http://schemas.microsoft.com/office/powerpoint/2010/main" val="209091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F2C9097-A428-48B6-A571-93AB791A853C}"/>
              </a:ext>
            </a:extLst>
          </p:cNvPr>
          <p:cNvSpPr>
            <a:spLocks noGrp="1"/>
          </p:cNvSpPr>
          <p:nvPr>
            <p:ph type="dt" sz="half" idx="10"/>
          </p:nvPr>
        </p:nvSpPr>
        <p:spPr/>
        <p:txBody>
          <a:bodyPr/>
          <a:lstStyle/>
          <a:p>
            <a:fld id="{DBB20D8E-42C0-4C65-AC6E-C873946FB54B}" type="datetime1">
              <a:rPr lang="en-US" smtClean="0"/>
              <a:t>8/3/2022</a:t>
            </a:fld>
            <a:endParaRPr lang="en-GB"/>
          </a:p>
        </p:txBody>
      </p:sp>
      <p:sp>
        <p:nvSpPr>
          <p:cNvPr id="4" name="Footer Placeholder 3">
            <a:extLst>
              <a:ext uri="{FF2B5EF4-FFF2-40B4-BE49-F238E27FC236}">
                <a16:creationId xmlns:a16="http://schemas.microsoft.com/office/drawing/2014/main" id="{107B868B-7705-49E8-A4F5-D9686C386373}"/>
              </a:ext>
            </a:extLst>
          </p:cNvPr>
          <p:cNvSpPr>
            <a:spLocks noGrp="1"/>
          </p:cNvSpPr>
          <p:nvPr>
            <p:ph type="ftr" sz="quarter" idx="11"/>
          </p:nvPr>
        </p:nvSpPr>
        <p:spPr/>
        <p:txBody>
          <a:bodyPr/>
          <a:lstStyle/>
          <a:p>
            <a:r>
              <a:rPr lang="en-GB"/>
              <a:t>Electricity market </a:t>
            </a:r>
            <a:endParaRPr lang="en-GB" dirty="0"/>
          </a:p>
        </p:txBody>
      </p:sp>
      <p:pic>
        <p:nvPicPr>
          <p:cNvPr id="5" name="Picture 4">
            <a:extLst>
              <a:ext uri="{FF2B5EF4-FFF2-40B4-BE49-F238E27FC236}">
                <a16:creationId xmlns:a16="http://schemas.microsoft.com/office/drawing/2014/main" id="{19D9E01B-E1AB-4F41-8AA0-A7F6DC1D67CE}"/>
              </a:ext>
            </a:extLst>
          </p:cNvPr>
          <p:cNvPicPr>
            <a:picLocks noChangeAspect="1"/>
          </p:cNvPicPr>
          <p:nvPr/>
        </p:nvPicPr>
        <p:blipFill>
          <a:blip r:embed="rId2"/>
          <a:stretch>
            <a:fillRect/>
          </a:stretch>
        </p:blipFill>
        <p:spPr>
          <a:xfrm>
            <a:off x="2015836" y="0"/>
            <a:ext cx="10176164" cy="6858000"/>
          </a:xfrm>
          <a:prstGeom prst="rect">
            <a:avLst/>
          </a:prstGeom>
        </p:spPr>
      </p:pic>
      <p:sp>
        <p:nvSpPr>
          <p:cNvPr id="6" name="Slide Number Placeholder 5">
            <a:extLst>
              <a:ext uri="{FF2B5EF4-FFF2-40B4-BE49-F238E27FC236}">
                <a16:creationId xmlns:a16="http://schemas.microsoft.com/office/drawing/2014/main" id="{117EF309-20B1-45AA-81F7-9B4BDBE7B2C3}"/>
              </a:ext>
            </a:extLst>
          </p:cNvPr>
          <p:cNvSpPr>
            <a:spLocks noGrp="1"/>
          </p:cNvSpPr>
          <p:nvPr>
            <p:ph type="sldNum" sz="quarter" idx="12"/>
          </p:nvPr>
        </p:nvSpPr>
        <p:spPr/>
        <p:txBody>
          <a:bodyPr/>
          <a:lstStyle/>
          <a:p>
            <a:fld id="{868EFDFC-7E89-41A0-9466-87CC3AE941A4}" type="slidenum">
              <a:rPr lang="en-GB" smtClean="0"/>
              <a:t>26</a:t>
            </a:fld>
            <a:endParaRPr lang="en-GB"/>
          </a:p>
        </p:txBody>
      </p:sp>
    </p:spTree>
    <p:extLst>
      <p:ext uri="{BB962C8B-B14F-4D97-AF65-F5344CB8AC3E}">
        <p14:creationId xmlns:p14="http://schemas.microsoft.com/office/powerpoint/2010/main" val="1495412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05FEDB-713A-45B6-BED7-464C598228B4}"/>
              </a:ext>
            </a:extLst>
          </p:cNvPr>
          <p:cNvSpPr>
            <a:spLocks noGrp="1"/>
          </p:cNvSpPr>
          <p:nvPr>
            <p:ph type="dt" sz="half" idx="10"/>
          </p:nvPr>
        </p:nvSpPr>
        <p:spPr/>
        <p:txBody>
          <a:bodyPr/>
          <a:lstStyle/>
          <a:p>
            <a:fld id="{0BF0F89D-099D-443D-A0B1-317C4BCD4D37}" type="datetime1">
              <a:rPr lang="en-US" smtClean="0"/>
              <a:t>8/3/2022</a:t>
            </a:fld>
            <a:endParaRPr lang="en-GB"/>
          </a:p>
        </p:txBody>
      </p:sp>
      <p:sp>
        <p:nvSpPr>
          <p:cNvPr id="4" name="Footer Placeholder 3">
            <a:extLst>
              <a:ext uri="{FF2B5EF4-FFF2-40B4-BE49-F238E27FC236}">
                <a16:creationId xmlns:a16="http://schemas.microsoft.com/office/drawing/2014/main" id="{FCEE58A8-BA50-4B1D-9D1A-605CC3EF2D20}"/>
              </a:ext>
            </a:extLst>
          </p:cNvPr>
          <p:cNvSpPr>
            <a:spLocks noGrp="1"/>
          </p:cNvSpPr>
          <p:nvPr>
            <p:ph type="ftr" sz="quarter" idx="11"/>
          </p:nvPr>
        </p:nvSpPr>
        <p:spPr/>
        <p:txBody>
          <a:bodyPr/>
          <a:lstStyle/>
          <a:p>
            <a:r>
              <a:rPr lang="en-GB"/>
              <a:t>Electricity market </a:t>
            </a:r>
            <a:endParaRPr lang="en-GB" dirty="0"/>
          </a:p>
        </p:txBody>
      </p:sp>
      <p:pic>
        <p:nvPicPr>
          <p:cNvPr id="5" name="Picture 4">
            <a:extLst>
              <a:ext uri="{FF2B5EF4-FFF2-40B4-BE49-F238E27FC236}">
                <a16:creationId xmlns:a16="http://schemas.microsoft.com/office/drawing/2014/main" id="{9DD78AB8-FE2F-4153-A93F-C6EA20A16C59}"/>
              </a:ext>
            </a:extLst>
          </p:cNvPr>
          <p:cNvPicPr>
            <a:picLocks noChangeAspect="1"/>
          </p:cNvPicPr>
          <p:nvPr/>
        </p:nvPicPr>
        <p:blipFill>
          <a:blip r:embed="rId2"/>
          <a:stretch>
            <a:fillRect/>
          </a:stretch>
        </p:blipFill>
        <p:spPr>
          <a:xfrm>
            <a:off x="2057401" y="0"/>
            <a:ext cx="10134600" cy="6858000"/>
          </a:xfrm>
          <a:prstGeom prst="rect">
            <a:avLst/>
          </a:prstGeom>
        </p:spPr>
      </p:pic>
      <p:sp>
        <p:nvSpPr>
          <p:cNvPr id="6" name="Slide Number Placeholder 5">
            <a:extLst>
              <a:ext uri="{FF2B5EF4-FFF2-40B4-BE49-F238E27FC236}">
                <a16:creationId xmlns:a16="http://schemas.microsoft.com/office/drawing/2014/main" id="{A74E1B11-58DC-485B-847A-B4C86DF9E598}"/>
              </a:ext>
            </a:extLst>
          </p:cNvPr>
          <p:cNvSpPr>
            <a:spLocks noGrp="1"/>
          </p:cNvSpPr>
          <p:nvPr>
            <p:ph type="sldNum" sz="quarter" idx="12"/>
          </p:nvPr>
        </p:nvSpPr>
        <p:spPr/>
        <p:txBody>
          <a:bodyPr/>
          <a:lstStyle/>
          <a:p>
            <a:fld id="{868EFDFC-7E89-41A0-9466-87CC3AE941A4}" type="slidenum">
              <a:rPr lang="en-GB" smtClean="0"/>
              <a:t>27</a:t>
            </a:fld>
            <a:endParaRPr lang="en-GB"/>
          </a:p>
        </p:txBody>
      </p:sp>
    </p:spTree>
    <p:extLst>
      <p:ext uri="{BB962C8B-B14F-4D97-AF65-F5344CB8AC3E}">
        <p14:creationId xmlns:p14="http://schemas.microsoft.com/office/powerpoint/2010/main" val="2738865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429C0B1-F151-42FD-928B-0F7AFA3EAA97}"/>
              </a:ext>
            </a:extLst>
          </p:cNvPr>
          <p:cNvSpPr>
            <a:spLocks noGrp="1"/>
          </p:cNvSpPr>
          <p:nvPr>
            <p:ph type="dt" sz="half" idx="10"/>
          </p:nvPr>
        </p:nvSpPr>
        <p:spPr/>
        <p:txBody>
          <a:bodyPr/>
          <a:lstStyle/>
          <a:p>
            <a:fld id="{636E310A-C9B7-4AF3-8987-DC62CB67F3AE}" type="datetime1">
              <a:rPr lang="en-US" smtClean="0"/>
              <a:t>8/3/2022</a:t>
            </a:fld>
            <a:endParaRPr lang="en-GB"/>
          </a:p>
        </p:txBody>
      </p:sp>
      <p:sp>
        <p:nvSpPr>
          <p:cNvPr id="4" name="Footer Placeholder 3">
            <a:extLst>
              <a:ext uri="{FF2B5EF4-FFF2-40B4-BE49-F238E27FC236}">
                <a16:creationId xmlns:a16="http://schemas.microsoft.com/office/drawing/2014/main" id="{3BBCD3C2-E285-4CBB-A689-AEBD792B9729}"/>
              </a:ext>
            </a:extLst>
          </p:cNvPr>
          <p:cNvSpPr>
            <a:spLocks noGrp="1"/>
          </p:cNvSpPr>
          <p:nvPr>
            <p:ph type="ftr" sz="quarter" idx="11"/>
          </p:nvPr>
        </p:nvSpPr>
        <p:spPr/>
        <p:txBody>
          <a:bodyPr/>
          <a:lstStyle/>
          <a:p>
            <a:r>
              <a:rPr lang="en-GB"/>
              <a:t>Electricity market </a:t>
            </a:r>
            <a:endParaRPr lang="en-GB" dirty="0"/>
          </a:p>
        </p:txBody>
      </p:sp>
      <p:pic>
        <p:nvPicPr>
          <p:cNvPr id="5" name="Picture 4">
            <a:extLst>
              <a:ext uri="{FF2B5EF4-FFF2-40B4-BE49-F238E27FC236}">
                <a16:creationId xmlns:a16="http://schemas.microsoft.com/office/drawing/2014/main" id="{E226B5D4-79A9-4248-9895-7B5AA52668C9}"/>
              </a:ext>
            </a:extLst>
          </p:cNvPr>
          <p:cNvPicPr>
            <a:picLocks noChangeAspect="1"/>
          </p:cNvPicPr>
          <p:nvPr/>
        </p:nvPicPr>
        <p:blipFill>
          <a:blip r:embed="rId2"/>
          <a:stretch>
            <a:fillRect/>
          </a:stretch>
        </p:blipFill>
        <p:spPr>
          <a:xfrm>
            <a:off x="2043545" y="0"/>
            <a:ext cx="10148455" cy="6858000"/>
          </a:xfrm>
          <a:prstGeom prst="rect">
            <a:avLst/>
          </a:prstGeom>
        </p:spPr>
      </p:pic>
      <p:sp>
        <p:nvSpPr>
          <p:cNvPr id="6" name="Slide Number Placeholder 5">
            <a:extLst>
              <a:ext uri="{FF2B5EF4-FFF2-40B4-BE49-F238E27FC236}">
                <a16:creationId xmlns:a16="http://schemas.microsoft.com/office/drawing/2014/main" id="{00D19758-A7A0-4440-B993-AA48FC6B908E}"/>
              </a:ext>
            </a:extLst>
          </p:cNvPr>
          <p:cNvSpPr>
            <a:spLocks noGrp="1"/>
          </p:cNvSpPr>
          <p:nvPr>
            <p:ph type="sldNum" sz="quarter" idx="12"/>
          </p:nvPr>
        </p:nvSpPr>
        <p:spPr/>
        <p:txBody>
          <a:bodyPr/>
          <a:lstStyle/>
          <a:p>
            <a:fld id="{868EFDFC-7E89-41A0-9466-87CC3AE941A4}" type="slidenum">
              <a:rPr lang="en-GB" smtClean="0"/>
              <a:t>28</a:t>
            </a:fld>
            <a:endParaRPr lang="en-GB"/>
          </a:p>
        </p:txBody>
      </p:sp>
    </p:spTree>
    <p:extLst>
      <p:ext uri="{BB962C8B-B14F-4D97-AF65-F5344CB8AC3E}">
        <p14:creationId xmlns:p14="http://schemas.microsoft.com/office/powerpoint/2010/main" val="39453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8590D6-E430-471E-A5AB-7B488DC768DE}"/>
              </a:ext>
            </a:extLst>
          </p:cNvPr>
          <p:cNvSpPr>
            <a:spLocks noGrp="1"/>
          </p:cNvSpPr>
          <p:nvPr>
            <p:ph type="dt" sz="half" idx="10"/>
          </p:nvPr>
        </p:nvSpPr>
        <p:spPr/>
        <p:txBody>
          <a:bodyPr/>
          <a:lstStyle/>
          <a:p>
            <a:fld id="{3CFC0665-255F-41E7-82F3-6261244EA1BC}" type="datetime1">
              <a:rPr lang="en-US" smtClean="0"/>
              <a:t>8/3/2022</a:t>
            </a:fld>
            <a:endParaRPr lang="en-GB"/>
          </a:p>
        </p:txBody>
      </p:sp>
      <p:sp>
        <p:nvSpPr>
          <p:cNvPr id="4" name="Footer Placeholder 3">
            <a:extLst>
              <a:ext uri="{FF2B5EF4-FFF2-40B4-BE49-F238E27FC236}">
                <a16:creationId xmlns:a16="http://schemas.microsoft.com/office/drawing/2014/main" id="{64DEA558-6B2D-4EBA-A486-AA8E4196A08F}"/>
              </a:ext>
            </a:extLst>
          </p:cNvPr>
          <p:cNvSpPr>
            <a:spLocks noGrp="1"/>
          </p:cNvSpPr>
          <p:nvPr>
            <p:ph type="ftr" sz="quarter" idx="11"/>
          </p:nvPr>
        </p:nvSpPr>
        <p:spPr/>
        <p:txBody>
          <a:bodyPr/>
          <a:lstStyle/>
          <a:p>
            <a:r>
              <a:rPr lang="en-GB"/>
              <a:t>Electricity market </a:t>
            </a:r>
            <a:endParaRPr lang="en-GB" dirty="0"/>
          </a:p>
        </p:txBody>
      </p:sp>
      <p:pic>
        <p:nvPicPr>
          <p:cNvPr id="5" name="Picture 4">
            <a:extLst>
              <a:ext uri="{FF2B5EF4-FFF2-40B4-BE49-F238E27FC236}">
                <a16:creationId xmlns:a16="http://schemas.microsoft.com/office/drawing/2014/main" id="{2A9FFE58-1C6D-45C8-9224-424F4A453954}"/>
              </a:ext>
            </a:extLst>
          </p:cNvPr>
          <p:cNvPicPr>
            <a:picLocks noChangeAspect="1"/>
          </p:cNvPicPr>
          <p:nvPr/>
        </p:nvPicPr>
        <p:blipFill>
          <a:blip r:embed="rId2"/>
          <a:stretch>
            <a:fillRect/>
          </a:stretch>
        </p:blipFill>
        <p:spPr>
          <a:xfrm>
            <a:off x="2064327" y="0"/>
            <a:ext cx="10127673" cy="6858000"/>
          </a:xfrm>
          <a:prstGeom prst="rect">
            <a:avLst/>
          </a:prstGeom>
        </p:spPr>
      </p:pic>
      <p:sp>
        <p:nvSpPr>
          <p:cNvPr id="6" name="Slide Number Placeholder 5">
            <a:extLst>
              <a:ext uri="{FF2B5EF4-FFF2-40B4-BE49-F238E27FC236}">
                <a16:creationId xmlns:a16="http://schemas.microsoft.com/office/drawing/2014/main" id="{70BBD17D-EF11-4AC6-86F2-7AF1B6EE8673}"/>
              </a:ext>
            </a:extLst>
          </p:cNvPr>
          <p:cNvSpPr>
            <a:spLocks noGrp="1"/>
          </p:cNvSpPr>
          <p:nvPr>
            <p:ph type="sldNum" sz="quarter" idx="12"/>
          </p:nvPr>
        </p:nvSpPr>
        <p:spPr/>
        <p:txBody>
          <a:bodyPr/>
          <a:lstStyle/>
          <a:p>
            <a:fld id="{868EFDFC-7E89-41A0-9466-87CC3AE941A4}" type="slidenum">
              <a:rPr lang="en-GB" smtClean="0"/>
              <a:t>29</a:t>
            </a:fld>
            <a:endParaRPr lang="en-GB"/>
          </a:p>
        </p:txBody>
      </p:sp>
    </p:spTree>
    <p:extLst>
      <p:ext uri="{BB962C8B-B14F-4D97-AF65-F5344CB8AC3E}">
        <p14:creationId xmlns:p14="http://schemas.microsoft.com/office/powerpoint/2010/main" val="805796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EAB3065-BB57-45FB-A32E-7C8FE8104E9D}" type="datetime1">
              <a:rPr lang="en-US" smtClean="0"/>
              <a:t>8/3/2022</a:t>
            </a:fld>
            <a:endParaRPr lang="en-US" dirty="0"/>
          </a:p>
        </p:txBody>
      </p:sp>
      <p:sp>
        <p:nvSpPr>
          <p:cNvPr id="8" name="Footer Placeholder 4"/>
          <p:cNvSpPr>
            <a:spLocks noGrp="1"/>
          </p:cNvSpPr>
          <p:nvPr>
            <p:ph type="ftr" sz="quarter" idx="4294967295"/>
          </p:nvPr>
        </p:nvSpPr>
        <p:spPr>
          <a:xfrm>
            <a:off x="2895169" y="6432550"/>
            <a:ext cx="7634287" cy="273050"/>
          </a:xfrm>
          <a:prstGeom prst="rect">
            <a:avLst/>
          </a:prstGeom>
        </p:spPr>
        <p:txBody>
          <a:bodyPr vert="horz" lIns="91440" tIns="45720" rIns="91440" bIns="45720" rtlCol="0" anchor="t"/>
          <a:lstStyle>
            <a:lvl1pPr algn="l">
              <a:defRPr sz="1000" b="1" baseline="0">
                <a:solidFill>
                  <a:schemeClr val="tx2"/>
                </a:solidFill>
              </a:defRPr>
            </a:lvl1pPr>
          </a:lstStyle>
          <a:p>
            <a:pPr algn="ctr"/>
            <a:r>
              <a:rPr lang="en-GB" sz="1200" b="0" dirty="0">
                <a:solidFill>
                  <a:schemeClr val="bg1"/>
                </a:solidFill>
              </a:rPr>
              <a:t>Electricity market </a:t>
            </a:r>
            <a:endParaRPr lang="el-GR" sz="1200" b="0" dirty="0">
              <a:solidFill>
                <a:schemeClr val="bg1"/>
              </a:solidFill>
            </a:endParaRPr>
          </a:p>
        </p:txBody>
      </p:sp>
      <p:pic>
        <p:nvPicPr>
          <p:cNvPr id="7" name="Picture 6"/>
          <p:cNvPicPr>
            <a:picLocks noChangeAspect="1"/>
          </p:cNvPicPr>
          <p:nvPr/>
        </p:nvPicPr>
        <p:blipFill>
          <a:blip r:embed="rId3"/>
          <a:stretch>
            <a:fillRect/>
          </a:stretch>
        </p:blipFill>
        <p:spPr>
          <a:xfrm>
            <a:off x="2071255" y="1068076"/>
            <a:ext cx="8375072" cy="5176640"/>
          </a:xfrm>
          <a:prstGeom prst="rect">
            <a:avLst/>
          </a:prstGeom>
        </p:spPr>
      </p:pic>
      <p:pic>
        <p:nvPicPr>
          <p:cNvPr id="9" name="Picture 8"/>
          <p:cNvPicPr>
            <a:picLocks noChangeAspect="1"/>
          </p:cNvPicPr>
          <p:nvPr/>
        </p:nvPicPr>
        <p:blipFill>
          <a:blip r:embed="rId4"/>
          <a:stretch>
            <a:fillRect/>
          </a:stretch>
        </p:blipFill>
        <p:spPr>
          <a:xfrm>
            <a:off x="4210241" y="6072457"/>
            <a:ext cx="4724626" cy="236500"/>
          </a:xfrm>
          <a:prstGeom prst="rect">
            <a:avLst/>
          </a:prstGeom>
        </p:spPr>
      </p:pic>
      <p:sp>
        <p:nvSpPr>
          <p:cNvPr id="10" name="TextBox 9">
            <a:extLst>
              <a:ext uri="{FF2B5EF4-FFF2-40B4-BE49-F238E27FC236}">
                <a16:creationId xmlns:a16="http://schemas.microsoft.com/office/drawing/2014/main" id="{1DF7F7B5-C9CA-4947-BEB9-DF120720D1D1}"/>
              </a:ext>
            </a:extLst>
          </p:cNvPr>
          <p:cNvSpPr txBox="1"/>
          <p:nvPr/>
        </p:nvSpPr>
        <p:spPr>
          <a:xfrm>
            <a:off x="2317173" y="156825"/>
            <a:ext cx="7557654" cy="584775"/>
          </a:xfrm>
          <a:prstGeom prst="rect">
            <a:avLst/>
          </a:prstGeom>
          <a:noFill/>
        </p:spPr>
        <p:txBody>
          <a:bodyPr wrap="square" rtlCol="0">
            <a:spAutoFit/>
          </a:bodyPr>
          <a:lstStyle/>
          <a:p>
            <a:pPr algn="ctr"/>
            <a:r>
              <a:rPr lang="en-GB" sz="3200" b="1" dirty="0">
                <a:solidFill>
                  <a:schemeClr val="accent1">
                    <a:lumMod val="75000"/>
                  </a:schemeClr>
                </a:solidFill>
                <a:effectLst>
                  <a:outerShdw blurRad="38100" dist="38100" dir="2700000" algn="tl">
                    <a:srgbClr val="000000">
                      <a:alpha val="43137"/>
                    </a:srgbClr>
                  </a:outerShdw>
                </a:effectLst>
              </a:rPr>
              <a:t>Gross pool vs Net Pool</a:t>
            </a:r>
          </a:p>
        </p:txBody>
      </p:sp>
      <p:sp>
        <p:nvSpPr>
          <p:cNvPr id="2" name="Slide Number Placeholder 1">
            <a:extLst>
              <a:ext uri="{FF2B5EF4-FFF2-40B4-BE49-F238E27FC236}">
                <a16:creationId xmlns:a16="http://schemas.microsoft.com/office/drawing/2014/main" id="{E4869F7D-3352-41FE-A5E6-AC1CC7640419}"/>
              </a:ext>
            </a:extLst>
          </p:cNvPr>
          <p:cNvSpPr>
            <a:spLocks noGrp="1"/>
          </p:cNvSpPr>
          <p:nvPr>
            <p:ph type="sldNum" sz="quarter" idx="12"/>
          </p:nvPr>
        </p:nvSpPr>
        <p:spPr/>
        <p:txBody>
          <a:bodyPr/>
          <a:lstStyle/>
          <a:p>
            <a:pPr>
              <a:defRPr/>
            </a:pPr>
            <a:fld id="{1DEBFC62-E3CF-4012-8A8B-ABF1C18EA022}" type="slidenum">
              <a:rPr lang="en-GB" smtClean="0"/>
              <a:pPr>
                <a:defRPr/>
              </a:pPr>
              <a:t>3</a:t>
            </a:fld>
            <a:endParaRPr lang="en-GB"/>
          </a:p>
        </p:txBody>
      </p:sp>
    </p:spTree>
    <p:extLst>
      <p:ext uri="{BB962C8B-B14F-4D97-AF65-F5344CB8AC3E}">
        <p14:creationId xmlns:p14="http://schemas.microsoft.com/office/powerpoint/2010/main" val="74451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565" t="11201" r="1650" b="6311"/>
          <a:stretch/>
        </p:blipFill>
        <p:spPr>
          <a:xfrm>
            <a:off x="4619751" y="1205346"/>
            <a:ext cx="7201458" cy="4910138"/>
          </a:xfrm>
          <a:prstGeom prst="rect">
            <a:avLst/>
          </a:prstGeom>
        </p:spPr>
      </p:pic>
      <p:sp>
        <p:nvSpPr>
          <p:cNvPr id="4" name="Title 3"/>
          <p:cNvSpPr>
            <a:spLocks noGrp="1"/>
          </p:cNvSpPr>
          <p:nvPr>
            <p:ph type="title"/>
          </p:nvPr>
        </p:nvSpPr>
        <p:spPr/>
        <p:txBody>
          <a:bodyPr/>
          <a:lstStyle/>
          <a:p>
            <a:r>
              <a:rPr lang="en-US" dirty="0">
                <a:cs typeface="Helvetica" pitchFamily="34" charset="0"/>
              </a:rPr>
              <a:t>Website</a:t>
            </a:r>
            <a:endParaRPr lang="en-GB" dirty="0"/>
          </a:p>
        </p:txBody>
      </p:sp>
      <p:sp>
        <p:nvSpPr>
          <p:cNvPr id="11" name="Slide Number Placeholder 3">
            <a:extLst>
              <a:ext uri="{FF2B5EF4-FFF2-40B4-BE49-F238E27FC236}">
                <a16:creationId xmlns:a16="http://schemas.microsoft.com/office/drawing/2014/main" id="{2BB74753-CDB8-514E-81E4-C15B30157D28}"/>
              </a:ext>
            </a:extLst>
          </p:cNvPr>
          <p:cNvSpPr txBox="1">
            <a:spLocks/>
          </p:cNvSpPr>
          <p:nvPr/>
        </p:nvSpPr>
        <p:spPr>
          <a:xfrm>
            <a:off x="8717280" y="635635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11C867F-9317-402E-B0F8-AA1E0A651751}" type="slidenum">
              <a:rPr lang="en-US" smtClean="0"/>
              <a:t>30</a:t>
            </a:fld>
            <a:endParaRPr lang="en-US" dirty="0"/>
          </a:p>
        </p:txBody>
      </p:sp>
      <p:sp>
        <p:nvSpPr>
          <p:cNvPr id="27" name="Date Placeholder 2">
            <a:extLst>
              <a:ext uri="{FF2B5EF4-FFF2-40B4-BE49-F238E27FC236}">
                <a16:creationId xmlns:a16="http://schemas.microsoft.com/office/drawing/2014/main" id="{F4B10857-673B-0E46-8A8C-CE59A6B4533D}"/>
              </a:ext>
            </a:extLst>
          </p:cNvPr>
          <p:cNvSpPr>
            <a:spLocks noGrp="1"/>
          </p:cNvSpPr>
          <p:nvPr>
            <p:ph type="dt" sz="half" idx="10"/>
          </p:nvPr>
        </p:nvSpPr>
        <p:spPr>
          <a:xfrm>
            <a:off x="692150" y="6356350"/>
            <a:ext cx="2743200" cy="365125"/>
          </a:xfrm>
        </p:spPr>
        <p:txBody>
          <a:bodyPr/>
          <a:lstStyle/>
          <a:p>
            <a:fld id="{F0F99D78-7CE2-4BF6-AFC5-F49A46051D5E}" type="datetime1">
              <a:rPr lang="en-US" smtClean="0"/>
              <a:t>8/3/2022</a:t>
            </a:fld>
            <a:endParaRPr lang="en-US" dirty="0"/>
          </a:p>
        </p:txBody>
      </p:sp>
      <p:sp>
        <p:nvSpPr>
          <p:cNvPr id="6" name="Content Placeholder 2"/>
          <p:cNvSpPr>
            <a:spLocks noGrp="1"/>
          </p:cNvSpPr>
          <p:nvPr>
            <p:ph idx="4294967295"/>
          </p:nvPr>
        </p:nvSpPr>
        <p:spPr>
          <a:xfrm>
            <a:off x="803275" y="1219200"/>
            <a:ext cx="10548938" cy="4910138"/>
          </a:xfrm>
          <a:prstGeom prst="rect">
            <a:avLst/>
          </a:prstGeom>
        </p:spPr>
        <p:txBody>
          <a:bodyPr/>
          <a:lstStyle/>
          <a:p>
            <a:pPr marL="285744" indent="-285744"/>
            <a:r>
              <a:rPr lang="en-GB" dirty="0"/>
              <a:t>Website </a:t>
            </a:r>
            <a:r>
              <a:rPr lang="en-GB" dirty="0">
                <a:hlinkClick r:id="rId3"/>
              </a:rPr>
              <a:t>www.foss.ucy.ac.cy</a:t>
            </a:r>
            <a:r>
              <a:rPr lang="en-GB" dirty="0"/>
              <a:t>  </a:t>
            </a:r>
          </a:p>
        </p:txBody>
      </p:sp>
      <p:sp>
        <p:nvSpPr>
          <p:cNvPr id="7" name="Footer Placeholder 5">
            <a:extLst>
              <a:ext uri="{FF2B5EF4-FFF2-40B4-BE49-F238E27FC236}">
                <a16:creationId xmlns:a16="http://schemas.microsoft.com/office/drawing/2014/main" id="{0D7F87E9-D331-E44A-8EA0-F80838A0FCEB}"/>
              </a:ext>
            </a:extLst>
          </p:cNvPr>
          <p:cNvSpPr>
            <a:spLocks noGrp="1"/>
          </p:cNvSpPr>
          <p:nvPr>
            <p:ph type="ftr" sz="quarter" idx="11"/>
          </p:nvPr>
        </p:nvSpPr>
        <p:spPr>
          <a:xfrm>
            <a:off x="4079874" y="6356350"/>
            <a:ext cx="4873626" cy="365125"/>
          </a:xfrm>
          <a:prstGeom prst="rect">
            <a:avLst/>
          </a:prstGeom>
        </p:spPr>
        <p:txBody>
          <a:bodyPr/>
          <a:lstStyle/>
          <a:p>
            <a:r>
              <a:rPr lang="en-GB" dirty="0"/>
              <a:t>Electricity market </a:t>
            </a:r>
          </a:p>
        </p:txBody>
      </p:sp>
      <p:pic>
        <p:nvPicPr>
          <p:cNvPr id="5" name="Picture 4" descr="A close up of a logo&#10;&#10;Description automatically generated">
            <a:extLst>
              <a:ext uri="{FF2B5EF4-FFF2-40B4-BE49-F238E27FC236}">
                <a16:creationId xmlns:a16="http://schemas.microsoft.com/office/drawing/2014/main" id="{34E54310-47BC-4FB1-A876-4131846FB288}"/>
              </a:ext>
            </a:extLst>
          </p:cNvPr>
          <p:cNvPicPr>
            <a:picLocks noChangeAspect="1"/>
          </p:cNvPicPr>
          <p:nvPr/>
        </p:nvPicPr>
        <p:blipFill>
          <a:blip r:embed="rId4"/>
          <a:stretch>
            <a:fillRect/>
          </a:stretch>
        </p:blipFill>
        <p:spPr>
          <a:xfrm>
            <a:off x="803275" y="2855531"/>
            <a:ext cx="3518078" cy="2489630"/>
          </a:xfrm>
          <a:prstGeom prst="rect">
            <a:avLst/>
          </a:prstGeom>
        </p:spPr>
      </p:pic>
      <p:sp>
        <p:nvSpPr>
          <p:cNvPr id="3" name="Slide Number Placeholder 2">
            <a:extLst>
              <a:ext uri="{FF2B5EF4-FFF2-40B4-BE49-F238E27FC236}">
                <a16:creationId xmlns:a16="http://schemas.microsoft.com/office/drawing/2014/main" id="{EFDDC051-3CA3-44B9-A0A8-B1E3FA0AFB88}"/>
              </a:ext>
            </a:extLst>
          </p:cNvPr>
          <p:cNvSpPr>
            <a:spLocks noGrp="1"/>
          </p:cNvSpPr>
          <p:nvPr>
            <p:ph type="sldNum" sz="quarter" idx="12"/>
          </p:nvPr>
        </p:nvSpPr>
        <p:spPr/>
        <p:txBody>
          <a:bodyPr/>
          <a:lstStyle/>
          <a:p>
            <a:fld id="{F1A7B243-20F6-4A41-B157-A7F474DC7D54}" type="slidenum">
              <a:rPr lang="en-US" smtClean="0"/>
              <a:pPr/>
              <a:t>30</a:t>
            </a:fld>
            <a:endParaRPr lang="en-US" dirty="0"/>
          </a:p>
        </p:txBody>
      </p:sp>
    </p:spTree>
    <p:extLst>
      <p:ext uri="{BB962C8B-B14F-4D97-AF65-F5344CB8AC3E}">
        <p14:creationId xmlns:p14="http://schemas.microsoft.com/office/powerpoint/2010/main" val="3167592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FD80C42-6080-48F9-A39F-449A18672D5D}" type="datetime1">
              <a:rPr lang="en-US" smtClean="0"/>
              <a:t>8/3/2022</a:t>
            </a:fld>
            <a:endParaRPr lang="en-US" dirty="0"/>
          </a:p>
        </p:txBody>
      </p:sp>
      <p:sp>
        <p:nvSpPr>
          <p:cNvPr id="8" name="Footer Placeholder 4"/>
          <p:cNvSpPr>
            <a:spLocks noGrp="1"/>
          </p:cNvSpPr>
          <p:nvPr>
            <p:ph type="ftr" sz="quarter" idx="4294967295"/>
          </p:nvPr>
        </p:nvSpPr>
        <p:spPr>
          <a:xfrm>
            <a:off x="2929805" y="6432550"/>
            <a:ext cx="7634287" cy="273050"/>
          </a:xfrm>
          <a:prstGeom prst="rect">
            <a:avLst/>
          </a:prstGeom>
        </p:spPr>
        <p:txBody>
          <a:bodyPr vert="horz" lIns="91440" tIns="45720" rIns="91440" bIns="45720" rtlCol="0" anchor="t"/>
          <a:lstStyle>
            <a:lvl1pPr algn="l">
              <a:defRPr sz="1000" b="1" baseline="0">
                <a:solidFill>
                  <a:schemeClr val="tx2"/>
                </a:solidFill>
              </a:defRPr>
            </a:lvl1pPr>
          </a:lstStyle>
          <a:p>
            <a:pPr algn="ctr"/>
            <a:r>
              <a:rPr lang="en-GB" sz="1200" b="0" dirty="0">
                <a:solidFill>
                  <a:schemeClr val="bg1"/>
                </a:solidFill>
              </a:rPr>
              <a:t>Electricity market </a:t>
            </a:r>
            <a:endParaRPr lang="el-GR" sz="1200" b="0" dirty="0">
              <a:solidFill>
                <a:schemeClr val="bg1"/>
              </a:solidFill>
            </a:endParaRPr>
          </a:p>
        </p:txBody>
      </p:sp>
      <p:pic>
        <p:nvPicPr>
          <p:cNvPr id="2" name="Picture 1"/>
          <p:cNvPicPr>
            <a:picLocks noChangeAspect="1"/>
          </p:cNvPicPr>
          <p:nvPr/>
        </p:nvPicPr>
        <p:blipFill>
          <a:blip r:embed="rId3"/>
          <a:stretch>
            <a:fillRect/>
          </a:stretch>
        </p:blipFill>
        <p:spPr>
          <a:xfrm>
            <a:off x="2285999" y="1041346"/>
            <a:ext cx="7848601" cy="5256231"/>
          </a:xfrm>
          <a:prstGeom prst="rect">
            <a:avLst/>
          </a:prstGeom>
        </p:spPr>
      </p:pic>
      <p:sp>
        <p:nvSpPr>
          <p:cNvPr id="6" name="TextBox 5">
            <a:extLst>
              <a:ext uri="{FF2B5EF4-FFF2-40B4-BE49-F238E27FC236}">
                <a16:creationId xmlns:a16="http://schemas.microsoft.com/office/drawing/2014/main" id="{7B53CFC4-5047-4FE1-A6CF-E473D6915ED0}"/>
              </a:ext>
            </a:extLst>
          </p:cNvPr>
          <p:cNvSpPr txBox="1"/>
          <p:nvPr/>
        </p:nvSpPr>
        <p:spPr>
          <a:xfrm>
            <a:off x="2317173" y="156825"/>
            <a:ext cx="7557654" cy="584775"/>
          </a:xfrm>
          <a:prstGeom prst="rect">
            <a:avLst/>
          </a:prstGeom>
          <a:noFill/>
        </p:spPr>
        <p:txBody>
          <a:bodyPr wrap="square" rtlCol="0">
            <a:spAutoFit/>
          </a:bodyPr>
          <a:lstStyle/>
          <a:p>
            <a:pPr algn="ctr"/>
            <a:r>
              <a:rPr lang="en-GB" sz="3200" b="1" dirty="0">
                <a:solidFill>
                  <a:schemeClr val="accent1">
                    <a:lumMod val="75000"/>
                  </a:schemeClr>
                </a:solidFill>
                <a:effectLst>
                  <a:outerShdw blurRad="38100" dist="38100" dir="2700000" algn="tl">
                    <a:srgbClr val="000000">
                      <a:alpha val="43137"/>
                    </a:srgbClr>
                  </a:outerShdw>
                </a:effectLst>
              </a:rPr>
              <a:t>Wholesale buyer vs Bilateral Market</a:t>
            </a:r>
          </a:p>
        </p:txBody>
      </p:sp>
      <p:sp>
        <p:nvSpPr>
          <p:cNvPr id="3" name="Slide Number Placeholder 2">
            <a:extLst>
              <a:ext uri="{FF2B5EF4-FFF2-40B4-BE49-F238E27FC236}">
                <a16:creationId xmlns:a16="http://schemas.microsoft.com/office/drawing/2014/main" id="{DFD405CC-218B-4451-A58A-F22364C97E47}"/>
              </a:ext>
            </a:extLst>
          </p:cNvPr>
          <p:cNvSpPr>
            <a:spLocks noGrp="1"/>
          </p:cNvSpPr>
          <p:nvPr>
            <p:ph type="sldNum" sz="quarter" idx="12"/>
          </p:nvPr>
        </p:nvSpPr>
        <p:spPr/>
        <p:txBody>
          <a:bodyPr/>
          <a:lstStyle/>
          <a:p>
            <a:pPr>
              <a:defRPr/>
            </a:pPr>
            <a:fld id="{1DEBFC62-E3CF-4012-8A8B-ABF1C18EA022}" type="slidenum">
              <a:rPr lang="en-GB" smtClean="0"/>
              <a:pPr>
                <a:defRPr/>
              </a:pPr>
              <a:t>4</a:t>
            </a:fld>
            <a:endParaRPr lang="en-GB"/>
          </a:p>
        </p:txBody>
      </p:sp>
    </p:spTree>
    <p:extLst>
      <p:ext uri="{BB962C8B-B14F-4D97-AF65-F5344CB8AC3E}">
        <p14:creationId xmlns:p14="http://schemas.microsoft.com/office/powerpoint/2010/main" val="1983244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3E0C299-ED01-4B1B-A1A5-59CBB9624CC6}" type="datetime1">
              <a:rPr lang="en-US" smtClean="0"/>
              <a:t>8/3/2022</a:t>
            </a:fld>
            <a:endParaRPr lang="en-US" dirty="0"/>
          </a:p>
        </p:txBody>
      </p:sp>
      <p:sp>
        <p:nvSpPr>
          <p:cNvPr id="8" name="Footer Placeholder 4"/>
          <p:cNvSpPr>
            <a:spLocks noGrp="1"/>
          </p:cNvSpPr>
          <p:nvPr>
            <p:ph type="ftr" sz="quarter" idx="11"/>
          </p:nvPr>
        </p:nvSpPr>
        <p:spPr>
          <a:prstGeom prst="rect">
            <a:avLst/>
          </a:prstGeom>
        </p:spPr>
        <p:txBody>
          <a:bodyPr vert="horz" lIns="91440" tIns="45720" rIns="91440" bIns="45720" rtlCol="0" anchor="t"/>
          <a:lstStyle>
            <a:lvl1pPr algn="l">
              <a:defRPr sz="1000" b="1" baseline="0">
                <a:solidFill>
                  <a:schemeClr val="tx2"/>
                </a:solidFill>
              </a:defRPr>
            </a:lvl1pPr>
          </a:lstStyle>
          <a:p>
            <a:pPr algn="ctr"/>
            <a:r>
              <a:rPr lang="en-GB" sz="1200" b="0" dirty="0">
                <a:solidFill>
                  <a:schemeClr val="bg1"/>
                </a:solidFill>
              </a:rPr>
              <a:t>Electricity market </a:t>
            </a:r>
            <a:endParaRPr lang="el-GR" sz="1200" b="0" dirty="0">
              <a:solidFill>
                <a:schemeClr val="bg1"/>
              </a:solidFill>
            </a:endParaRPr>
          </a:p>
        </p:txBody>
      </p:sp>
      <p:pic>
        <p:nvPicPr>
          <p:cNvPr id="6" name="Picture 5"/>
          <p:cNvPicPr>
            <a:picLocks noChangeAspect="1"/>
          </p:cNvPicPr>
          <p:nvPr/>
        </p:nvPicPr>
        <p:blipFill>
          <a:blip r:embed="rId3"/>
          <a:stretch>
            <a:fillRect/>
          </a:stretch>
        </p:blipFill>
        <p:spPr>
          <a:xfrm>
            <a:off x="1974274" y="1115824"/>
            <a:ext cx="8458200" cy="5202074"/>
          </a:xfrm>
          <a:prstGeom prst="rect">
            <a:avLst/>
          </a:prstGeom>
        </p:spPr>
      </p:pic>
      <p:sp>
        <p:nvSpPr>
          <p:cNvPr id="9" name="TextBox 8">
            <a:extLst>
              <a:ext uri="{FF2B5EF4-FFF2-40B4-BE49-F238E27FC236}">
                <a16:creationId xmlns:a16="http://schemas.microsoft.com/office/drawing/2014/main" id="{A18FFA8E-6373-4749-BD03-5CF37B6126B9}"/>
              </a:ext>
            </a:extLst>
          </p:cNvPr>
          <p:cNvSpPr txBox="1"/>
          <p:nvPr/>
        </p:nvSpPr>
        <p:spPr>
          <a:xfrm>
            <a:off x="2334492" y="235527"/>
            <a:ext cx="7557654" cy="584775"/>
          </a:xfrm>
          <a:prstGeom prst="rect">
            <a:avLst/>
          </a:prstGeom>
          <a:noFill/>
        </p:spPr>
        <p:txBody>
          <a:bodyPr wrap="square" rtlCol="0">
            <a:spAutoFit/>
          </a:bodyPr>
          <a:lstStyle/>
          <a:p>
            <a:pPr algn="ctr"/>
            <a:r>
              <a:rPr lang="en-GB" sz="3200" b="1" dirty="0">
                <a:solidFill>
                  <a:schemeClr val="accent1">
                    <a:lumMod val="75000"/>
                  </a:schemeClr>
                </a:solidFill>
                <a:effectLst>
                  <a:outerShdw blurRad="38100" dist="38100" dir="2700000" algn="tl">
                    <a:srgbClr val="000000">
                      <a:alpha val="43137"/>
                    </a:srgbClr>
                  </a:outerShdw>
                </a:effectLst>
              </a:rPr>
              <a:t>The </a:t>
            </a:r>
            <a:r>
              <a:rPr lang="en-GB" sz="3200" b="1" dirty="0">
                <a:solidFill>
                  <a:srgbClr val="2F5597"/>
                </a:solidFill>
                <a:effectLst>
                  <a:outerShdw blurRad="38100" dist="38100" dir="2700000" algn="tl">
                    <a:srgbClr val="000000">
                      <a:alpha val="43137"/>
                    </a:srgbClr>
                  </a:outerShdw>
                </a:effectLst>
              </a:rPr>
              <a:t>Electricity</a:t>
            </a:r>
            <a:r>
              <a:rPr lang="en-GB" sz="3200" b="1" dirty="0">
                <a:solidFill>
                  <a:schemeClr val="accent1">
                    <a:lumMod val="75000"/>
                  </a:schemeClr>
                </a:solidFill>
                <a:effectLst>
                  <a:outerShdw blurRad="38100" dist="38100" dir="2700000" algn="tl">
                    <a:srgbClr val="000000">
                      <a:alpha val="43137"/>
                    </a:srgbClr>
                  </a:outerShdw>
                </a:effectLst>
              </a:rPr>
              <a:t> market in Cyprus</a:t>
            </a:r>
          </a:p>
        </p:txBody>
      </p:sp>
      <p:sp>
        <p:nvSpPr>
          <p:cNvPr id="2" name="Slide Number Placeholder 1">
            <a:extLst>
              <a:ext uri="{FF2B5EF4-FFF2-40B4-BE49-F238E27FC236}">
                <a16:creationId xmlns:a16="http://schemas.microsoft.com/office/drawing/2014/main" id="{EF7111A6-5F00-42BD-AFC7-5B67E0FF6DB0}"/>
              </a:ext>
            </a:extLst>
          </p:cNvPr>
          <p:cNvSpPr>
            <a:spLocks noGrp="1"/>
          </p:cNvSpPr>
          <p:nvPr>
            <p:ph type="sldNum" sz="quarter" idx="12"/>
          </p:nvPr>
        </p:nvSpPr>
        <p:spPr/>
        <p:txBody>
          <a:bodyPr/>
          <a:lstStyle/>
          <a:p>
            <a:pPr>
              <a:defRPr/>
            </a:pPr>
            <a:fld id="{1DEBFC62-E3CF-4012-8A8B-ABF1C18EA022}" type="slidenum">
              <a:rPr lang="en-GB" smtClean="0"/>
              <a:pPr>
                <a:defRPr/>
              </a:pPr>
              <a:t>5</a:t>
            </a:fld>
            <a:endParaRPr lang="en-GB"/>
          </a:p>
        </p:txBody>
      </p:sp>
    </p:spTree>
    <p:extLst>
      <p:ext uri="{BB962C8B-B14F-4D97-AF65-F5344CB8AC3E}">
        <p14:creationId xmlns:p14="http://schemas.microsoft.com/office/powerpoint/2010/main" val="4038064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5B23D4-708F-466E-83A1-235E8E9AA1E2}"/>
              </a:ext>
            </a:extLst>
          </p:cNvPr>
          <p:cNvSpPr>
            <a:spLocks noGrp="1"/>
          </p:cNvSpPr>
          <p:nvPr>
            <p:ph type="dt" sz="half" idx="10"/>
          </p:nvPr>
        </p:nvSpPr>
        <p:spPr/>
        <p:txBody>
          <a:bodyPr/>
          <a:lstStyle/>
          <a:p>
            <a:pPr>
              <a:defRPr/>
            </a:pPr>
            <a:fld id="{FEF059F3-6F49-4456-AA70-634298E008AD}" type="datetime1">
              <a:rPr lang="en-US" smtClean="0"/>
              <a:t>8/3/2022</a:t>
            </a:fld>
            <a:endParaRPr lang="en-GB"/>
          </a:p>
        </p:txBody>
      </p:sp>
      <p:sp>
        <p:nvSpPr>
          <p:cNvPr id="3" name="Footer Placeholder 2">
            <a:extLst>
              <a:ext uri="{FF2B5EF4-FFF2-40B4-BE49-F238E27FC236}">
                <a16:creationId xmlns:a16="http://schemas.microsoft.com/office/drawing/2014/main" id="{5BD25E5E-687E-4576-A8C8-764C401F9E73}"/>
              </a:ext>
            </a:extLst>
          </p:cNvPr>
          <p:cNvSpPr>
            <a:spLocks noGrp="1"/>
          </p:cNvSpPr>
          <p:nvPr>
            <p:ph type="ftr" sz="quarter" idx="11"/>
          </p:nvPr>
        </p:nvSpPr>
        <p:spPr/>
        <p:txBody>
          <a:bodyPr/>
          <a:lstStyle/>
          <a:p>
            <a:pPr>
              <a:defRPr/>
            </a:pPr>
            <a:r>
              <a:rPr lang="en-GB"/>
              <a:t>Electricity market </a:t>
            </a:r>
          </a:p>
        </p:txBody>
      </p:sp>
      <p:pic>
        <p:nvPicPr>
          <p:cNvPr id="4" name="Picture 3">
            <a:extLst>
              <a:ext uri="{FF2B5EF4-FFF2-40B4-BE49-F238E27FC236}">
                <a16:creationId xmlns:a16="http://schemas.microsoft.com/office/drawing/2014/main" id="{55419A59-EEF5-47D9-A9B8-DDD2D19173B1}"/>
              </a:ext>
            </a:extLst>
          </p:cNvPr>
          <p:cNvPicPr>
            <a:picLocks noChangeAspect="1"/>
          </p:cNvPicPr>
          <p:nvPr/>
        </p:nvPicPr>
        <p:blipFill>
          <a:blip r:embed="rId3"/>
          <a:stretch>
            <a:fillRect/>
          </a:stretch>
        </p:blipFill>
        <p:spPr>
          <a:xfrm>
            <a:off x="1905001" y="17031"/>
            <a:ext cx="10266218" cy="6272377"/>
          </a:xfrm>
          <a:prstGeom prst="rect">
            <a:avLst/>
          </a:prstGeom>
        </p:spPr>
      </p:pic>
      <p:sp>
        <p:nvSpPr>
          <p:cNvPr id="5" name="Slide Number Placeholder 4">
            <a:extLst>
              <a:ext uri="{FF2B5EF4-FFF2-40B4-BE49-F238E27FC236}">
                <a16:creationId xmlns:a16="http://schemas.microsoft.com/office/drawing/2014/main" id="{93EB046B-2DC2-47BB-9156-2F7B336C3070}"/>
              </a:ext>
            </a:extLst>
          </p:cNvPr>
          <p:cNvSpPr>
            <a:spLocks noGrp="1"/>
          </p:cNvSpPr>
          <p:nvPr>
            <p:ph type="sldNum" sz="quarter" idx="12"/>
          </p:nvPr>
        </p:nvSpPr>
        <p:spPr/>
        <p:txBody>
          <a:bodyPr/>
          <a:lstStyle/>
          <a:p>
            <a:pPr>
              <a:defRPr/>
            </a:pPr>
            <a:fld id="{1DEBFC62-E3CF-4012-8A8B-ABF1C18EA022}" type="slidenum">
              <a:rPr lang="en-GB" smtClean="0"/>
              <a:pPr>
                <a:defRPr/>
              </a:pPr>
              <a:t>6</a:t>
            </a:fld>
            <a:endParaRPr lang="en-GB"/>
          </a:p>
        </p:txBody>
      </p:sp>
    </p:spTree>
    <p:extLst>
      <p:ext uri="{BB962C8B-B14F-4D97-AF65-F5344CB8AC3E}">
        <p14:creationId xmlns:p14="http://schemas.microsoft.com/office/powerpoint/2010/main" val="123860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3D5C91-0F05-4C72-8B60-427609DB68F7}"/>
              </a:ext>
            </a:extLst>
          </p:cNvPr>
          <p:cNvSpPr>
            <a:spLocks noGrp="1"/>
          </p:cNvSpPr>
          <p:nvPr>
            <p:ph type="dt" sz="half" idx="10"/>
          </p:nvPr>
        </p:nvSpPr>
        <p:spPr/>
        <p:txBody>
          <a:bodyPr/>
          <a:lstStyle/>
          <a:p>
            <a:pPr>
              <a:defRPr/>
            </a:pPr>
            <a:fld id="{023E8D17-CBB0-4051-9700-DF88C209D870}" type="datetime1">
              <a:rPr lang="en-US" smtClean="0"/>
              <a:t>8/3/2022</a:t>
            </a:fld>
            <a:endParaRPr lang="en-GB"/>
          </a:p>
        </p:txBody>
      </p:sp>
      <p:sp>
        <p:nvSpPr>
          <p:cNvPr id="3" name="Footer Placeholder 2">
            <a:extLst>
              <a:ext uri="{FF2B5EF4-FFF2-40B4-BE49-F238E27FC236}">
                <a16:creationId xmlns:a16="http://schemas.microsoft.com/office/drawing/2014/main" id="{588ACC1A-7E21-4457-8948-15BCE2B92464}"/>
              </a:ext>
            </a:extLst>
          </p:cNvPr>
          <p:cNvSpPr>
            <a:spLocks noGrp="1"/>
          </p:cNvSpPr>
          <p:nvPr>
            <p:ph type="ftr" sz="quarter" idx="11"/>
          </p:nvPr>
        </p:nvSpPr>
        <p:spPr/>
        <p:txBody>
          <a:bodyPr/>
          <a:lstStyle/>
          <a:p>
            <a:pPr>
              <a:defRPr/>
            </a:pPr>
            <a:r>
              <a:rPr lang="en-GB"/>
              <a:t>Electricity market </a:t>
            </a:r>
          </a:p>
        </p:txBody>
      </p:sp>
      <p:pic>
        <p:nvPicPr>
          <p:cNvPr id="4" name="Picture 3">
            <a:extLst>
              <a:ext uri="{FF2B5EF4-FFF2-40B4-BE49-F238E27FC236}">
                <a16:creationId xmlns:a16="http://schemas.microsoft.com/office/drawing/2014/main" id="{B063760C-F3E7-44CD-8FBC-7B9A28AEF4E9}"/>
              </a:ext>
            </a:extLst>
          </p:cNvPr>
          <p:cNvPicPr>
            <a:picLocks noChangeAspect="1"/>
          </p:cNvPicPr>
          <p:nvPr/>
        </p:nvPicPr>
        <p:blipFill>
          <a:blip r:embed="rId2"/>
          <a:stretch>
            <a:fillRect/>
          </a:stretch>
        </p:blipFill>
        <p:spPr>
          <a:xfrm>
            <a:off x="1932709" y="0"/>
            <a:ext cx="10259291" cy="6858000"/>
          </a:xfrm>
          <a:prstGeom prst="rect">
            <a:avLst/>
          </a:prstGeom>
        </p:spPr>
      </p:pic>
      <p:sp>
        <p:nvSpPr>
          <p:cNvPr id="5" name="Slide Number Placeholder 4">
            <a:extLst>
              <a:ext uri="{FF2B5EF4-FFF2-40B4-BE49-F238E27FC236}">
                <a16:creationId xmlns:a16="http://schemas.microsoft.com/office/drawing/2014/main" id="{EBF97CDB-938E-4DEE-92D7-E8080EA0543D}"/>
              </a:ext>
            </a:extLst>
          </p:cNvPr>
          <p:cNvSpPr>
            <a:spLocks noGrp="1"/>
          </p:cNvSpPr>
          <p:nvPr>
            <p:ph type="sldNum" sz="quarter" idx="12"/>
          </p:nvPr>
        </p:nvSpPr>
        <p:spPr/>
        <p:txBody>
          <a:bodyPr/>
          <a:lstStyle/>
          <a:p>
            <a:pPr>
              <a:defRPr/>
            </a:pPr>
            <a:fld id="{1DEBFC62-E3CF-4012-8A8B-ABF1C18EA022}" type="slidenum">
              <a:rPr lang="en-GB" smtClean="0"/>
              <a:pPr>
                <a:defRPr/>
              </a:pPr>
              <a:t>7</a:t>
            </a:fld>
            <a:endParaRPr lang="en-GB"/>
          </a:p>
        </p:txBody>
      </p:sp>
    </p:spTree>
    <p:extLst>
      <p:ext uri="{BB962C8B-B14F-4D97-AF65-F5344CB8AC3E}">
        <p14:creationId xmlns:p14="http://schemas.microsoft.com/office/powerpoint/2010/main" val="38775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E3BF1A-7721-4A22-A777-61AA3EC344DE}"/>
              </a:ext>
            </a:extLst>
          </p:cNvPr>
          <p:cNvSpPr>
            <a:spLocks noGrp="1"/>
          </p:cNvSpPr>
          <p:nvPr>
            <p:ph type="title"/>
          </p:nvPr>
        </p:nvSpPr>
        <p:spPr>
          <a:xfrm>
            <a:off x="2063750" y="223524"/>
            <a:ext cx="8431068" cy="612772"/>
          </a:xfrm>
        </p:spPr>
        <p:txBody>
          <a:bodyPr/>
          <a:lstStyle/>
          <a:p>
            <a:pPr algn="ctr"/>
            <a:r>
              <a:rPr lang="en-GB" b="1" dirty="0">
                <a:solidFill>
                  <a:schemeClr val="accent1">
                    <a:lumMod val="75000"/>
                  </a:schemeClr>
                </a:solidFill>
                <a:effectLst>
                  <a:outerShdw blurRad="38100" dist="38100" dir="2700000" algn="tl">
                    <a:srgbClr val="000000">
                      <a:alpha val="43137"/>
                    </a:srgbClr>
                  </a:outerShdw>
                </a:effectLst>
                <a:latin typeface="+mn-lt"/>
              </a:rPr>
              <a:t>EU electricity market target model</a:t>
            </a:r>
            <a:endParaRPr lang="en-GB" dirty="0">
              <a:solidFill>
                <a:schemeClr val="accent1">
                  <a:lumMod val="75000"/>
                </a:schemeClr>
              </a:solidFill>
              <a:effectLst>
                <a:outerShdw blurRad="38100" dist="38100" dir="2700000" algn="tl">
                  <a:srgbClr val="000000">
                    <a:alpha val="43137"/>
                  </a:srgbClr>
                </a:outerShdw>
              </a:effectLst>
              <a:latin typeface="+mn-lt"/>
            </a:endParaRPr>
          </a:p>
        </p:txBody>
      </p:sp>
      <p:sp>
        <p:nvSpPr>
          <p:cNvPr id="2" name="Date Placeholder 1">
            <a:extLst>
              <a:ext uri="{FF2B5EF4-FFF2-40B4-BE49-F238E27FC236}">
                <a16:creationId xmlns:a16="http://schemas.microsoft.com/office/drawing/2014/main" id="{C13A1936-3FA9-4B84-B50C-7FA17377B587}"/>
              </a:ext>
            </a:extLst>
          </p:cNvPr>
          <p:cNvSpPr>
            <a:spLocks noGrp="1"/>
          </p:cNvSpPr>
          <p:nvPr>
            <p:ph type="dt" sz="half" idx="10"/>
          </p:nvPr>
        </p:nvSpPr>
        <p:spPr/>
        <p:txBody>
          <a:bodyPr/>
          <a:lstStyle/>
          <a:p>
            <a:pPr>
              <a:defRPr/>
            </a:pPr>
            <a:fld id="{9F98FCC6-0EF1-43AB-AB6A-3EBDFC1A13A5}" type="datetime1">
              <a:rPr lang="en-US" smtClean="0"/>
              <a:t>8/3/2022</a:t>
            </a:fld>
            <a:endParaRPr lang="en-GB"/>
          </a:p>
        </p:txBody>
      </p:sp>
      <p:sp>
        <p:nvSpPr>
          <p:cNvPr id="3" name="Footer Placeholder 2">
            <a:extLst>
              <a:ext uri="{FF2B5EF4-FFF2-40B4-BE49-F238E27FC236}">
                <a16:creationId xmlns:a16="http://schemas.microsoft.com/office/drawing/2014/main" id="{3E04930E-7F25-48F2-A05D-549C1F9F3B1B}"/>
              </a:ext>
            </a:extLst>
          </p:cNvPr>
          <p:cNvSpPr>
            <a:spLocks noGrp="1"/>
          </p:cNvSpPr>
          <p:nvPr>
            <p:ph type="ftr" sz="quarter" idx="11"/>
          </p:nvPr>
        </p:nvSpPr>
        <p:spPr/>
        <p:txBody>
          <a:bodyPr/>
          <a:lstStyle/>
          <a:p>
            <a:pPr>
              <a:defRPr/>
            </a:pPr>
            <a:r>
              <a:rPr lang="en-GB"/>
              <a:t>Electricity market </a:t>
            </a:r>
          </a:p>
        </p:txBody>
      </p:sp>
      <p:pic>
        <p:nvPicPr>
          <p:cNvPr id="4" name="Picture 3">
            <a:extLst>
              <a:ext uri="{FF2B5EF4-FFF2-40B4-BE49-F238E27FC236}">
                <a16:creationId xmlns:a16="http://schemas.microsoft.com/office/drawing/2014/main" id="{6616E2F6-A968-4195-9057-E42B5EF80BDD}"/>
              </a:ext>
            </a:extLst>
          </p:cNvPr>
          <p:cNvPicPr>
            <a:picLocks noChangeAspect="1"/>
          </p:cNvPicPr>
          <p:nvPr/>
        </p:nvPicPr>
        <p:blipFill>
          <a:blip r:embed="rId2"/>
          <a:stretch>
            <a:fillRect/>
          </a:stretch>
        </p:blipFill>
        <p:spPr>
          <a:xfrm>
            <a:off x="1674320" y="1133317"/>
            <a:ext cx="9265921" cy="5264595"/>
          </a:xfrm>
          <a:prstGeom prst="rect">
            <a:avLst/>
          </a:prstGeom>
        </p:spPr>
      </p:pic>
      <p:sp>
        <p:nvSpPr>
          <p:cNvPr id="6" name="Slide Number Placeholder 5">
            <a:extLst>
              <a:ext uri="{FF2B5EF4-FFF2-40B4-BE49-F238E27FC236}">
                <a16:creationId xmlns:a16="http://schemas.microsoft.com/office/drawing/2014/main" id="{897552B2-C8B3-4C23-BA6F-2A2B434998E2}"/>
              </a:ext>
            </a:extLst>
          </p:cNvPr>
          <p:cNvSpPr>
            <a:spLocks noGrp="1"/>
          </p:cNvSpPr>
          <p:nvPr>
            <p:ph type="sldNum" sz="quarter" idx="12"/>
          </p:nvPr>
        </p:nvSpPr>
        <p:spPr/>
        <p:txBody>
          <a:bodyPr/>
          <a:lstStyle/>
          <a:p>
            <a:fld id="{868EFDFC-7E89-41A0-9466-87CC3AE941A4}" type="slidenum">
              <a:rPr lang="en-GB" smtClean="0"/>
              <a:t>8</a:t>
            </a:fld>
            <a:endParaRPr lang="en-GB"/>
          </a:p>
        </p:txBody>
      </p:sp>
    </p:spTree>
    <p:extLst>
      <p:ext uri="{BB962C8B-B14F-4D97-AF65-F5344CB8AC3E}">
        <p14:creationId xmlns:p14="http://schemas.microsoft.com/office/powerpoint/2010/main" val="169925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361AB-0821-4738-89D0-FBC15C5A7E39}"/>
              </a:ext>
            </a:extLst>
          </p:cNvPr>
          <p:cNvSpPr>
            <a:spLocks noGrp="1"/>
          </p:cNvSpPr>
          <p:nvPr>
            <p:ph type="dt" sz="half" idx="10"/>
          </p:nvPr>
        </p:nvSpPr>
        <p:spPr/>
        <p:txBody>
          <a:bodyPr/>
          <a:lstStyle/>
          <a:p>
            <a:pPr>
              <a:defRPr/>
            </a:pPr>
            <a:fld id="{305F3D17-231C-44D1-A5EC-DC55F955E1FE}" type="datetime1">
              <a:rPr lang="en-US" smtClean="0"/>
              <a:t>8/3/2022</a:t>
            </a:fld>
            <a:endParaRPr lang="en-GB"/>
          </a:p>
        </p:txBody>
      </p:sp>
      <p:sp>
        <p:nvSpPr>
          <p:cNvPr id="3" name="Footer Placeholder 2">
            <a:extLst>
              <a:ext uri="{FF2B5EF4-FFF2-40B4-BE49-F238E27FC236}">
                <a16:creationId xmlns:a16="http://schemas.microsoft.com/office/drawing/2014/main" id="{53195CFB-369F-4351-A84E-E2AC7327EE8C}"/>
              </a:ext>
            </a:extLst>
          </p:cNvPr>
          <p:cNvSpPr>
            <a:spLocks noGrp="1"/>
          </p:cNvSpPr>
          <p:nvPr>
            <p:ph type="ftr" sz="quarter" idx="11"/>
          </p:nvPr>
        </p:nvSpPr>
        <p:spPr/>
        <p:txBody>
          <a:bodyPr/>
          <a:lstStyle/>
          <a:p>
            <a:pPr>
              <a:defRPr/>
            </a:pPr>
            <a:r>
              <a:rPr lang="en-GB"/>
              <a:t>Electricity market </a:t>
            </a:r>
          </a:p>
        </p:txBody>
      </p:sp>
      <p:pic>
        <p:nvPicPr>
          <p:cNvPr id="4" name="Picture 3">
            <a:extLst>
              <a:ext uri="{FF2B5EF4-FFF2-40B4-BE49-F238E27FC236}">
                <a16:creationId xmlns:a16="http://schemas.microsoft.com/office/drawing/2014/main" id="{506C934D-1E1F-4EE0-8256-26D726C7DC03}"/>
              </a:ext>
            </a:extLst>
          </p:cNvPr>
          <p:cNvPicPr>
            <a:picLocks noChangeAspect="1"/>
          </p:cNvPicPr>
          <p:nvPr/>
        </p:nvPicPr>
        <p:blipFill>
          <a:blip r:embed="rId2"/>
          <a:stretch>
            <a:fillRect/>
          </a:stretch>
        </p:blipFill>
        <p:spPr>
          <a:xfrm>
            <a:off x="1898855" y="0"/>
            <a:ext cx="10293145" cy="6858000"/>
          </a:xfrm>
          <a:prstGeom prst="rect">
            <a:avLst/>
          </a:prstGeom>
        </p:spPr>
      </p:pic>
      <p:sp>
        <p:nvSpPr>
          <p:cNvPr id="5" name="Slide Number Placeholder 4">
            <a:extLst>
              <a:ext uri="{FF2B5EF4-FFF2-40B4-BE49-F238E27FC236}">
                <a16:creationId xmlns:a16="http://schemas.microsoft.com/office/drawing/2014/main" id="{9B539DB4-455F-40A6-8B6A-D74312D6E37E}"/>
              </a:ext>
            </a:extLst>
          </p:cNvPr>
          <p:cNvSpPr>
            <a:spLocks noGrp="1"/>
          </p:cNvSpPr>
          <p:nvPr>
            <p:ph type="sldNum" sz="quarter" idx="12"/>
          </p:nvPr>
        </p:nvSpPr>
        <p:spPr/>
        <p:txBody>
          <a:bodyPr/>
          <a:lstStyle/>
          <a:p>
            <a:pPr>
              <a:defRPr/>
            </a:pPr>
            <a:fld id="{1DEBFC62-E3CF-4012-8A8B-ABF1C18EA022}" type="slidenum">
              <a:rPr lang="en-GB" smtClean="0"/>
              <a:pPr>
                <a:defRPr/>
              </a:pPr>
              <a:t>9</a:t>
            </a:fld>
            <a:endParaRPr lang="en-GB"/>
          </a:p>
        </p:txBody>
      </p:sp>
    </p:spTree>
    <p:extLst>
      <p:ext uri="{BB962C8B-B14F-4D97-AF65-F5344CB8AC3E}">
        <p14:creationId xmlns:p14="http://schemas.microsoft.com/office/powerpoint/2010/main" val="195318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2">
      <a:dk1>
        <a:srgbClr val="3D403D"/>
      </a:dk1>
      <a:lt1>
        <a:srgbClr val="FFFFFF"/>
      </a:lt1>
      <a:dk2>
        <a:srgbClr val="626661"/>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FDF46A0-E40F-AB4D-B66E-C100EA4732C0}" vid="{E5797F7D-5882-E743-8B32-9A32D0BDDA45}"/>
    </a:ext>
  </a:extLst>
</a:theme>
</file>

<file path=ppt/theme/theme2.xml><?xml version="1.0" encoding="utf-8"?>
<a:theme xmlns:a="http://schemas.openxmlformats.org/drawingml/2006/main" name="Custom Design">
  <a:themeElements>
    <a:clrScheme name="ETIP SNET">
      <a:dk1>
        <a:srgbClr val="3F3E3E"/>
      </a:dk1>
      <a:lt1>
        <a:sysClr val="window" lastClr="FFFFFF"/>
      </a:lt1>
      <a:dk2>
        <a:srgbClr val="3F3E3E"/>
      </a:dk2>
      <a:lt2>
        <a:srgbClr val="FFFFFF"/>
      </a:lt2>
      <a:accent1>
        <a:srgbClr val="82B0D2"/>
      </a:accent1>
      <a:accent2>
        <a:srgbClr val="E7B141"/>
      </a:accent2>
      <a:accent3>
        <a:srgbClr val="DCDB21"/>
      </a:accent3>
      <a:accent4>
        <a:srgbClr val="4F81BD"/>
      </a:accent4>
      <a:accent5>
        <a:srgbClr val="C0504D"/>
      </a:accent5>
      <a:accent6>
        <a:srgbClr val="9BBB59"/>
      </a:accent6>
      <a:hlink>
        <a:srgbClr val="82B0D2"/>
      </a:hlink>
      <a:folHlink>
        <a:srgbClr val="DCDB2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93E817C7596F4F8B839569DEF29B6C" ma:contentTypeVersion="11" ma:contentTypeDescription="Create a new document." ma:contentTypeScope="" ma:versionID="b8e84e3a3c702ae4c86ddbf20ba4e033">
  <xsd:schema xmlns:xsd="http://www.w3.org/2001/XMLSchema" xmlns:xs="http://www.w3.org/2001/XMLSchema" xmlns:p="http://schemas.microsoft.com/office/2006/metadata/properties" xmlns:ns2="3d95522d-7413-47b5-9643-3138a9cbdbc0" xmlns:ns3="79ce810d-2128-4e19-a924-a0fa0ebca4c1" targetNamespace="http://schemas.microsoft.com/office/2006/metadata/properties" ma:root="true" ma:fieldsID="aa214ffd4a4c625abaec5aaa7b491ec1" ns2:_="" ns3:_="">
    <xsd:import namespace="3d95522d-7413-47b5-9643-3138a9cbdbc0"/>
    <xsd:import namespace="79ce810d-2128-4e19-a924-a0fa0ebca4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95522d-7413-47b5-9643-3138a9cbdb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ce810d-2128-4e19-a924-a0fa0ebca4c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9ce810d-2128-4e19-a924-a0fa0ebca4c1">
      <UserInfo>
        <DisplayName>Christina Papadimitriou</DisplayName>
        <AccountId>12</AccountId>
        <AccountType/>
      </UserInfo>
    </SharedWithUsers>
  </documentManagement>
</p:properties>
</file>

<file path=customXml/itemProps1.xml><?xml version="1.0" encoding="utf-8"?>
<ds:datastoreItem xmlns:ds="http://schemas.openxmlformats.org/officeDocument/2006/customXml" ds:itemID="{2E1C0C1C-5EC1-4BD0-AA23-DB39591F9DC3}">
  <ds:schemaRefs>
    <ds:schemaRef ds:uri="http://schemas.microsoft.com/sharepoint/v3/contenttype/forms"/>
  </ds:schemaRefs>
</ds:datastoreItem>
</file>

<file path=customXml/itemProps2.xml><?xml version="1.0" encoding="utf-8"?>
<ds:datastoreItem xmlns:ds="http://schemas.openxmlformats.org/officeDocument/2006/customXml" ds:itemID="{D9709C37-F7A7-4340-A716-1B83D6BD44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95522d-7413-47b5-9643-3138a9cbdbc0"/>
    <ds:schemaRef ds:uri="79ce810d-2128-4e19-a924-a0fa0ebca4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CD82EE-8FC7-4DB6-85B8-7DE6CB02945E}">
  <ds:schemaRefs>
    <ds:schemaRef ds:uri="http://purl.org/dc/elements/1.1/"/>
    <ds:schemaRef ds:uri="http://schemas.microsoft.com/office/2006/metadata/properties"/>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3d95522d-7413-47b5-9643-3138a9cbdbc0"/>
    <ds:schemaRef ds:uri="79ce810d-2128-4e19-a924-a0fa0ebca4c1"/>
  </ds:schemaRefs>
</ds:datastoreItem>
</file>

<file path=docProps/app.xml><?xml version="1.0" encoding="utf-8"?>
<Properties xmlns="http://schemas.openxmlformats.org/officeDocument/2006/extended-properties" xmlns:vt="http://schemas.openxmlformats.org/officeDocument/2006/docPropsVTypes">
  <Template>IPERMON Workshop - GM</Template>
  <TotalTime>217</TotalTime>
  <Words>1097</Words>
  <Application>Microsoft Office PowerPoint</Application>
  <PresentationFormat>Widescreen</PresentationFormat>
  <Paragraphs>177</Paragraphs>
  <Slides>30</Slides>
  <Notes>12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41" baseType="lpstr">
      <vt:lpstr>Arial</vt:lpstr>
      <vt:lpstr>Calibri</vt:lpstr>
      <vt:lpstr>Calibri Light</vt:lpstr>
      <vt:lpstr>HelveticaNeueLT-Light</vt:lpstr>
      <vt:lpstr>HelveticaNeueLT-Medium</vt:lpstr>
      <vt:lpstr>Miso</vt:lpstr>
      <vt:lpstr>Times New Roman</vt:lpstr>
      <vt:lpstr>Wingdings</vt:lpstr>
      <vt:lpstr>Office Theme</vt:lpstr>
      <vt:lpstr>Custom Design</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 electricity market target model</vt:lpstr>
      <vt:lpstr>PowerPoint Presentation</vt:lpstr>
      <vt:lpstr>PowerPoint Presentation</vt:lpstr>
      <vt:lpstr>PowerPoint Presentation</vt:lpstr>
      <vt:lpstr>PowerPoint Presentation</vt:lpstr>
      <vt:lpstr>Business is not as usual: A new norm is born</vt:lpstr>
      <vt:lpstr>Convergence between policymakers for better prices and demand reliability from System Operators</vt:lpstr>
      <vt:lpstr>Rebalancing between opportunities of developers and grid challenges of System Operators</vt:lpstr>
      <vt:lpstr>New market models for expanding the electricity business into the internet of energy </vt:lpstr>
      <vt:lpstr>PowerPoint Presentation</vt:lpstr>
      <vt:lpstr>The bi-directional nature of storage offers a wealth of flexibility …</vt:lpstr>
      <vt:lpstr>PowerPoint Presentation</vt:lpstr>
      <vt:lpstr>Need for smart incentivized Regulation …</vt:lpstr>
      <vt:lpstr>Scaling up is flexible ...</vt:lpstr>
      <vt:lpstr>Aggregation is flexible ...</vt:lpstr>
      <vt:lpstr>Market functioning is flexible ...</vt:lpstr>
      <vt:lpstr>Market functioning through aggregators</vt:lpstr>
      <vt:lpstr>PowerPoint Presentation</vt:lpstr>
      <vt:lpstr>PowerPoint Presentation</vt:lpstr>
      <vt:lpstr>PowerPoint Presentation</vt:lpstr>
      <vt:lpstr>PowerPoint Presentation</vt:lpstr>
      <vt:lpstr>PowerPoint Presentation</vt:lpstr>
      <vt:lpstr>Website</vt:lpstr>
    </vt:vector>
  </TitlesOfParts>
  <Company>University of Cyprus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Georgios Makrides</dc:creator>
  <cp:lastModifiedBy>Venizelos EFTHYMIOU</cp:lastModifiedBy>
  <cp:revision>1035</cp:revision>
  <cp:lastPrinted>2019-09-27T14:37:11Z</cp:lastPrinted>
  <dcterms:created xsi:type="dcterms:W3CDTF">2019-09-19T05:35:59Z</dcterms:created>
  <dcterms:modified xsi:type="dcterms:W3CDTF">2022-08-03T16:46:02Z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0x010100A893E817C7596F4F8B839569DEF29B6C</vt:lpwstr>
  </property>
</Properties>
</file>