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Lst>
  <p:notesMasterIdLst>
    <p:notesMasterId r:id="rId46"/>
  </p:notesMasterIdLst>
  <p:sldIdLst>
    <p:sldId id="278" r:id="rId5"/>
    <p:sldId id="279" r:id="rId6"/>
    <p:sldId id="280" r:id="rId7"/>
    <p:sldId id="282" r:id="rId8"/>
    <p:sldId id="299" r:id="rId9"/>
    <p:sldId id="300" r:id="rId10"/>
    <p:sldId id="286" r:id="rId11"/>
    <p:sldId id="297" r:id="rId12"/>
    <p:sldId id="298" r:id="rId13"/>
    <p:sldId id="284" r:id="rId14"/>
    <p:sldId id="287" r:id="rId15"/>
    <p:sldId id="285" r:id="rId16"/>
    <p:sldId id="288" r:id="rId17"/>
    <p:sldId id="290" r:id="rId18"/>
    <p:sldId id="301" r:id="rId19"/>
    <p:sldId id="291" r:id="rId20"/>
    <p:sldId id="292" r:id="rId21"/>
    <p:sldId id="293" r:id="rId22"/>
    <p:sldId id="294" r:id="rId23"/>
    <p:sldId id="295" r:id="rId24"/>
    <p:sldId id="296" r:id="rId25"/>
    <p:sldId id="302" r:id="rId26"/>
    <p:sldId id="308" r:id="rId27"/>
    <p:sldId id="307" r:id="rId28"/>
    <p:sldId id="303" r:id="rId29"/>
    <p:sldId id="305" r:id="rId30"/>
    <p:sldId id="310" r:id="rId31"/>
    <p:sldId id="322" r:id="rId32"/>
    <p:sldId id="309" r:id="rId33"/>
    <p:sldId id="306" r:id="rId34"/>
    <p:sldId id="311" r:id="rId35"/>
    <p:sldId id="313" r:id="rId36"/>
    <p:sldId id="312" r:id="rId37"/>
    <p:sldId id="314" r:id="rId38"/>
    <p:sldId id="315" r:id="rId39"/>
    <p:sldId id="316" r:id="rId40"/>
    <p:sldId id="317" r:id="rId41"/>
    <p:sldId id="318" r:id="rId42"/>
    <p:sldId id="321" r:id="rId43"/>
    <p:sldId id="320" r:id="rId44"/>
    <p:sldId id="319" r:id="rId4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91" autoAdjust="0"/>
    <p:restoredTop sz="94619" autoAdjust="0"/>
  </p:normalViewPr>
  <p:slideViewPr>
    <p:cSldViewPr snapToGrid="0">
      <p:cViewPr varScale="1">
        <p:scale>
          <a:sx n="114" d="100"/>
          <a:sy n="114" d="100"/>
        </p:scale>
        <p:origin x="33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FD01546-198A-4195-BCF8-F0FF54C90E5E}" type="datetimeFigureOut">
              <a:rPr lang="en-US" smtClean="0"/>
              <a:t>11/20/2023</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8D38747-4367-4BD2-8D51-C97E202738E2}" type="datetime1">
              <a:rPr lang="en-US" smtClean="0"/>
              <a:t>11/20/2023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2490715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671166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8163639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C55A3C-5767-4844-A0A3-83778C2E5409}" type="datetime1">
              <a:rPr lang="en-US" smtClean="0"/>
              <a:t>11/20/2023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4299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CAE507A8-A5CF-4D38-AB86-7EDDA87A85D4}" type="datetime1">
              <a:rPr lang="en-US" smtClean="0"/>
              <a:t>11/20/2023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0951634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DFCD27C-8599-43EF-BA1D-14DDC1946E06}" type="datetime1">
              <a:rPr lang="en-US" smtClean="0"/>
              <a:t>11/20/2023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6732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73ED0CC-082F-4160-86E5-0D6041F12778}" type="datetime1">
              <a:rPr lang="en-US" smtClean="0"/>
              <a:t>11/20/2023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7674536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11/20/2023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45311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11/20/2023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24890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3E0277FD-7DE6-41D4-930D-AC99F5AFE54E}" type="datetime1">
              <a:rPr lang="en-US" smtClean="0"/>
              <a:t>11/20/2023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11255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EA15526-7079-4B7B-987C-1B5FAE11A0FF}" type="datetime1">
              <a:rPr lang="en-US" smtClean="0"/>
              <a:t>11/20/2023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lgn="l"/>
            <a:endParaRPr lang="en-US" dirty="0"/>
          </a:p>
        </p:txBody>
      </p:sp>
      <p:sp>
        <p:nvSpPr>
          <p:cNvPr id="10" name="Slide Number Placeholder 9"/>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07791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073ED0CC-082F-4160-86E5-0D6041F12778}" type="datetime1">
              <a:rPr lang="en-US" smtClean="0"/>
              <a:t>11/20/2023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60701385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f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hyperlink" Target="http://www.cyprusbarassociation.org/index.php/el/for-trainees/subsidy-project-for-trainee-advocates-2017-2023"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75146"/>
            <a:ext cx="12192001"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6957377" y="1543638"/>
            <a:ext cx="4049290" cy="2584010"/>
          </a:xfrm>
        </p:spPr>
        <p:txBody>
          <a:bodyPr>
            <a:normAutofit/>
          </a:bodyPr>
          <a:lstStyle/>
          <a:p>
            <a:pPr algn="l"/>
            <a:r>
              <a:rPr lang="en-GB" sz="3600" dirty="0">
                <a:latin typeface="Arial" panose="020B0604020202020204" pitchFamily="34" charset="0"/>
                <a:cs typeface="Arial" panose="020B0604020202020204" pitchFamily="34" charset="0"/>
              </a:rPr>
              <a:t>CYPRUS BAR ASSOCIATION</a:t>
            </a:r>
            <a:endParaRPr lang="en-US" sz="36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a:noAutofit/>
          </a:bodyPr>
          <a:lstStyle/>
          <a:p>
            <a:pPr algn="l"/>
            <a:r>
              <a:rPr lang="en-GB" sz="1800" dirty="0">
                <a:solidFill>
                  <a:schemeClr val="bg1">
                    <a:lumMod val="95000"/>
                    <a:lumOff val="5000"/>
                  </a:schemeClr>
                </a:solidFill>
                <a:latin typeface="Arial" panose="020B0604020202020204" pitchFamily="34" charset="0"/>
                <a:cs typeface="Arial" panose="020B0604020202020204" pitchFamily="34" charset="0"/>
              </a:rPr>
              <a:t>SUBSIDY PROJECT FOR TRAINEE ADVOCATES </a:t>
            </a:r>
            <a:endParaRPr lang="en-US" sz="1800" dirty="0">
              <a:solidFill>
                <a:schemeClr val="bg1">
                  <a:lumMod val="95000"/>
                  <a:lumOff val="5000"/>
                </a:schemeClr>
              </a:solidFill>
              <a:latin typeface="Arial" panose="020B0604020202020204" pitchFamily="34" charset="0"/>
              <a:cs typeface="Arial" panose="020B0604020202020204" pitchFamily="34" charset="0"/>
            </a:endParaRPr>
          </a:p>
        </p:txBody>
      </p:sp>
      <p:pic>
        <p:nvPicPr>
          <p:cNvPr id="6" name="Picture 5" descr="Diagram&#10;&#10;Description automatically generated">
            <a:extLst>
              <a:ext uri="{FF2B5EF4-FFF2-40B4-BE49-F238E27FC236}">
                <a16:creationId xmlns:a16="http://schemas.microsoft.com/office/drawing/2014/main" id="{F34697E1-60C1-8D3B-A43F-EFD283A25F4A}"/>
              </a:ext>
            </a:extLst>
          </p:cNvPr>
          <p:cNvPicPr>
            <a:picLocks noChangeAspect="1"/>
          </p:cNvPicPr>
          <p:nvPr/>
        </p:nvPicPr>
        <p:blipFill>
          <a:blip r:embed="rId4"/>
          <a:stretch>
            <a:fillRect/>
          </a:stretch>
        </p:blipFill>
        <p:spPr>
          <a:xfrm>
            <a:off x="994275" y="472076"/>
            <a:ext cx="2143125" cy="2143125"/>
          </a:xfrm>
          <a:prstGeom prst="rect">
            <a:avLst/>
          </a:prstGeom>
        </p:spPr>
      </p:pic>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5F5E0-800D-6CA7-8E22-A9E5E3E8DCC8}"/>
              </a:ext>
            </a:extLst>
          </p:cNvPr>
          <p:cNvSpPr>
            <a:spLocks noGrp="1"/>
          </p:cNvSpPr>
          <p:nvPr>
            <p:ph type="title"/>
          </p:nvPr>
        </p:nvSpPr>
        <p:spPr>
          <a:xfrm>
            <a:off x="2225812" y="485480"/>
            <a:ext cx="7729728" cy="1188720"/>
          </a:xfrm>
        </p:spPr>
        <p:txBody>
          <a:bodyPr>
            <a:noAutofit/>
          </a:bodyPr>
          <a:lstStyle/>
          <a:p>
            <a:r>
              <a:rPr lang="en-GB" sz="2400" dirty="0">
                <a:latin typeface="Arial"/>
                <a:cs typeface="Arial"/>
              </a:rPr>
              <a:t>COMPLETION OF LAW FIRM And </a:t>
            </a:r>
            <a:r>
              <a:rPr lang="en-GB" sz="2400" dirty="0">
                <a:solidFill>
                  <a:schemeClr val="tx1"/>
                </a:solidFill>
                <a:latin typeface="Arial"/>
                <a:cs typeface="Arial"/>
              </a:rPr>
              <a:t>INSTRUCTOR LAWYER INFORMATION</a:t>
            </a:r>
            <a:endParaRPr lang="en-GB" sz="240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Gill Sans MT Condensed" panose="020B0506020104020203" pitchFamily="34" charset="0"/>
              <a:cs typeface="Arial"/>
            </a:endParaRPr>
          </a:p>
        </p:txBody>
      </p:sp>
      <p:sp>
        <p:nvSpPr>
          <p:cNvPr id="3" name="Content Placeholder 2">
            <a:extLst>
              <a:ext uri="{FF2B5EF4-FFF2-40B4-BE49-F238E27FC236}">
                <a16:creationId xmlns:a16="http://schemas.microsoft.com/office/drawing/2014/main" id="{19C09A75-B382-0CFF-02F2-772FC51495CA}"/>
              </a:ext>
            </a:extLst>
          </p:cNvPr>
          <p:cNvSpPr>
            <a:spLocks noGrp="1"/>
          </p:cNvSpPr>
          <p:nvPr>
            <p:ph idx="1"/>
          </p:nvPr>
        </p:nvSpPr>
        <p:spPr>
          <a:xfrm>
            <a:off x="913795" y="2076450"/>
            <a:ext cx="10353762" cy="4296070"/>
          </a:xfrm>
        </p:spPr>
        <p:txBody>
          <a:bodyPr vert="horz" lIns="91440" tIns="45720" rIns="91440" bIns="45720" rtlCol="0" anchor="t">
            <a:normAutofit/>
          </a:bodyPr>
          <a:lstStyle/>
          <a:p>
            <a:pPr indent="-305435" algn="just"/>
            <a:r>
              <a:rPr lang="en-GB" dirty="0">
                <a:latin typeface="Arial"/>
                <a:cs typeface="Arial"/>
              </a:rPr>
              <a:t>You must pay particular attention to this section, as it needs to be completed in accordance with the criteria of the Subsidy Project.</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a:p>
            <a:pPr indent="-305435" algn="just"/>
            <a:r>
              <a:rPr lang="en-GB" u="sng" dirty="0">
                <a:latin typeface="Arial"/>
                <a:cs typeface="Arial"/>
              </a:rPr>
              <a:t>Specifically</a:t>
            </a:r>
            <a:r>
              <a:rPr lang="el-GR" u="sng" dirty="0">
                <a:latin typeface="Arial"/>
                <a:cs typeface="Arial"/>
              </a:rPr>
              <a:t>:</a:t>
            </a:r>
            <a:endParaRPr lang="el-GR"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a:p>
            <a:pPr indent="-305435" algn="just"/>
            <a:r>
              <a:rPr lang="en-GB" dirty="0">
                <a:latin typeface="Arial"/>
                <a:cs typeface="Arial"/>
              </a:rPr>
              <a:t>The instructor lawyer must have at least five years of experience since first registering with the CBA.</a:t>
            </a:r>
            <a:endParaRPr lang="el-GR"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a:p>
            <a:pPr indent="-305435" algn="just"/>
            <a:r>
              <a:rPr lang="en-GB" dirty="0">
                <a:latin typeface="Arial"/>
                <a:cs typeface="Arial"/>
              </a:rPr>
              <a:t>They must not have other trainees </a:t>
            </a:r>
            <a:r>
              <a:rPr lang="en-GB" dirty="0">
                <a:solidFill>
                  <a:schemeClr val="tx1"/>
                </a:solidFill>
                <a:latin typeface="Arial"/>
                <a:cs typeface="Arial"/>
              </a:rPr>
              <a:t>under their instruction</a:t>
            </a:r>
            <a:r>
              <a:rPr lang="en-GB" dirty="0">
                <a:latin typeface="Arial"/>
                <a:cs typeface="Arial"/>
              </a:rPr>
              <a:t>.</a:t>
            </a:r>
            <a:endParaRPr lang="el-GR" dirty="0">
              <a:ln>
                <a:solidFill>
                  <a:prstClr val="black">
                    <a:lumMod val="75000"/>
                    <a:lumOff val="25000"/>
                    <a:alpha val="10000"/>
                  </a:prstClr>
                </a:solidFill>
              </a:ln>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endParaRPr>
          </a:p>
          <a:p>
            <a:pPr indent="-305435" algn="just"/>
            <a:r>
              <a:rPr lang="en-GB" b="1" dirty="0">
                <a:latin typeface="Arial"/>
                <a:cs typeface="Arial"/>
              </a:rPr>
              <a:t>They must have a renewed professional licence for the current year.</a:t>
            </a:r>
            <a:endParaRPr lang="el-GR"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a:p>
            <a:pPr indent="-305435" algn="just"/>
            <a:r>
              <a:rPr lang="en-GB" dirty="0">
                <a:latin typeface="Arial"/>
                <a:cs typeface="Arial"/>
              </a:rPr>
              <a:t>If the above requirements are not satisfied, the system will not allow you to proceed to the next stage.</a:t>
            </a:r>
            <a:endParaRPr lang="el-GR" dirty="0">
              <a:ln>
                <a:solidFill>
                  <a:prstClr val="black">
                    <a:lumMod val="75000"/>
                    <a:lumOff val="25000"/>
                    <a:alpha val="10000"/>
                  </a:prstClr>
                </a:solidFill>
              </a:ln>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endParaRPr>
          </a:p>
          <a:p>
            <a:pPr indent="-305435" algn="just"/>
            <a:r>
              <a:rPr lang="en-GB" dirty="0">
                <a:latin typeface="Arial"/>
                <a:cs typeface="Arial"/>
              </a:rPr>
              <a:t>In case you are not allowed to proceed, please </a:t>
            </a:r>
            <a:r>
              <a:rPr lang="en-GB" u="sng" dirty="0">
                <a:latin typeface="Arial"/>
                <a:cs typeface="Arial"/>
              </a:rPr>
              <a:t>check the following</a:t>
            </a:r>
            <a:r>
              <a:rPr lang="en-GB" dirty="0">
                <a:latin typeface="Arial"/>
                <a:cs typeface="Arial"/>
              </a:rPr>
              <a:t>: </a:t>
            </a:r>
            <a:endParaRPr lang="en-GB"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p:txBody>
      </p:sp>
    </p:spTree>
    <p:extLst>
      <p:ext uri="{BB962C8B-B14F-4D97-AF65-F5344CB8AC3E}">
        <p14:creationId xmlns:p14="http://schemas.microsoft.com/office/powerpoint/2010/main" val="3631855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6992B-B2BD-6B39-2A4B-C1B6D376ADE9}"/>
              </a:ext>
            </a:extLst>
          </p:cNvPr>
          <p:cNvSpPr>
            <a:spLocks noGrp="1"/>
          </p:cNvSpPr>
          <p:nvPr>
            <p:ph type="title"/>
          </p:nvPr>
        </p:nvSpPr>
        <p:spPr>
          <a:xfrm>
            <a:off x="2231136" y="587187"/>
            <a:ext cx="7729728" cy="1188720"/>
          </a:xfrm>
        </p:spPr>
        <p:txBody>
          <a:bodyPr>
            <a:normAutofit/>
          </a:bodyPr>
          <a:lstStyle/>
          <a:p>
            <a:r>
              <a:rPr lang="en-GB" sz="2400" dirty="0">
                <a:latin typeface="Arial"/>
                <a:cs typeface="Arial"/>
              </a:rPr>
              <a:t>COMPLETION OF LAW FIRM And </a:t>
            </a:r>
            <a:r>
              <a:rPr lang="en-GB" sz="2400" dirty="0">
                <a:solidFill>
                  <a:schemeClr val="tx1"/>
                </a:solidFill>
                <a:latin typeface="Arial"/>
                <a:cs typeface="Arial"/>
              </a:rPr>
              <a:t>INSTRUCTOR LAWYER INFORMATION</a:t>
            </a:r>
            <a:endParaRPr lang="en-GB" sz="2400" dirty="0">
              <a:ln>
                <a:solidFill>
                  <a:prstClr val="black">
                    <a:lumMod val="75000"/>
                    <a:lumOff val="25000"/>
                    <a:alpha val="10000"/>
                  </a:prstClr>
                </a:solidFill>
              </a:ln>
              <a:effectLst>
                <a:outerShdw blurRad="9525" dist="25400" dir="14640000" algn="tl" rotWithShape="0">
                  <a:prstClr val="black">
                    <a:alpha val="30000"/>
                  </a:prstClr>
                </a:outerShdw>
              </a:effectLst>
              <a:latin typeface="Gill Sans MT Condensed" panose="020B0506020104020203" pitchFamily="34" charset="0"/>
              <a:cs typeface="Arial"/>
            </a:endParaRPr>
          </a:p>
        </p:txBody>
      </p:sp>
      <p:pic>
        <p:nvPicPr>
          <p:cNvPr id="5" name="Content Placeholder 4" descr="Graphical user interface, text, application, Teams&#10;&#10;Description automatically generated">
            <a:extLst>
              <a:ext uri="{FF2B5EF4-FFF2-40B4-BE49-F238E27FC236}">
                <a16:creationId xmlns:a16="http://schemas.microsoft.com/office/drawing/2014/main" id="{A98FE4C8-8CD4-8965-DBD4-C1776D1549C8}"/>
              </a:ext>
            </a:extLst>
          </p:cNvPr>
          <p:cNvPicPr>
            <a:picLocks noGrp="1" noChangeAspect="1"/>
          </p:cNvPicPr>
          <p:nvPr>
            <p:ph idx="1"/>
          </p:nvPr>
        </p:nvPicPr>
        <p:blipFill>
          <a:blip r:embed="rId2"/>
          <a:stretch>
            <a:fillRect/>
          </a:stretch>
        </p:blipFill>
        <p:spPr>
          <a:xfrm>
            <a:off x="3049931" y="2638425"/>
            <a:ext cx="6092138" cy="3101975"/>
          </a:xfrm>
        </p:spPr>
      </p:pic>
    </p:spTree>
    <p:extLst>
      <p:ext uri="{BB962C8B-B14F-4D97-AF65-F5344CB8AC3E}">
        <p14:creationId xmlns:p14="http://schemas.microsoft.com/office/powerpoint/2010/main" val="1126280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385A7B-5220-7BF5-500C-0463588B8797}"/>
              </a:ext>
            </a:extLst>
          </p:cNvPr>
          <p:cNvSpPr>
            <a:spLocks noGrp="1"/>
          </p:cNvSpPr>
          <p:nvPr>
            <p:ph type="title"/>
          </p:nvPr>
        </p:nvSpPr>
        <p:spPr>
          <a:xfrm>
            <a:off x="2231136" y="467418"/>
            <a:ext cx="7729728" cy="1188720"/>
          </a:xfrm>
          <a:prstGeom prst="ellipse">
            <a:avLst/>
          </a:prstGeom>
          <a:solidFill>
            <a:srgbClr val="FFFFFF"/>
          </a:solidFill>
        </p:spPr>
        <p:txBody>
          <a:bodyPr>
            <a:normAutofit/>
          </a:bodyPr>
          <a:lstStyle/>
          <a:p>
            <a:r>
              <a:rPr lang="en-GB" sz="1500" b="1" dirty="0">
                <a:latin typeface="Arial"/>
                <a:cs typeface="Arial"/>
              </a:rPr>
              <a:t>IF THE Instructor DOES </a:t>
            </a:r>
            <a:r>
              <a:rPr lang="en-GB" sz="1500" b="1" dirty="0">
                <a:solidFill>
                  <a:schemeClr val="tx1"/>
                </a:solidFill>
                <a:latin typeface="Arial"/>
                <a:cs typeface="Arial"/>
              </a:rPr>
              <a:t>NOT FULFIL THE </a:t>
            </a:r>
            <a:r>
              <a:rPr lang="en-GB" sz="1500" b="1" dirty="0">
                <a:latin typeface="Arial"/>
                <a:cs typeface="Arial"/>
              </a:rPr>
              <a:t>ABOVE CRITERIA</a:t>
            </a:r>
            <a:r>
              <a:rPr lang="el-GR" sz="1500" b="1" dirty="0">
                <a:latin typeface="Arial"/>
                <a:cs typeface="Arial"/>
              </a:rPr>
              <a:t>:</a:t>
            </a:r>
            <a:endParaRPr lang="en-GB" sz="1500" b="1" dirty="0">
              <a:ln>
                <a:solidFill>
                  <a:prstClr val="black">
                    <a:lumMod val="75000"/>
                    <a:lumOff val="25000"/>
                    <a:alpha val="10000"/>
                  </a:prstClr>
                </a:solidFill>
              </a:ln>
              <a:effectLst>
                <a:outerShdw blurRad="9525" dist="25400" dir="14640000" algn="tl" rotWithShape="0">
                  <a:prstClr val="black">
                    <a:alpha val="30000"/>
                  </a:prstClr>
                </a:outerShdw>
              </a:effectLst>
              <a:latin typeface="Gill Sans MT Condensed" panose="020B0506020104020203" pitchFamily="34" charset="0"/>
              <a:cs typeface="Arial"/>
            </a:endParaRPr>
          </a:p>
        </p:txBody>
      </p:sp>
      <p:sp>
        <p:nvSpPr>
          <p:cNvPr id="3" name="Content Placeholder 2">
            <a:extLst>
              <a:ext uri="{FF2B5EF4-FFF2-40B4-BE49-F238E27FC236}">
                <a16:creationId xmlns:a16="http://schemas.microsoft.com/office/drawing/2014/main" id="{4754A550-A956-204F-BABC-6F91A4F79FCC}"/>
              </a:ext>
            </a:extLst>
          </p:cNvPr>
          <p:cNvSpPr>
            <a:spLocks noGrp="1"/>
          </p:cNvSpPr>
          <p:nvPr>
            <p:ph idx="1"/>
          </p:nvPr>
        </p:nvSpPr>
        <p:spPr>
          <a:xfrm>
            <a:off x="1706062" y="2291262"/>
            <a:ext cx="8779512" cy="2879256"/>
          </a:xfrm>
        </p:spPr>
        <p:txBody>
          <a:bodyPr vert="horz" lIns="91440" tIns="45720" rIns="91440" bIns="45720" rtlCol="0" anchor="t">
            <a:normAutofit/>
          </a:bodyPr>
          <a:lstStyle/>
          <a:p>
            <a:pPr indent="-305435" algn="just">
              <a:lnSpc>
                <a:spcPct val="90000"/>
              </a:lnSpc>
            </a:pPr>
            <a:r>
              <a:rPr lang="en-GB" sz="1700" b="1" dirty="0">
                <a:solidFill>
                  <a:srgbClr val="404040"/>
                </a:solidFill>
                <a:latin typeface="Arial"/>
                <a:cs typeface="Arial"/>
              </a:rPr>
              <a:t>IF </a:t>
            </a:r>
            <a:r>
              <a:rPr lang="en-GB" sz="1700" dirty="0">
                <a:solidFill>
                  <a:srgbClr val="404040"/>
                </a:solidFill>
                <a:latin typeface="Arial"/>
                <a:cs typeface="Arial"/>
              </a:rPr>
              <a:t>the instructor lawyer does not have 5 years of experience, you must find another lawyer.</a:t>
            </a:r>
            <a:r>
              <a:rPr lang="el-GR" sz="1700" dirty="0">
                <a:solidFill>
                  <a:srgbClr val="404040"/>
                </a:solidFill>
                <a:latin typeface="Arial"/>
                <a:cs typeface="Arial"/>
              </a:rPr>
              <a:t> </a:t>
            </a:r>
            <a:endParaRPr lang="en-US" sz="1700" dirty="0">
              <a:solidFill>
                <a:srgbClr val="404040"/>
              </a:solidFill>
              <a:latin typeface="Arial"/>
              <a:cs typeface="Arial"/>
            </a:endParaRPr>
          </a:p>
          <a:p>
            <a:pPr indent="-305435" algn="just">
              <a:lnSpc>
                <a:spcPct val="90000"/>
              </a:lnSpc>
            </a:pPr>
            <a:r>
              <a:rPr lang="en-GB" sz="1700" b="1" dirty="0">
                <a:solidFill>
                  <a:srgbClr val="404040"/>
                </a:solidFill>
                <a:latin typeface="Arial"/>
                <a:cs typeface="Arial"/>
              </a:rPr>
              <a:t>IF</a:t>
            </a:r>
            <a:r>
              <a:rPr lang="el-GR" sz="1700" b="1" dirty="0">
                <a:solidFill>
                  <a:srgbClr val="404040"/>
                </a:solidFill>
                <a:latin typeface="Arial"/>
                <a:cs typeface="Arial"/>
              </a:rPr>
              <a:t> </a:t>
            </a:r>
            <a:r>
              <a:rPr lang="en-GB" sz="1700" dirty="0">
                <a:solidFill>
                  <a:srgbClr val="404040"/>
                </a:solidFill>
                <a:latin typeface="Arial"/>
                <a:cs typeface="Arial"/>
              </a:rPr>
              <a:t>no other lawyer at the law firm in question fulfils the criteria, you must contact another law firm and apply again with the details of the new law firm.</a:t>
            </a:r>
            <a:endParaRPr lang="en-US" sz="1700" dirty="0">
              <a:ln>
                <a:solidFill>
                  <a:prstClr val="black">
                    <a:lumMod val="75000"/>
                    <a:lumOff val="25000"/>
                    <a:alpha val="10000"/>
                  </a:prstClr>
                </a:solidFill>
              </a:ln>
              <a:solidFill>
                <a:srgbClr val="404040"/>
              </a:solidFill>
              <a:effectLst>
                <a:outerShdw blurRad="9525" dist="25400" dir="14640000" algn="tl" rotWithShape="0">
                  <a:prstClr val="black">
                    <a:alpha val="30000"/>
                  </a:prstClr>
                </a:outerShdw>
              </a:effectLst>
              <a:latin typeface="Arial"/>
              <a:cs typeface="Arial"/>
            </a:endParaRPr>
          </a:p>
          <a:p>
            <a:pPr indent="-305435" algn="just">
              <a:lnSpc>
                <a:spcPct val="90000"/>
              </a:lnSpc>
            </a:pPr>
            <a:r>
              <a:rPr lang="en-GB" sz="1700" b="1" dirty="0">
                <a:solidFill>
                  <a:srgbClr val="404040"/>
                </a:solidFill>
                <a:latin typeface="Arial"/>
                <a:cs typeface="Arial"/>
              </a:rPr>
              <a:t>IF</a:t>
            </a:r>
            <a:r>
              <a:rPr lang="el-GR" sz="1700" b="1" dirty="0">
                <a:solidFill>
                  <a:srgbClr val="404040"/>
                </a:solidFill>
                <a:latin typeface="Arial"/>
                <a:cs typeface="Arial"/>
              </a:rPr>
              <a:t> </a:t>
            </a:r>
            <a:r>
              <a:rPr lang="en-GB" sz="1700" dirty="0">
                <a:solidFill>
                  <a:srgbClr val="404040"/>
                </a:solidFill>
                <a:latin typeface="Arial"/>
                <a:cs typeface="Arial"/>
              </a:rPr>
              <a:t>the lawyer does not have a renewed licence for the current year, he or she must renew it, otherwise you will need to change law firm.</a:t>
            </a:r>
            <a:endParaRPr lang="el-GR" sz="1700" dirty="0">
              <a:ln>
                <a:solidFill>
                  <a:prstClr val="black">
                    <a:lumMod val="75000"/>
                    <a:lumOff val="25000"/>
                    <a:alpha val="10000"/>
                  </a:prstClr>
                </a:solidFill>
              </a:ln>
              <a:solidFill>
                <a:srgbClr val="404040"/>
              </a:solidFill>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endParaRPr>
          </a:p>
          <a:p>
            <a:pPr indent="-305435" algn="just">
              <a:lnSpc>
                <a:spcPct val="90000"/>
              </a:lnSpc>
            </a:pPr>
            <a:r>
              <a:rPr lang="en-GB" sz="1700" b="1" dirty="0">
                <a:solidFill>
                  <a:srgbClr val="404040"/>
                </a:solidFill>
                <a:latin typeface="Arial"/>
                <a:cs typeface="Arial"/>
              </a:rPr>
              <a:t>IF</a:t>
            </a:r>
            <a:r>
              <a:rPr lang="el-GR" sz="1700" dirty="0">
                <a:solidFill>
                  <a:srgbClr val="404040"/>
                </a:solidFill>
                <a:latin typeface="Arial"/>
                <a:cs typeface="Arial"/>
              </a:rPr>
              <a:t> </a:t>
            </a:r>
            <a:r>
              <a:rPr lang="en-GB" sz="1700" dirty="0">
                <a:solidFill>
                  <a:srgbClr val="404040"/>
                </a:solidFill>
                <a:latin typeface="Arial"/>
                <a:cs typeface="Arial"/>
              </a:rPr>
              <a:t>he or she is currently instructing another trainee who has not completed his or her training, you must either change instructor lawyer or change law firm.</a:t>
            </a:r>
            <a:endParaRPr lang="el-GR" sz="1700" dirty="0">
              <a:ln>
                <a:solidFill>
                  <a:prstClr val="black">
                    <a:lumMod val="75000"/>
                    <a:lumOff val="25000"/>
                    <a:alpha val="10000"/>
                  </a:prstClr>
                </a:solidFill>
              </a:ln>
              <a:solidFill>
                <a:srgbClr val="404040"/>
              </a:solidFill>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6239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EC642-DF8C-C4BE-B229-5B454595CADB}"/>
              </a:ext>
            </a:extLst>
          </p:cNvPr>
          <p:cNvSpPr>
            <a:spLocks noGrp="1"/>
          </p:cNvSpPr>
          <p:nvPr>
            <p:ph type="title"/>
          </p:nvPr>
        </p:nvSpPr>
        <p:spPr>
          <a:xfrm>
            <a:off x="1961321" y="964692"/>
            <a:ext cx="8786191" cy="1188720"/>
          </a:xfrm>
        </p:spPr>
        <p:txBody>
          <a:bodyPr>
            <a:normAutofit fontScale="90000"/>
          </a:bodyPr>
          <a:lstStyle/>
          <a:p>
            <a:r>
              <a:rPr lang="en-GB" sz="4000" dirty="0">
                <a:latin typeface="Arial"/>
                <a:cs typeface="Arial"/>
              </a:rPr>
              <a:t>INFORMATION ON THE PROGRESS OF THE APPLICATION</a:t>
            </a:r>
            <a:endParaRPr lang="en-GB" sz="4000" dirty="0">
              <a:ln>
                <a:solidFill>
                  <a:prstClr val="black">
                    <a:lumMod val="75000"/>
                    <a:lumOff val="25000"/>
                    <a:alpha val="10000"/>
                  </a:prstClr>
                </a:solidFill>
              </a:ln>
              <a:effectLst>
                <a:outerShdw blurRad="9525" dist="25400" dir="14640000" algn="tl" rotWithShape="0">
                  <a:prstClr val="black">
                    <a:alpha val="30000"/>
                  </a:prstClr>
                </a:outerShdw>
              </a:effectLst>
              <a:latin typeface="Gill Sans MT Condensed" panose="020B0506020104020203" pitchFamily="34" charset="0"/>
              <a:cs typeface="Arial"/>
            </a:endParaRPr>
          </a:p>
        </p:txBody>
      </p:sp>
      <p:sp>
        <p:nvSpPr>
          <p:cNvPr id="3" name="Content Placeholder 2">
            <a:extLst>
              <a:ext uri="{FF2B5EF4-FFF2-40B4-BE49-F238E27FC236}">
                <a16:creationId xmlns:a16="http://schemas.microsoft.com/office/drawing/2014/main" id="{2321DD71-FE94-FA3A-C940-80E29CECFAB5}"/>
              </a:ext>
            </a:extLst>
          </p:cNvPr>
          <p:cNvSpPr>
            <a:spLocks noGrp="1"/>
          </p:cNvSpPr>
          <p:nvPr>
            <p:ph idx="1"/>
          </p:nvPr>
        </p:nvSpPr>
        <p:spPr/>
        <p:txBody>
          <a:bodyPr vert="horz" lIns="91440" tIns="45720" rIns="91440" bIns="45720" rtlCol="0" anchor="t">
            <a:normAutofit/>
          </a:bodyPr>
          <a:lstStyle/>
          <a:p>
            <a:pPr indent="-305435"/>
            <a:endParaRPr lang="el-GR" dirty="0">
              <a:latin typeface="Arial"/>
              <a:cs typeface="Arial"/>
            </a:endParaRPr>
          </a:p>
          <a:p>
            <a:pPr indent="-305435" algn="just">
              <a:lnSpc>
                <a:spcPct val="150000"/>
              </a:lnSpc>
            </a:pPr>
            <a:r>
              <a:rPr lang="en-GB"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Once you have submitted your application, you will receive a message that your application </a:t>
            </a:r>
            <a:r>
              <a:rPr lang="en-GB"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Arial"/>
                <a:cs typeface="Arial"/>
              </a:rPr>
              <a:t>has been successfully received </a:t>
            </a:r>
            <a:r>
              <a:rPr lang="en-GB"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and is being processed.</a:t>
            </a:r>
            <a:endParaRPr lang="el-GR"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a:p>
            <a:pPr indent="-305435" algn="just">
              <a:lnSpc>
                <a:spcPct val="150000"/>
              </a:lnSpc>
            </a:pPr>
            <a:r>
              <a:rPr lang="en-GB" dirty="0">
                <a:latin typeface="Arial"/>
                <a:cs typeface="Arial"/>
              </a:rPr>
              <a:t>It will thereafter be examined/evaluated by the competent Department and you will be notified by email.</a:t>
            </a:r>
            <a:endParaRPr lang="el-GR"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a:p>
            <a:pPr indent="-305435" algn="just">
              <a:lnSpc>
                <a:spcPct val="150000"/>
              </a:lnSpc>
            </a:pPr>
            <a:endParaRPr lang="el-GR"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2219116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55C8AA-B1EE-0711-3A32-5B7D9ACB0640}"/>
              </a:ext>
            </a:extLst>
          </p:cNvPr>
          <p:cNvSpPr>
            <a:spLocks noGrp="1"/>
          </p:cNvSpPr>
          <p:nvPr>
            <p:ph type="title"/>
          </p:nvPr>
        </p:nvSpPr>
        <p:spPr>
          <a:xfrm>
            <a:off x="2231136" y="261556"/>
            <a:ext cx="7729728" cy="1188720"/>
          </a:xfrm>
        </p:spPr>
        <p:txBody>
          <a:bodyPr>
            <a:normAutofit/>
          </a:bodyPr>
          <a:lstStyle/>
          <a:p>
            <a:r>
              <a:rPr lang="el-GR" sz="4400" dirty="0">
                <a:latin typeface="Arial"/>
                <a:cs typeface="Arial"/>
              </a:rPr>
              <a:t>IBAN</a:t>
            </a:r>
            <a:endParaRPr lang="en-GB" sz="4400" dirty="0">
              <a:ln>
                <a:solidFill>
                  <a:prstClr val="black">
                    <a:lumMod val="75000"/>
                    <a:lumOff val="25000"/>
                    <a:alpha val="10000"/>
                  </a:prstClr>
                </a:solidFill>
              </a:ln>
              <a:effectLst>
                <a:outerShdw blurRad="9525" dist="25400" dir="14640000" algn="tl" rotWithShape="0">
                  <a:prstClr val="black">
                    <a:alpha val="30000"/>
                  </a:prstClr>
                </a:outerShdw>
              </a:effectLst>
              <a:latin typeface="Gill Sans MT Condensed" panose="020B0506020104020203" pitchFamily="34" charset="0"/>
              <a:cs typeface="Arial"/>
            </a:endParaRPr>
          </a:p>
        </p:txBody>
      </p:sp>
      <p:sp>
        <p:nvSpPr>
          <p:cNvPr id="6" name="Text Placeholder 8">
            <a:extLst>
              <a:ext uri="{FF2B5EF4-FFF2-40B4-BE49-F238E27FC236}">
                <a16:creationId xmlns:a16="http://schemas.microsoft.com/office/drawing/2014/main" id="{2BEF96AE-8C25-23EF-FF29-4E8798591D3D}"/>
              </a:ext>
            </a:extLst>
          </p:cNvPr>
          <p:cNvSpPr txBox="1">
            <a:spLocks/>
          </p:cNvSpPr>
          <p:nvPr/>
        </p:nvSpPr>
        <p:spPr>
          <a:xfrm>
            <a:off x="237153" y="1754333"/>
            <a:ext cx="4527481" cy="4842111"/>
          </a:xfrm>
          <a:prstGeom prst="rect">
            <a:avLst/>
          </a:prstGeom>
        </p:spPr>
        <p:txBody>
          <a:bodyPr lIns="91440" tIns="45720" rIns="91440" bIns="45720" anchor="t"/>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indent="-305435" algn="just">
              <a:lnSpc>
                <a:spcPct val="100000"/>
              </a:lnSpc>
            </a:pPr>
            <a:r>
              <a:rPr lang="en-GB" sz="2000" b="1" dirty="0">
                <a:latin typeface="Arial"/>
                <a:cs typeface="Arial"/>
              </a:rPr>
              <a:t>WHEN you receive the message confirming the approval of your application</a:t>
            </a:r>
            <a:r>
              <a:rPr lang="en-GB" sz="2000" b="1" dirty="0">
                <a:solidFill>
                  <a:schemeClr val="tx1"/>
                </a:solidFill>
                <a:latin typeface="Arial"/>
                <a:cs typeface="Arial"/>
              </a:rPr>
              <a:t>, </a:t>
            </a:r>
            <a:r>
              <a:rPr lang="en-GB" sz="2000" dirty="0">
                <a:solidFill>
                  <a:schemeClr val="tx1"/>
                </a:solidFill>
                <a:latin typeface="Arial"/>
                <a:cs typeface="Arial"/>
              </a:rPr>
              <a:t>you must log in to your account and fill in your bank account details as shown in the image opposite. </a:t>
            </a:r>
            <a:r>
              <a:rPr lang="el-GR" sz="2000" dirty="0">
                <a:solidFill>
                  <a:schemeClr val="tx1"/>
                </a:solidFill>
                <a:latin typeface="Arial"/>
                <a:cs typeface="Arial"/>
              </a:rPr>
              <a:t> </a:t>
            </a:r>
            <a:endParaRPr lang="en-GB" sz="200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Arial"/>
              <a:cs typeface="Arial"/>
            </a:endParaRPr>
          </a:p>
          <a:p>
            <a:pPr indent="-305435" algn="just">
              <a:lnSpc>
                <a:spcPct val="100000"/>
              </a:lnSpc>
            </a:pPr>
            <a:r>
              <a:rPr lang="en-GB" sz="2000" dirty="0">
                <a:latin typeface="Arial"/>
                <a:cs typeface="Arial"/>
              </a:rPr>
              <a:t>Once you have made sure that all the information has been filled in correctly, submit the </a:t>
            </a:r>
            <a:r>
              <a:rPr lang="el-GR" sz="2000" b="1" u="sng" dirty="0" err="1">
                <a:latin typeface="Arial"/>
                <a:cs typeface="Arial"/>
              </a:rPr>
              <a:t>iban</a:t>
            </a:r>
            <a:r>
              <a:rPr lang="el-GR" sz="2000" b="1" u="sng" dirty="0">
                <a:latin typeface="Arial"/>
                <a:cs typeface="Arial"/>
              </a:rPr>
              <a:t> </a:t>
            </a:r>
            <a:r>
              <a:rPr lang="el-GR" sz="2000" b="1" u="sng" dirty="0" err="1">
                <a:latin typeface="Arial"/>
                <a:cs typeface="Arial"/>
              </a:rPr>
              <a:t>certificate</a:t>
            </a:r>
            <a:r>
              <a:rPr lang="el-GR" sz="2000" dirty="0">
                <a:latin typeface="Arial"/>
                <a:cs typeface="Arial"/>
              </a:rPr>
              <a:t> </a:t>
            </a:r>
            <a:r>
              <a:rPr lang="en-GB" sz="2000" dirty="0">
                <a:latin typeface="Arial"/>
                <a:cs typeface="Arial"/>
              </a:rPr>
              <a:t>by clicking</a:t>
            </a:r>
            <a:r>
              <a:rPr lang="el-GR" sz="2000" dirty="0">
                <a:latin typeface="Arial"/>
                <a:cs typeface="Arial"/>
              </a:rPr>
              <a:t>  </a:t>
            </a:r>
            <a:r>
              <a:rPr lang="en-GB" sz="2000" b="1" u="sng" dirty="0">
                <a:latin typeface="Arial"/>
                <a:cs typeface="Arial"/>
              </a:rPr>
              <a:t>submit</a:t>
            </a:r>
            <a:r>
              <a:rPr lang="el-GR" sz="2000" b="1" dirty="0">
                <a:latin typeface="Arial"/>
                <a:cs typeface="Arial"/>
              </a:rPr>
              <a:t>.</a:t>
            </a:r>
            <a:endParaRPr lang="en-GB" sz="2000"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p:txBody>
      </p:sp>
      <p:pic>
        <p:nvPicPr>
          <p:cNvPr id="7" name="Picture 6">
            <a:extLst>
              <a:ext uri="{FF2B5EF4-FFF2-40B4-BE49-F238E27FC236}">
                <a16:creationId xmlns:a16="http://schemas.microsoft.com/office/drawing/2014/main" id="{4806186E-FAF9-7539-7BAD-FBB5CCB58EF1}"/>
              </a:ext>
            </a:extLst>
          </p:cNvPr>
          <p:cNvPicPr>
            <a:picLocks noChangeAspect="1"/>
          </p:cNvPicPr>
          <p:nvPr/>
        </p:nvPicPr>
        <p:blipFill>
          <a:blip r:embed="rId2"/>
          <a:stretch>
            <a:fillRect/>
          </a:stretch>
        </p:blipFill>
        <p:spPr>
          <a:xfrm>
            <a:off x="4966094" y="1822739"/>
            <a:ext cx="6962775" cy="4286250"/>
          </a:xfrm>
          <a:prstGeom prst="rect">
            <a:avLst/>
          </a:prstGeom>
        </p:spPr>
      </p:pic>
    </p:spTree>
    <p:extLst>
      <p:ext uri="{BB962C8B-B14F-4D97-AF65-F5344CB8AC3E}">
        <p14:creationId xmlns:p14="http://schemas.microsoft.com/office/powerpoint/2010/main" val="1627428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3B430-48C3-F4E7-7E45-1DBB3ABAFD55}"/>
              </a:ext>
            </a:extLst>
          </p:cNvPr>
          <p:cNvSpPr>
            <a:spLocks noGrp="1"/>
          </p:cNvSpPr>
          <p:nvPr>
            <p:ph type="title"/>
          </p:nvPr>
        </p:nvSpPr>
        <p:spPr/>
        <p:txBody>
          <a:bodyPr/>
          <a:lstStyle/>
          <a:p>
            <a:r>
              <a:rPr lang="en-GB" dirty="0"/>
              <a:t>Iban certificate upload</a:t>
            </a:r>
          </a:p>
        </p:txBody>
      </p:sp>
      <p:sp>
        <p:nvSpPr>
          <p:cNvPr id="3" name="TextBox 2">
            <a:extLst>
              <a:ext uri="{FF2B5EF4-FFF2-40B4-BE49-F238E27FC236}">
                <a16:creationId xmlns:a16="http://schemas.microsoft.com/office/drawing/2014/main" id="{AE54137C-6600-C6F2-97BD-108C6FD6151C}"/>
              </a:ext>
            </a:extLst>
          </p:cNvPr>
          <p:cNvSpPr txBox="1"/>
          <p:nvPr/>
        </p:nvSpPr>
        <p:spPr>
          <a:xfrm>
            <a:off x="1124125" y="2843868"/>
            <a:ext cx="3196205" cy="258532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dirty="0">
                <a:latin typeface="Arial"/>
                <a:cs typeface="Arial"/>
              </a:rPr>
              <a:t>To upload your IBAN Certificate</a:t>
            </a:r>
            <a:r>
              <a:rPr lang="el-GR" dirty="0">
                <a:latin typeface="Arial"/>
                <a:cs typeface="Arial"/>
              </a:rPr>
              <a:t>, </a:t>
            </a:r>
            <a:r>
              <a:rPr lang="en-GB" dirty="0">
                <a:latin typeface="Arial"/>
                <a:cs typeface="Arial"/>
              </a:rPr>
              <a:t>see the example opposite.</a:t>
            </a:r>
            <a:endParaRPr lang="el-GR" dirty="0">
              <a:latin typeface="Arial" panose="020B0604020202020204" pitchFamily="34" charset="0"/>
              <a:cs typeface="Arial" panose="020B0604020202020204" pitchFamily="34" charset="0"/>
            </a:endParaRPr>
          </a:p>
          <a:p>
            <a:endParaRPr lang="el-GR" dirty="0">
              <a:latin typeface="Arial"/>
              <a:cs typeface="Arial"/>
            </a:endParaRPr>
          </a:p>
          <a:p>
            <a:pPr marL="285750" indent="-285750">
              <a:buFont typeface="Arial" panose="020B0604020202020204" pitchFamily="34" charset="0"/>
              <a:buChar char="•"/>
            </a:pPr>
            <a:r>
              <a:rPr lang="el-GR" dirty="0">
                <a:latin typeface="Arial"/>
                <a:cs typeface="Arial"/>
              </a:rPr>
              <a:t>1.</a:t>
            </a:r>
            <a:r>
              <a:rPr lang="en-GB" dirty="0">
                <a:latin typeface="Arial"/>
                <a:cs typeface="Arial"/>
              </a:rPr>
              <a:t>Click</a:t>
            </a:r>
            <a:r>
              <a:rPr lang="el-GR" dirty="0">
                <a:latin typeface="Arial"/>
                <a:cs typeface="Arial"/>
              </a:rPr>
              <a:t> </a:t>
            </a:r>
            <a:r>
              <a:rPr lang="en-GB" dirty="0">
                <a:latin typeface="Arial"/>
                <a:cs typeface="Arial"/>
              </a:rPr>
              <a:t>“Browse” and select the file.</a:t>
            </a:r>
            <a:r>
              <a:rPr lang="el-GR" dirty="0">
                <a:latin typeface="Arial"/>
                <a:cs typeface="Arial"/>
              </a:rPr>
              <a:t> </a:t>
            </a:r>
            <a:endParaRPr lang="el-GR" dirty="0">
              <a:latin typeface="Arial" panose="020B0604020202020204" pitchFamily="34" charset="0"/>
              <a:cs typeface="Arial" panose="020B0604020202020204" pitchFamily="34" charset="0"/>
            </a:endParaRPr>
          </a:p>
          <a:p>
            <a:endParaRPr lang="el-GR" dirty="0">
              <a:latin typeface="Arial"/>
              <a:cs typeface="Arial"/>
            </a:endParaRPr>
          </a:p>
          <a:p>
            <a:pPr marL="285750" indent="-285750">
              <a:buFont typeface="Arial" panose="020B0604020202020204" pitchFamily="34" charset="0"/>
              <a:buChar char="•"/>
            </a:pPr>
            <a:r>
              <a:rPr lang="el-GR" dirty="0">
                <a:latin typeface="Arial"/>
                <a:cs typeface="Arial"/>
              </a:rPr>
              <a:t>2.</a:t>
            </a:r>
            <a:r>
              <a:rPr lang="en-GB" dirty="0">
                <a:latin typeface="Arial"/>
                <a:cs typeface="Arial"/>
              </a:rPr>
              <a:t>Click</a:t>
            </a:r>
            <a:r>
              <a:rPr lang="el-GR" dirty="0">
                <a:latin typeface="Arial"/>
                <a:cs typeface="Arial"/>
              </a:rPr>
              <a:t> </a:t>
            </a:r>
            <a:r>
              <a:rPr lang="en-GB" dirty="0">
                <a:latin typeface="Arial"/>
                <a:cs typeface="Arial"/>
              </a:rPr>
              <a:t>“Upload” to upload the file.  </a:t>
            </a:r>
            <a:endParaRPr lang="en-GB" dirty="0">
              <a:latin typeface="Arial" panose="020B0604020202020204" pitchFamily="34" charset="0"/>
              <a:cs typeface="Arial" panose="020B0604020202020204" pitchFamily="34" charset="0"/>
            </a:endParaRPr>
          </a:p>
        </p:txBody>
      </p:sp>
      <p:pic>
        <p:nvPicPr>
          <p:cNvPr id="5" name="Picture 4" descr="Graphical user interface, text, application, email">
            <a:extLst>
              <a:ext uri="{FF2B5EF4-FFF2-40B4-BE49-F238E27FC236}">
                <a16:creationId xmlns:a16="http://schemas.microsoft.com/office/drawing/2014/main" id="{57CA4665-9596-2BD1-AFAB-423107FB5339}"/>
              </a:ext>
            </a:extLst>
          </p:cNvPr>
          <p:cNvPicPr>
            <a:picLocks noChangeAspect="1"/>
          </p:cNvPicPr>
          <p:nvPr/>
        </p:nvPicPr>
        <p:blipFill>
          <a:blip r:embed="rId2"/>
          <a:stretch>
            <a:fillRect/>
          </a:stretch>
        </p:blipFill>
        <p:spPr>
          <a:xfrm>
            <a:off x="4639112" y="2575420"/>
            <a:ext cx="6428763" cy="3431098"/>
          </a:xfrm>
          <a:prstGeom prst="rect">
            <a:avLst/>
          </a:prstGeom>
        </p:spPr>
      </p:pic>
    </p:spTree>
    <p:extLst>
      <p:ext uri="{BB962C8B-B14F-4D97-AF65-F5344CB8AC3E}">
        <p14:creationId xmlns:p14="http://schemas.microsoft.com/office/powerpoint/2010/main" val="2004077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56717-BB9F-E0EC-64EB-44A4A1AE468B}"/>
              </a:ext>
            </a:extLst>
          </p:cNvPr>
          <p:cNvSpPr>
            <a:spLocks noGrp="1"/>
          </p:cNvSpPr>
          <p:nvPr>
            <p:ph type="title"/>
          </p:nvPr>
        </p:nvSpPr>
        <p:spPr>
          <a:xfrm>
            <a:off x="2231136" y="285184"/>
            <a:ext cx="7729728" cy="1188720"/>
          </a:xfrm>
        </p:spPr>
        <p:txBody>
          <a:bodyPr/>
          <a:lstStyle/>
          <a:p>
            <a:r>
              <a:rPr lang="en-GB" dirty="0">
                <a:solidFill>
                  <a:schemeClr val="tx1"/>
                </a:solidFill>
                <a:latin typeface="Arial"/>
                <a:cs typeface="Arial"/>
              </a:rPr>
              <a:t>Opening questionnaire</a:t>
            </a:r>
            <a:endParaRPr lang="en-GB"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Gill Sans MT Condensed" panose="020B0506020104020203" pitchFamily="34" charset="0"/>
              <a:cs typeface="Arial"/>
            </a:endParaRPr>
          </a:p>
        </p:txBody>
      </p:sp>
      <p:pic>
        <p:nvPicPr>
          <p:cNvPr id="6" name="Picture 5" descr="Graphical user interface, text, application&#10;&#10;Description automatically generated">
            <a:extLst>
              <a:ext uri="{FF2B5EF4-FFF2-40B4-BE49-F238E27FC236}">
                <a16:creationId xmlns:a16="http://schemas.microsoft.com/office/drawing/2014/main" id="{6BC7B679-6E3B-4B14-9B66-D3C163101168}"/>
              </a:ext>
            </a:extLst>
          </p:cNvPr>
          <p:cNvPicPr>
            <a:picLocks noChangeAspect="1"/>
          </p:cNvPicPr>
          <p:nvPr/>
        </p:nvPicPr>
        <p:blipFill>
          <a:blip r:embed="rId2"/>
          <a:stretch>
            <a:fillRect/>
          </a:stretch>
        </p:blipFill>
        <p:spPr>
          <a:xfrm>
            <a:off x="5143499" y="1761688"/>
            <a:ext cx="6724651" cy="4558750"/>
          </a:xfrm>
          <a:prstGeom prst="rect">
            <a:avLst/>
          </a:prstGeom>
        </p:spPr>
      </p:pic>
      <p:sp>
        <p:nvSpPr>
          <p:cNvPr id="7" name="TextBox 6">
            <a:extLst>
              <a:ext uri="{FF2B5EF4-FFF2-40B4-BE49-F238E27FC236}">
                <a16:creationId xmlns:a16="http://schemas.microsoft.com/office/drawing/2014/main" id="{9169C012-3A8A-AC5B-F27F-AD511EB1BE63}"/>
              </a:ext>
            </a:extLst>
          </p:cNvPr>
          <p:cNvSpPr txBox="1"/>
          <p:nvPr/>
        </p:nvSpPr>
        <p:spPr>
          <a:xfrm>
            <a:off x="476250" y="2543175"/>
            <a:ext cx="4210050" cy="3416320"/>
          </a:xfrm>
          <a:prstGeom prst="rect">
            <a:avLst/>
          </a:prstGeom>
          <a:noFill/>
        </p:spPr>
        <p:txBody>
          <a:bodyPr wrap="square" lIns="91440" tIns="45720" rIns="91440" bIns="45720" rtlCol="0" anchor="t">
            <a:spAutoFit/>
          </a:bodyPr>
          <a:lstStyle/>
          <a:p>
            <a:pPr marL="285750" indent="-285750" algn="just">
              <a:buFont typeface="Wingdings"/>
              <a:buChar char="v"/>
            </a:pPr>
            <a:r>
              <a:rPr lang="en-GB" dirty="0">
                <a:latin typeface="Arial"/>
                <a:cs typeface="Arial"/>
              </a:rPr>
              <a:t>You will then need to answer the opening questionnaire.</a:t>
            </a:r>
            <a:r>
              <a:rPr lang="el-GR" dirty="0">
                <a:latin typeface="Arial"/>
                <a:cs typeface="Arial"/>
              </a:rPr>
              <a:t> </a:t>
            </a:r>
            <a:endParaRPr lang="en-GB" dirty="0">
              <a:latin typeface="Arial"/>
              <a:cs typeface="Arial"/>
            </a:endParaRPr>
          </a:p>
          <a:p>
            <a:pPr algn="just"/>
            <a:endParaRPr lang="el-GR" dirty="0">
              <a:latin typeface="Arial"/>
              <a:cs typeface="Arial"/>
            </a:endParaRPr>
          </a:p>
          <a:p>
            <a:pPr marL="285750" indent="-285750" algn="just">
              <a:buFont typeface="Wingdings"/>
              <a:buChar char="v"/>
            </a:pPr>
            <a:r>
              <a:rPr lang="en-GB" dirty="0">
                <a:latin typeface="Arial"/>
                <a:cs typeface="Arial"/>
              </a:rPr>
              <a:t>To view the questionnaire, log in to your account.</a:t>
            </a:r>
            <a:r>
              <a:rPr lang="el-GR" dirty="0">
                <a:latin typeface="Arial"/>
                <a:cs typeface="Arial"/>
              </a:rPr>
              <a:t> </a:t>
            </a:r>
            <a:endParaRPr lang="en-GB" dirty="0">
              <a:latin typeface="Arial"/>
              <a:cs typeface="Arial"/>
            </a:endParaRPr>
          </a:p>
          <a:p>
            <a:pPr marL="285750" indent="-285750" algn="just">
              <a:buFont typeface="Wingdings"/>
              <a:buChar char="v"/>
            </a:pPr>
            <a:endParaRPr lang="el-GR" dirty="0">
              <a:latin typeface="Arial"/>
              <a:cs typeface="Arial"/>
            </a:endParaRPr>
          </a:p>
          <a:p>
            <a:pPr marL="285750" indent="-285750" algn="just">
              <a:buFont typeface="Wingdings"/>
              <a:buChar char="v"/>
            </a:pPr>
            <a:r>
              <a:rPr lang="en-GB" dirty="0">
                <a:latin typeface="Arial"/>
                <a:cs typeface="Arial"/>
              </a:rPr>
              <a:t>The first five questions are fixed and cannot be modified.</a:t>
            </a:r>
            <a:r>
              <a:rPr lang="el-GR" dirty="0">
                <a:latin typeface="Arial"/>
                <a:cs typeface="Arial"/>
              </a:rPr>
              <a:t> </a:t>
            </a:r>
            <a:endParaRPr lang="en-GB" dirty="0">
              <a:latin typeface="Arial"/>
              <a:cs typeface="Arial"/>
            </a:endParaRPr>
          </a:p>
          <a:p>
            <a:pPr marL="285750" indent="-285750" algn="just">
              <a:buFont typeface="Wingdings"/>
              <a:buChar char="v"/>
            </a:pPr>
            <a:endParaRPr lang="el-GR" dirty="0">
              <a:latin typeface="Arial"/>
              <a:cs typeface="Arial"/>
            </a:endParaRPr>
          </a:p>
          <a:p>
            <a:pPr marL="285750" indent="-285750" algn="just">
              <a:buFont typeface="Wingdings"/>
              <a:buChar char="v"/>
            </a:pPr>
            <a:r>
              <a:rPr lang="en-GB" dirty="0">
                <a:latin typeface="Arial"/>
                <a:cs typeface="Arial"/>
              </a:rPr>
              <a:t>The rest of the questions are personal and should be answered based on your profile.</a:t>
            </a:r>
            <a:endParaRPr lang="el-GR" dirty="0">
              <a:latin typeface="Arial"/>
              <a:cs typeface="Arial"/>
            </a:endParaRPr>
          </a:p>
        </p:txBody>
      </p:sp>
    </p:spTree>
    <p:extLst>
      <p:ext uri="{BB962C8B-B14F-4D97-AF65-F5344CB8AC3E}">
        <p14:creationId xmlns:p14="http://schemas.microsoft.com/office/powerpoint/2010/main" val="296928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09B49-9B68-65D2-3A24-A6F1728433F7}"/>
              </a:ext>
            </a:extLst>
          </p:cNvPr>
          <p:cNvSpPr>
            <a:spLocks noGrp="1"/>
          </p:cNvSpPr>
          <p:nvPr>
            <p:ph type="title"/>
          </p:nvPr>
        </p:nvSpPr>
        <p:spPr>
          <a:xfrm>
            <a:off x="2231136" y="514350"/>
            <a:ext cx="7729728" cy="1188720"/>
          </a:xfrm>
        </p:spPr>
        <p:txBody>
          <a:bodyPr>
            <a:normAutofit/>
          </a:bodyPr>
          <a:lstStyle/>
          <a:p>
            <a:r>
              <a:rPr lang="en-GB" sz="3200" dirty="0">
                <a:solidFill>
                  <a:schemeClr val="tx1"/>
                </a:solidFill>
                <a:latin typeface="Arial"/>
                <a:cs typeface="Arial"/>
              </a:rPr>
              <a:t>Opening questionnaire</a:t>
            </a:r>
            <a:endParaRPr lang="en-GB" sz="3200" dirty="0">
              <a:ln>
                <a:solidFill>
                  <a:prstClr val="black">
                    <a:lumMod val="75000"/>
                    <a:lumOff val="25000"/>
                    <a:alpha val="10000"/>
                  </a:prstClr>
                </a:solidFill>
              </a:ln>
              <a:solidFill>
                <a:schemeClr val="tx1"/>
              </a:solidFill>
              <a:latin typeface="Gill Sans MT Condensed" panose="020B0506020104020203" pitchFamily="34" charset="0"/>
              <a:cs typeface="Arial"/>
            </a:endParaRPr>
          </a:p>
        </p:txBody>
      </p:sp>
      <p:pic>
        <p:nvPicPr>
          <p:cNvPr id="6" name="Picture 5" descr="Text">
            <a:extLst>
              <a:ext uri="{FF2B5EF4-FFF2-40B4-BE49-F238E27FC236}">
                <a16:creationId xmlns:a16="http://schemas.microsoft.com/office/drawing/2014/main" id="{FE281E05-6027-BCD8-ABF5-49242793AC09}"/>
              </a:ext>
            </a:extLst>
          </p:cNvPr>
          <p:cNvPicPr>
            <a:picLocks noChangeAspect="1"/>
          </p:cNvPicPr>
          <p:nvPr/>
        </p:nvPicPr>
        <p:blipFill>
          <a:blip r:embed="rId2"/>
          <a:stretch>
            <a:fillRect/>
          </a:stretch>
        </p:blipFill>
        <p:spPr>
          <a:xfrm>
            <a:off x="4962524" y="2238375"/>
            <a:ext cx="7058026" cy="4105275"/>
          </a:xfrm>
          <a:prstGeom prst="rect">
            <a:avLst/>
          </a:prstGeom>
        </p:spPr>
      </p:pic>
      <p:sp>
        <p:nvSpPr>
          <p:cNvPr id="7" name="TextBox 6">
            <a:extLst>
              <a:ext uri="{FF2B5EF4-FFF2-40B4-BE49-F238E27FC236}">
                <a16:creationId xmlns:a16="http://schemas.microsoft.com/office/drawing/2014/main" id="{76251D0A-F0D0-1183-D80D-E5E91579C9F5}"/>
              </a:ext>
            </a:extLst>
          </p:cNvPr>
          <p:cNvSpPr txBox="1"/>
          <p:nvPr/>
        </p:nvSpPr>
        <p:spPr>
          <a:xfrm>
            <a:off x="471340" y="2238375"/>
            <a:ext cx="4368635" cy="3139321"/>
          </a:xfrm>
          <a:prstGeom prst="rect">
            <a:avLst/>
          </a:prstGeom>
          <a:noFill/>
        </p:spPr>
        <p:txBody>
          <a:bodyPr wrap="square" lIns="91440" tIns="45720" rIns="91440" bIns="45720" rtlCol="0" anchor="t">
            <a:spAutoFit/>
          </a:bodyPr>
          <a:lstStyle/>
          <a:p>
            <a:pPr marL="285750" indent="-285750" algn="just">
              <a:buFont typeface="Wingdings"/>
              <a:buChar char="v"/>
            </a:pPr>
            <a:r>
              <a:rPr lang="en-GB" dirty="0">
                <a:latin typeface="Arial"/>
                <a:cs typeface="Arial"/>
              </a:rPr>
              <a:t>As shown in the image opposite, next to each question there is an </a:t>
            </a:r>
            <a:r>
              <a:rPr lang="el-GR" b="1" dirty="0">
                <a:solidFill>
                  <a:srgbClr val="0070C0"/>
                </a:solidFill>
                <a:latin typeface="Arial"/>
                <a:cs typeface="Arial"/>
              </a:rPr>
              <a:t>“</a:t>
            </a:r>
            <a:r>
              <a:rPr lang="el-GR" b="1" dirty="0" err="1">
                <a:solidFill>
                  <a:srgbClr val="0070C0"/>
                </a:solidFill>
                <a:latin typeface="Arial"/>
                <a:cs typeface="Arial"/>
              </a:rPr>
              <a:t>edit</a:t>
            </a:r>
            <a:r>
              <a:rPr lang="el-GR" b="1" dirty="0">
                <a:solidFill>
                  <a:srgbClr val="0070C0"/>
                </a:solidFill>
                <a:latin typeface="Arial"/>
                <a:cs typeface="Arial"/>
              </a:rPr>
              <a:t>”</a:t>
            </a:r>
            <a:r>
              <a:rPr lang="en-GB" b="1" dirty="0">
                <a:solidFill>
                  <a:srgbClr val="000000"/>
                </a:solidFill>
                <a:latin typeface="Arial"/>
                <a:cs typeface="Arial"/>
              </a:rPr>
              <a:t> </a:t>
            </a:r>
            <a:r>
              <a:rPr lang="en-GB" dirty="0">
                <a:solidFill>
                  <a:srgbClr val="000000"/>
                </a:solidFill>
                <a:latin typeface="Arial"/>
                <a:cs typeface="Arial"/>
              </a:rPr>
              <a:t>button. </a:t>
            </a:r>
            <a:endParaRPr lang="en-US" dirty="0">
              <a:latin typeface="Goudy Old Style"/>
              <a:cs typeface="Arial"/>
            </a:endParaRPr>
          </a:p>
          <a:p>
            <a:pPr algn="just"/>
            <a:endParaRPr lang="el-GR" dirty="0">
              <a:latin typeface="Arial"/>
              <a:cs typeface="Arial"/>
            </a:endParaRPr>
          </a:p>
          <a:p>
            <a:pPr marL="285750" indent="-285750" algn="just">
              <a:buFont typeface="Wingdings"/>
              <a:buChar char="v"/>
            </a:pPr>
            <a:r>
              <a:rPr lang="en-GB" dirty="0">
                <a:latin typeface="Arial"/>
                <a:cs typeface="Arial"/>
              </a:rPr>
              <a:t>Click it to view the answer options.</a:t>
            </a:r>
            <a:r>
              <a:rPr lang="el-GR" dirty="0">
                <a:latin typeface="Arial"/>
                <a:cs typeface="Arial"/>
              </a:rPr>
              <a:t> </a:t>
            </a:r>
            <a:endParaRPr lang="en-US" dirty="0">
              <a:latin typeface="Goudy Old Style"/>
              <a:cs typeface="Arial"/>
            </a:endParaRPr>
          </a:p>
          <a:p>
            <a:pPr algn="just"/>
            <a:endParaRPr lang="el-GR" dirty="0">
              <a:latin typeface="Arial"/>
              <a:cs typeface="Arial"/>
            </a:endParaRPr>
          </a:p>
          <a:p>
            <a:pPr marL="285750" indent="-285750" algn="just">
              <a:buFont typeface="Wingdings"/>
              <a:buChar char="v"/>
            </a:pPr>
            <a:r>
              <a:rPr lang="en-GB" dirty="0">
                <a:latin typeface="Arial"/>
                <a:cs typeface="Arial"/>
              </a:rPr>
              <a:t>Select the answer that applies to you and then click </a:t>
            </a:r>
            <a:r>
              <a:rPr lang="el-GR" b="1" dirty="0">
                <a:latin typeface="Arial"/>
                <a:cs typeface="Arial"/>
              </a:rPr>
              <a:t>“</a:t>
            </a:r>
            <a:r>
              <a:rPr lang="el-GR" b="1" dirty="0" err="1">
                <a:latin typeface="Arial"/>
                <a:cs typeface="Arial"/>
              </a:rPr>
              <a:t>update</a:t>
            </a:r>
            <a:r>
              <a:rPr lang="el-GR" b="1" dirty="0">
                <a:latin typeface="Arial"/>
                <a:cs typeface="Arial"/>
              </a:rPr>
              <a:t>”.</a:t>
            </a:r>
            <a:endParaRPr lang="en-US" b="1" dirty="0"/>
          </a:p>
          <a:p>
            <a:endParaRPr lang="el-GR" dirty="0">
              <a:latin typeface="Arial" panose="020B0604020202020204" pitchFamily="34" charset="0"/>
              <a:cs typeface="Arial" panose="020B0604020202020204" pitchFamily="34" charset="0"/>
            </a:endParaRPr>
          </a:p>
          <a:p>
            <a:r>
              <a:rPr lang="en-GB" dirty="0">
                <a:latin typeface="Arial"/>
                <a:cs typeface="Arial"/>
              </a:rPr>
              <a:t>The procedure is described in the following slides.</a:t>
            </a:r>
          </a:p>
        </p:txBody>
      </p:sp>
    </p:spTree>
    <p:extLst>
      <p:ext uri="{BB962C8B-B14F-4D97-AF65-F5344CB8AC3E}">
        <p14:creationId xmlns:p14="http://schemas.microsoft.com/office/powerpoint/2010/main" val="243784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465E7-3CC3-5CE9-349F-697E4F3A7C98}"/>
              </a:ext>
            </a:extLst>
          </p:cNvPr>
          <p:cNvSpPr>
            <a:spLocks noGrp="1"/>
          </p:cNvSpPr>
          <p:nvPr>
            <p:ph type="title"/>
          </p:nvPr>
        </p:nvSpPr>
        <p:spPr>
          <a:xfrm>
            <a:off x="2340193" y="285313"/>
            <a:ext cx="7729728" cy="1188720"/>
          </a:xfrm>
        </p:spPr>
        <p:txBody>
          <a:bodyPr>
            <a:normAutofit/>
          </a:bodyPr>
          <a:lstStyle/>
          <a:p>
            <a:r>
              <a:rPr lang="en-GB" dirty="0">
                <a:solidFill>
                  <a:schemeClr val="tx1"/>
                </a:solidFill>
                <a:latin typeface="Arial"/>
                <a:cs typeface="Arial"/>
              </a:rPr>
              <a:t>Opening questionnaire</a:t>
            </a:r>
            <a:r>
              <a:rPr lang="el-GR" dirty="0">
                <a:latin typeface="Arial"/>
                <a:cs typeface="Arial"/>
              </a:rPr>
              <a:t>/ </a:t>
            </a:r>
            <a:r>
              <a:rPr lang="en-GB" dirty="0">
                <a:latin typeface="Arial"/>
                <a:cs typeface="Arial"/>
              </a:rPr>
              <a:t>COMPLETION</a:t>
            </a:r>
            <a:endParaRPr lang="en-GB" dirty="0">
              <a:ln>
                <a:solidFill>
                  <a:prstClr val="black">
                    <a:lumMod val="75000"/>
                    <a:lumOff val="25000"/>
                    <a:alpha val="10000"/>
                  </a:prstClr>
                </a:solidFill>
              </a:ln>
              <a:effectLst>
                <a:outerShdw blurRad="9525" dist="25400" dir="14640000" algn="tl" rotWithShape="0">
                  <a:prstClr val="black">
                    <a:alpha val="30000"/>
                  </a:prstClr>
                </a:outerShdw>
              </a:effectLst>
              <a:latin typeface="Gill Sans MT Condensed" panose="020B0506020104020203" pitchFamily="34" charset="0"/>
              <a:cs typeface="Arial"/>
            </a:endParaRPr>
          </a:p>
        </p:txBody>
      </p:sp>
      <p:pic>
        <p:nvPicPr>
          <p:cNvPr id="4" name="Picture 3" descr="Graphical user interface, text, application">
            <a:extLst>
              <a:ext uri="{FF2B5EF4-FFF2-40B4-BE49-F238E27FC236}">
                <a16:creationId xmlns:a16="http://schemas.microsoft.com/office/drawing/2014/main" id="{064828C0-A4E3-95AC-C3EB-D8B11697D0D8}"/>
              </a:ext>
            </a:extLst>
          </p:cNvPr>
          <p:cNvPicPr>
            <a:picLocks noChangeAspect="1"/>
          </p:cNvPicPr>
          <p:nvPr/>
        </p:nvPicPr>
        <p:blipFill>
          <a:blip r:embed="rId2"/>
          <a:stretch>
            <a:fillRect/>
          </a:stretch>
        </p:blipFill>
        <p:spPr>
          <a:xfrm>
            <a:off x="4276725" y="1733550"/>
            <a:ext cx="7667624" cy="4839137"/>
          </a:xfrm>
          <a:prstGeom prst="rect">
            <a:avLst/>
          </a:prstGeom>
        </p:spPr>
      </p:pic>
      <p:sp>
        <p:nvSpPr>
          <p:cNvPr id="5" name="TextBox 4">
            <a:extLst>
              <a:ext uri="{FF2B5EF4-FFF2-40B4-BE49-F238E27FC236}">
                <a16:creationId xmlns:a16="http://schemas.microsoft.com/office/drawing/2014/main" id="{E2862D8C-BBF9-A43C-0A45-2D377D3E38F6}"/>
              </a:ext>
            </a:extLst>
          </p:cNvPr>
          <p:cNvSpPr txBox="1"/>
          <p:nvPr/>
        </p:nvSpPr>
        <p:spPr>
          <a:xfrm>
            <a:off x="1187777" y="2535810"/>
            <a:ext cx="2762054" cy="1524007"/>
          </a:xfrm>
          <a:prstGeom prst="rect">
            <a:avLst/>
          </a:prstGeom>
          <a:noFill/>
        </p:spPr>
        <p:txBody>
          <a:bodyPr wrap="square" lIns="91440" tIns="45720" rIns="91440" bIns="45720" rtlCol="0" anchor="t">
            <a:spAutoFit/>
          </a:bodyPr>
          <a:lstStyle/>
          <a:p>
            <a:pPr algn="just">
              <a:lnSpc>
                <a:spcPct val="150000"/>
              </a:lnSpc>
            </a:pPr>
            <a:r>
              <a:rPr lang="en-GB" sz="1600" dirty="0">
                <a:latin typeface="Arial"/>
                <a:cs typeface="Arial"/>
              </a:rPr>
              <a:t>When you click </a:t>
            </a:r>
            <a:r>
              <a:rPr lang="en-GB" sz="1600" dirty="0">
                <a:solidFill>
                  <a:srgbClr val="0070C0"/>
                </a:solidFill>
                <a:latin typeface="Arial"/>
                <a:cs typeface="Arial"/>
              </a:rPr>
              <a:t>“edit”</a:t>
            </a:r>
            <a:r>
              <a:rPr lang="en-GB" sz="1600" dirty="0">
                <a:latin typeface="Arial"/>
                <a:cs typeface="Arial"/>
              </a:rPr>
              <a:t> a window with the answer options will pop up. Select the appropriate answer.</a:t>
            </a:r>
          </a:p>
        </p:txBody>
      </p:sp>
    </p:spTree>
    <p:extLst>
      <p:ext uri="{BB962C8B-B14F-4D97-AF65-F5344CB8AC3E}">
        <p14:creationId xmlns:p14="http://schemas.microsoft.com/office/powerpoint/2010/main" val="2055409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A2A21-8CBB-7623-E8B5-260BE00D4523}"/>
              </a:ext>
            </a:extLst>
          </p:cNvPr>
          <p:cNvSpPr>
            <a:spLocks noGrp="1"/>
          </p:cNvSpPr>
          <p:nvPr>
            <p:ph type="title"/>
          </p:nvPr>
        </p:nvSpPr>
        <p:spPr>
          <a:xfrm>
            <a:off x="2231136" y="343907"/>
            <a:ext cx="7729728" cy="1188720"/>
          </a:xfrm>
        </p:spPr>
        <p:txBody>
          <a:bodyPr>
            <a:normAutofit/>
          </a:bodyPr>
          <a:lstStyle/>
          <a:p>
            <a:r>
              <a:rPr lang="en-GB" dirty="0">
                <a:solidFill>
                  <a:schemeClr val="tx1"/>
                </a:solidFill>
                <a:latin typeface="Arial"/>
                <a:cs typeface="Arial"/>
              </a:rPr>
              <a:t>Opening questionnaire</a:t>
            </a:r>
            <a:r>
              <a:rPr lang="el-GR" dirty="0">
                <a:latin typeface="Arial"/>
                <a:cs typeface="Arial"/>
              </a:rPr>
              <a:t>/ </a:t>
            </a:r>
            <a:r>
              <a:rPr lang="en-GB" dirty="0">
                <a:latin typeface="Arial"/>
                <a:cs typeface="Arial"/>
              </a:rPr>
              <a:t>COMPLETION</a:t>
            </a:r>
            <a:endParaRPr lang="en-US" dirty="0">
              <a:latin typeface="Gill Sans MT Condensed" panose="020B0506020104020203" pitchFamily="34" charset="0"/>
            </a:endParaRPr>
          </a:p>
        </p:txBody>
      </p:sp>
      <p:pic>
        <p:nvPicPr>
          <p:cNvPr id="4" name="Picture 3" descr="Graphical user interface, text, application, email&#10;&#10;Description automatically generated">
            <a:extLst>
              <a:ext uri="{FF2B5EF4-FFF2-40B4-BE49-F238E27FC236}">
                <a16:creationId xmlns:a16="http://schemas.microsoft.com/office/drawing/2014/main" id="{7DB76B6A-7E13-1EFE-E2C6-D9DBF1B34716}"/>
              </a:ext>
            </a:extLst>
          </p:cNvPr>
          <p:cNvPicPr>
            <a:picLocks noChangeAspect="1"/>
          </p:cNvPicPr>
          <p:nvPr/>
        </p:nvPicPr>
        <p:blipFill>
          <a:blip r:embed="rId2"/>
          <a:stretch>
            <a:fillRect/>
          </a:stretch>
        </p:blipFill>
        <p:spPr>
          <a:xfrm>
            <a:off x="5077838" y="1684977"/>
            <a:ext cx="6919319" cy="4563423"/>
          </a:xfrm>
          <a:prstGeom prst="rect">
            <a:avLst/>
          </a:prstGeom>
        </p:spPr>
      </p:pic>
      <p:sp>
        <p:nvSpPr>
          <p:cNvPr id="5" name="TextBox 4">
            <a:extLst>
              <a:ext uri="{FF2B5EF4-FFF2-40B4-BE49-F238E27FC236}">
                <a16:creationId xmlns:a16="http://schemas.microsoft.com/office/drawing/2014/main" id="{2F925B2B-35B5-4A3E-9E24-DCC952F3538D}"/>
              </a:ext>
            </a:extLst>
          </p:cNvPr>
          <p:cNvSpPr txBox="1"/>
          <p:nvPr/>
        </p:nvSpPr>
        <p:spPr>
          <a:xfrm>
            <a:off x="860632" y="2323176"/>
            <a:ext cx="2928631" cy="1702967"/>
          </a:xfrm>
          <a:prstGeom prst="rect">
            <a:avLst/>
          </a:prstGeom>
          <a:noFill/>
        </p:spPr>
        <p:txBody>
          <a:bodyPr wrap="square" lIns="91440" tIns="45720" rIns="91440" bIns="45720" rtlCol="0" anchor="t">
            <a:spAutoFit/>
          </a:bodyPr>
          <a:lstStyle/>
          <a:p>
            <a:pPr algn="just">
              <a:lnSpc>
                <a:spcPct val="150000"/>
              </a:lnSpc>
            </a:pPr>
            <a:r>
              <a:rPr lang="en-GB" dirty="0">
                <a:latin typeface="Arial"/>
                <a:cs typeface="Arial"/>
              </a:rPr>
              <a:t>Once you have selected your answer, click</a:t>
            </a:r>
            <a:r>
              <a:rPr lang="el-GR" dirty="0">
                <a:latin typeface="Arial"/>
                <a:cs typeface="Arial"/>
              </a:rPr>
              <a:t> </a:t>
            </a:r>
            <a:r>
              <a:rPr lang="en-GB" b="1" dirty="0">
                <a:latin typeface="Arial"/>
                <a:cs typeface="Arial"/>
              </a:rPr>
              <a:t>“update” </a:t>
            </a:r>
            <a:r>
              <a:rPr lang="en-GB" dirty="0">
                <a:latin typeface="Arial"/>
                <a:cs typeface="Arial"/>
              </a:rPr>
              <a:t>to save the changes</a:t>
            </a:r>
            <a:r>
              <a:rPr lang="el-GR" dirty="0">
                <a:latin typeface="Arial"/>
                <a:cs typeface="Arial"/>
              </a:rPr>
              <a:t>.</a:t>
            </a:r>
            <a:endParaRPr lang="en-GB" dirty="0">
              <a:latin typeface="Arial"/>
              <a:cs typeface="Arial"/>
            </a:endParaRPr>
          </a:p>
        </p:txBody>
      </p:sp>
    </p:spTree>
    <p:extLst>
      <p:ext uri="{BB962C8B-B14F-4D97-AF65-F5344CB8AC3E}">
        <p14:creationId xmlns:p14="http://schemas.microsoft.com/office/powerpoint/2010/main" val="936749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b="-1"/>
          <a:stretch/>
        </p:blipFill>
        <p:spPr>
          <a:xfrm>
            <a:off x="-8622" y="10"/>
            <a:ext cx="6096000" cy="685799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096000" y="100669"/>
            <a:ext cx="4538124" cy="2747306"/>
          </a:xfrm>
        </p:spPr>
        <p:txBody>
          <a:bodyPr anchor="b">
            <a:normAutofit fontScale="90000"/>
          </a:bodyPr>
          <a:lstStyle/>
          <a:p>
            <a:pPr algn="l"/>
            <a:r>
              <a:rPr lang="en-GB" sz="3200" b="1" dirty="0">
                <a:latin typeface="Arial"/>
                <a:cs typeface="Arial"/>
              </a:rPr>
              <a:t>GUIDE TO THE ONLINE SYSTEM OF THE SUBSIDY PROJECT FOR TRAINEE ADVOCATES </a:t>
            </a:r>
            <a:r>
              <a:rPr lang="en-US" sz="3200" dirty="0">
                <a:latin typeface="Arial"/>
                <a:cs typeface="Arial"/>
              </a:rPr>
              <a:t>	</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147110" y="2847975"/>
            <a:ext cx="5934973" cy="3536047"/>
          </a:xfrm>
        </p:spPr>
        <p:txBody>
          <a:bodyPr anchor="t">
            <a:normAutofit lnSpcReduction="10000"/>
          </a:bodyPr>
          <a:lstStyle/>
          <a:p>
            <a:pPr marL="36900" lvl="0" indent="0">
              <a:buNone/>
            </a:pPr>
            <a:r>
              <a:rPr lang="en-GB" sz="2100" dirty="0">
                <a:latin typeface="Arial" panose="020B0604020202020204" pitchFamily="34" charset="0"/>
                <a:cs typeface="Arial" panose="020B0604020202020204" pitchFamily="34" charset="0"/>
              </a:rPr>
              <a:t>The </a:t>
            </a:r>
            <a:r>
              <a:rPr lang="en-GB" sz="2100" dirty="0">
                <a:solidFill>
                  <a:schemeClr val="tx1"/>
                </a:solidFill>
                <a:latin typeface="Arial" panose="020B0604020202020204" pitchFamily="34" charset="0"/>
                <a:cs typeface="Arial" panose="020B0604020202020204" pitchFamily="34" charset="0"/>
              </a:rPr>
              <a:t>entire contents of this document belong exclusively to the CBA and copying, reproduction, transfer, storage, re-publication</a:t>
            </a:r>
            <a:r>
              <a:rPr lang="en-GB" sz="2100" dirty="0">
                <a:latin typeface="Arial" panose="020B0604020202020204" pitchFamily="34" charset="0"/>
                <a:cs typeface="Arial" panose="020B0604020202020204" pitchFamily="34" charset="0"/>
              </a:rPr>
              <a:t>, processing, transmission, sale, distribution, publication, execution, downloading, translation, modification in any manner, announcement, dissemination or any other use of the contents of this presentation</a:t>
            </a:r>
            <a:r>
              <a:rPr lang="en-GB" sz="2100" dirty="0">
                <a:solidFill>
                  <a:schemeClr val="tx1"/>
                </a:solidFill>
                <a:latin typeface="Arial" panose="020B0604020202020204" pitchFamily="34" charset="0"/>
                <a:cs typeface="Arial" panose="020B0604020202020204" pitchFamily="34" charset="0"/>
              </a:rPr>
              <a:t>, in any manner or by any means, for commercial or other purposes, in part or in summary form, without the CBA’s prior express written consent, is expressly prohibited. </a:t>
            </a:r>
            <a:endParaRPr lang="el-GR" sz="2100" dirty="0">
              <a:solidFill>
                <a:schemeClr val="tx1"/>
              </a:solidFill>
              <a:latin typeface="Arial" panose="020B0604020202020204" pitchFamily="34" charset="0"/>
              <a:cs typeface="Arial" panose="020B0604020202020204" pitchFamily="34" charset="0"/>
            </a:endParaRPr>
          </a:p>
          <a:p>
            <a:pPr marL="36900" lvl="0" indent="0">
              <a:buNone/>
            </a:pPr>
            <a:endParaRPr lang="en-US" sz="2400" dirty="0">
              <a:latin typeface="Bahnschrift Light" panose="020B0502040204020203" pitchFamily="34" charset="0"/>
            </a:endParaRPr>
          </a:p>
        </p:txBody>
      </p:sp>
    </p:spTree>
    <p:extLst>
      <p:ext uri="{BB962C8B-B14F-4D97-AF65-F5344CB8AC3E}">
        <p14:creationId xmlns:p14="http://schemas.microsoft.com/office/powerpoint/2010/main" val="3220235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49E13-AEA1-D15D-F6D1-50CA7B6EF1C2}"/>
              </a:ext>
            </a:extLst>
          </p:cNvPr>
          <p:cNvSpPr>
            <a:spLocks noGrp="1"/>
          </p:cNvSpPr>
          <p:nvPr>
            <p:ph type="title"/>
          </p:nvPr>
        </p:nvSpPr>
        <p:spPr>
          <a:xfrm>
            <a:off x="2237361" y="652020"/>
            <a:ext cx="7729728" cy="1188720"/>
          </a:xfrm>
        </p:spPr>
        <p:txBody>
          <a:bodyPr/>
          <a:lstStyle/>
          <a:p>
            <a:r>
              <a:rPr lang="en-GB" dirty="0">
                <a:latin typeface="Arial" panose="020B0604020202020204" pitchFamily="34" charset="0"/>
                <a:cs typeface="Arial" panose="020B0604020202020204" pitchFamily="34" charset="0"/>
              </a:rPr>
              <a:t>SUBMISSION OF </a:t>
            </a:r>
            <a:r>
              <a:rPr lang="en-GB" dirty="0" err="1">
                <a:latin typeface="Arial" panose="020B0604020202020204" pitchFamily="34" charset="0"/>
                <a:cs typeface="Arial" panose="020B0604020202020204" pitchFamily="34" charset="0"/>
              </a:rPr>
              <a:t>OPENINg</a:t>
            </a:r>
            <a:r>
              <a:rPr lang="en-GB" dirty="0">
                <a:latin typeface="Arial" panose="020B0604020202020204" pitchFamily="34" charset="0"/>
                <a:cs typeface="Arial" panose="020B0604020202020204" pitchFamily="34" charset="0"/>
              </a:rPr>
              <a:t> QUESTIONNAIRE</a:t>
            </a:r>
            <a:endParaRPr lang="en-GB" dirty="0">
              <a:latin typeface="Gill Sans MT Condensed" panose="020B0506020104020203" pitchFamily="34" charset="0"/>
              <a:cs typeface="Arial" panose="020B0604020202020204" pitchFamily="34" charset="0"/>
            </a:endParaRPr>
          </a:p>
        </p:txBody>
      </p:sp>
      <p:pic>
        <p:nvPicPr>
          <p:cNvPr id="4" name="Picture 3" descr="Graphical user interface, text, application&#10;&#10;Description automatically generated">
            <a:extLst>
              <a:ext uri="{FF2B5EF4-FFF2-40B4-BE49-F238E27FC236}">
                <a16:creationId xmlns:a16="http://schemas.microsoft.com/office/drawing/2014/main" id="{965D77E0-E0FB-37E9-4FDA-ED1BE78BD32E}"/>
              </a:ext>
            </a:extLst>
          </p:cNvPr>
          <p:cNvPicPr>
            <a:picLocks noChangeAspect="1"/>
          </p:cNvPicPr>
          <p:nvPr/>
        </p:nvPicPr>
        <p:blipFill>
          <a:blip r:embed="rId2"/>
          <a:stretch>
            <a:fillRect/>
          </a:stretch>
        </p:blipFill>
        <p:spPr>
          <a:xfrm>
            <a:off x="5267917" y="2227634"/>
            <a:ext cx="6076865" cy="3316874"/>
          </a:xfrm>
          <a:prstGeom prst="rect">
            <a:avLst/>
          </a:prstGeom>
        </p:spPr>
      </p:pic>
      <p:sp>
        <p:nvSpPr>
          <p:cNvPr id="5" name="TextBox 4">
            <a:extLst>
              <a:ext uri="{FF2B5EF4-FFF2-40B4-BE49-F238E27FC236}">
                <a16:creationId xmlns:a16="http://schemas.microsoft.com/office/drawing/2014/main" id="{A9A8273E-1AA4-8054-BC11-4DAFB00B2F96}"/>
              </a:ext>
            </a:extLst>
          </p:cNvPr>
          <p:cNvSpPr txBox="1"/>
          <p:nvPr/>
        </p:nvSpPr>
        <p:spPr>
          <a:xfrm>
            <a:off x="729574" y="2256817"/>
            <a:ext cx="3015575" cy="1702967"/>
          </a:xfrm>
          <a:prstGeom prst="rect">
            <a:avLst/>
          </a:prstGeom>
          <a:noFill/>
        </p:spPr>
        <p:txBody>
          <a:bodyPr wrap="square" lIns="91440" tIns="45720" rIns="91440" bIns="45720" rtlCol="0" anchor="t">
            <a:spAutoFit/>
          </a:bodyPr>
          <a:lstStyle/>
          <a:p>
            <a:pPr algn="just">
              <a:lnSpc>
                <a:spcPct val="150000"/>
              </a:lnSpc>
            </a:pPr>
            <a:r>
              <a:rPr lang="en-GB" dirty="0">
                <a:latin typeface="Arial"/>
                <a:cs typeface="Arial"/>
              </a:rPr>
              <a:t>Once you have answered all the questions, click </a:t>
            </a:r>
            <a:r>
              <a:rPr lang="en-GB" b="1" dirty="0">
                <a:latin typeface="Arial"/>
                <a:cs typeface="Arial"/>
              </a:rPr>
              <a:t>“Submit” </a:t>
            </a:r>
            <a:r>
              <a:rPr lang="en-GB" dirty="0">
                <a:latin typeface="Arial"/>
                <a:cs typeface="Arial"/>
              </a:rPr>
              <a:t>so that we can receive your questionnaire</a:t>
            </a:r>
            <a:r>
              <a:rPr lang="el-GR" dirty="0">
                <a:latin typeface="Arial"/>
                <a:cs typeface="Arial"/>
              </a:rPr>
              <a:t>.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5763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6088E-9E2D-DF9F-F970-9D8059A4B41B}"/>
              </a:ext>
            </a:extLst>
          </p:cNvPr>
          <p:cNvSpPr>
            <a:spLocks noGrp="1"/>
          </p:cNvSpPr>
          <p:nvPr>
            <p:ph type="title"/>
          </p:nvPr>
        </p:nvSpPr>
        <p:spPr/>
        <p:txBody>
          <a:bodyPr>
            <a:normAutofit/>
          </a:bodyPr>
          <a:lstStyle/>
          <a:p>
            <a:r>
              <a:rPr lang="en-GB" dirty="0">
                <a:latin typeface="Arial"/>
                <a:cs typeface="Arial"/>
              </a:rPr>
              <a:t>PAYMENT PROCEDURE</a:t>
            </a:r>
            <a:endParaRPr lang="en-GB" dirty="0">
              <a:ln>
                <a:solidFill>
                  <a:prstClr val="black">
                    <a:lumMod val="75000"/>
                    <a:lumOff val="25000"/>
                    <a:alpha val="10000"/>
                  </a:prstClr>
                </a:solidFill>
              </a:ln>
              <a:effectLst>
                <a:outerShdw blurRad="9525" dist="25400" dir="14640000" algn="tl" rotWithShape="0">
                  <a:prstClr val="black">
                    <a:alpha val="30000"/>
                  </a:prstClr>
                </a:outerShdw>
              </a:effectLst>
              <a:latin typeface="Gill Sans MT Condensed" panose="020B0506020104020203" pitchFamily="34" charset="0"/>
              <a:cs typeface="Arial"/>
            </a:endParaRPr>
          </a:p>
        </p:txBody>
      </p:sp>
      <p:sp>
        <p:nvSpPr>
          <p:cNvPr id="3" name="TextBox 2">
            <a:extLst>
              <a:ext uri="{FF2B5EF4-FFF2-40B4-BE49-F238E27FC236}">
                <a16:creationId xmlns:a16="http://schemas.microsoft.com/office/drawing/2014/main" id="{A51DCCE8-82CD-688E-3D58-417D9782256E}"/>
              </a:ext>
            </a:extLst>
          </p:cNvPr>
          <p:cNvSpPr txBox="1"/>
          <p:nvPr/>
        </p:nvSpPr>
        <p:spPr>
          <a:xfrm>
            <a:off x="1395167" y="2318994"/>
            <a:ext cx="9681328" cy="2446824"/>
          </a:xfrm>
          <a:prstGeom prst="rect">
            <a:avLst/>
          </a:prstGeom>
          <a:noFill/>
        </p:spPr>
        <p:txBody>
          <a:bodyPr wrap="square" lIns="91440" tIns="45720" rIns="91440" bIns="45720" rtlCol="0" anchor="t">
            <a:spAutoFit/>
          </a:bodyPr>
          <a:lstStyle/>
          <a:p>
            <a:pPr algn="just">
              <a:lnSpc>
                <a:spcPct val="150000"/>
              </a:lnSpc>
            </a:pPr>
            <a:r>
              <a:rPr lang="en-GB" dirty="0">
                <a:latin typeface="Arial"/>
                <a:cs typeface="Arial"/>
              </a:rPr>
              <a:t>All of the above steps are </a:t>
            </a:r>
            <a:r>
              <a:rPr lang="en-GB" b="1" dirty="0">
                <a:latin typeface="Arial"/>
                <a:cs typeface="Arial"/>
              </a:rPr>
              <a:t>MANDATORY </a:t>
            </a:r>
            <a:r>
              <a:rPr lang="en-GB" dirty="0">
                <a:latin typeface="Arial"/>
                <a:cs typeface="Arial"/>
              </a:rPr>
              <a:t>in order for your Approval forms to be evaluated for payment purposes.</a:t>
            </a:r>
            <a:r>
              <a:rPr lang="el-GR" dirty="0">
                <a:latin typeface="Arial"/>
                <a:cs typeface="Arial"/>
              </a:rPr>
              <a:t> </a:t>
            </a:r>
            <a:endParaRPr lang="en-US" dirty="0">
              <a:latin typeface="Goudy Old Style"/>
              <a:cs typeface="Arial"/>
            </a:endParaRPr>
          </a:p>
          <a:p>
            <a:pPr algn="just">
              <a:lnSpc>
                <a:spcPct val="150000"/>
              </a:lnSpc>
            </a:pPr>
            <a:endParaRPr lang="el-GR" dirty="0">
              <a:latin typeface="Arial"/>
              <a:cs typeface="Arial"/>
            </a:endParaRPr>
          </a:p>
          <a:p>
            <a:pPr algn="just">
              <a:lnSpc>
                <a:spcPct val="150000"/>
              </a:lnSpc>
            </a:pPr>
            <a:r>
              <a:rPr lang="en-GB" dirty="0">
                <a:latin typeface="Arial"/>
                <a:cs typeface="Arial"/>
              </a:rPr>
              <a:t>Payment is made once a month - from the middle to the end of each month – in respect of the previous month.</a:t>
            </a:r>
            <a:r>
              <a:rPr lang="el-GR" dirty="0">
                <a:latin typeface="Arial"/>
                <a:cs typeface="Arial"/>
              </a:rPr>
              <a:t> </a:t>
            </a:r>
            <a:endParaRPr lang="en-US" dirty="0"/>
          </a:p>
          <a:p>
            <a:pPr algn="r"/>
            <a:endParaRPr lang="en-GB" dirty="0"/>
          </a:p>
        </p:txBody>
      </p:sp>
    </p:spTree>
    <p:extLst>
      <p:ext uri="{BB962C8B-B14F-4D97-AF65-F5344CB8AC3E}">
        <p14:creationId xmlns:p14="http://schemas.microsoft.com/office/powerpoint/2010/main" val="4234379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CE9C0-7ED4-5443-5128-0FE15B7DBC48}"/>
              </a:ext>
            </a:extLst>
          </p:cNvPr>
          <p:cNvSpPr>
            <a:spLocks noGrp="1"/>
          </p:cNvSpPr>
          <p:nvPr>
            <p:ph type="title"/>
          </p:nvPr>
        </p:nvSpPr>
        <p:spPr/>
        <p:txBody>
          <a:bodyPr/>
          <a:lstStyle/>
          <a:p>
            <a:r>
              <a:rPr lang="en-GB" b="1" dirty="0">
                <a:latin typeface="Corbel"/>
              </a:rPr>
              <a:t>CHANGE OF INSTRUCTOR</a:t>
            </a:r>
          </a:p>
        </p:txBody>
      </p:sp>
      <p:sp>
        <p:nvSpPr>
          <p:cNvPr id="3" name="TextBox 2">
            <a:extLst>
              <a:ext uri="{FF2B5EF4-FFF2-40B4-BE49-F238E27FC236}">
                <a16:creationId xmlns:a16="http://schemas.microsoft.com/office/drawing/2014/main" id="{89710A5C-CC93-80FC-D562-C9B77598C41C}"/>
              </a:ext>
            </a:extLst>
          </p:cNvPr>
          <p:cNvSpPr txBox="1"/>
          <p:nvPr/>
        </p:nvSpPr>
        <p:spPr>
          <a:xfrm>
            <a:off x="1602297" y="3112316"/>
            <a:ext cx="3850547" cy="1615827"/>
          </a:xfrm>
          <a:prstGeom prst="rect">
            <a:avLst/>
          </a:prstGeom>
          <a:noFill/>
        </p:spPr>
        <p:txBody>
          <a:bodyPr wrap="square" lIns="91440" tIns="45720" rIns="91440" bIns="45720" rtlCol="0" anchor="t">
            <a:spAutoFit/>
          </a:bodyPr>
          <a:lstStyle/>
          <a:p>
            <a:pPr algn="just">
              <a:lnSpc>
                <a:spcPct val="150000"/>
              </a:lnSpc>
            </a:pPr>
            <a:r>
              <a:rPr lang="en-GB" dirty="0">
                <a:latin typeface="Arial"/>
                <a:cs typeface="Arial"/>
              </a:rPr>
              <a:t>You can change you Instructor Lawyer within the same Law Firm or the Law Office of the Republic.</a:t>
            </a:r>
            <a:endParaRPr lang="en-US" dirty="0"/>
          </a:p>
          <a:p>
            <a:pPr algn="just"/>
            <a:endParaRPr lang="el-GR" dirty="0">
              <a:latin typeface="Arial"/>
              <a:cs typeface="Arial"/>
            </a:endParaRPr>
          </a:p>
        </p:txBody>
      </p:sp>
      <p:pic>
        <p:nvPicPr>
          <p:cNvPr id="5" name="Picture 4" descr="Graphical user interface, text, email, website">
            <a:extLst>
              <a:ext uri="{FF2B5EF4-FFF2-40B4-BE49-F238E27FC236}">
                <a16:creationId xmlns:a16="http://schemas.microsoft.com/office/drawing/2014/main" id="{89D0DDB8-0D7D-17FD-B325-07953BAC6F36}"/>
              </a:ext>
            </a:extLst>
          </p:cNvPr>
          <p:cNvPicPr>
            <a:picLocks noChangeAspect="1"/>
          </p:cNvPicPr>
          <p:nvPr/>
        </p:nvPicPr>
        <p:blipFill>
          <a:blip r:embed="rId2"/>
          <a:stretch>
            <a:fillRect/>
          </a:stretch>
        </p:blipFill>
        <p:spPr>
          <a:xfrm>
            <a:off x="6253978" y="2463713"/>
            <a:ext cx="5410030" cy="2584537"/>
          </a:xfrm>
          <a:prstGeom prst="rect">
            <a:avLst/>
          </a:prstGeom>
        </p:spPr>
      </p:pic>
    </p:spTree>
    <p:extLst>
      <p:ext uri="{BB962C8B-B14F-4D97-AF65-F5344CB8AC3E}">
        <p14:creationId xmlns:p14="http://schemas.microsoft.com/office/powerpoint/2010/main" val="381928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D0A5-5F15-2997-6871-7D62E29D4E01}"/>
              </a:ext>
            </a:extLst>
          </p:cNvPr>
          <p:cNvSpPr>
            <a:spLocks noGrp="1"/>
          </p:cNvSpPr>
          <p:nvPr>
            <p:ph type="title"/>
          </p:nvPr>
        </p:nvSpPr>
        <p:spPr/>
        <p:txBody>
          <a:bodyPr/>
          <a:lstStyle/>
          <a:p>
            <a:r>
              <a:rPr lang="en-GB" b="1" dirty="0">
                <a:latin typeface="Corbel"/>
              </a:rPr>
              <a:t>CHANGE OF INSTRUCTOR</a:t>
            </a:r>
            <a:endParaRPr lang="en-GB" b="1" dirty="0">
              <a:latin typeface="Gill Sans MT Condensed" panose="020B0506020104020203" pitchFamily="34" charset="0"/>
            </a:endParaRPr>
          </a:p>
        </p:txBody>
      </p:sp>
      <p:sp>
        <p:nvSpPr>
          <p:cNvPr id="3" name="TextBox 2">
            <a:extLst>
              <a:ext uri="{FF2B5EF4-FFF2-40B4-BE49-F238E27FC236}">
                <a16:creationId xmlns:a16="http://schemas.microsoft.com/office/drawing/2014/main" id="{078879B3-0772-EB14-5543-FB77F7F2B51E}"/>
              </a:ext>
            </a:extLst>
          </p:cNvPr>
          <p:cNvSpPr txBox="1"/>
          <p:nvPr/>
        </p:nvSpPr>
        <p:spPr>
          <a:xfrm>
            <a:off x="1885361" y="2601798"/>
            <a:ext cx="8842342" cy="3847207"/>
          </a:xfrm>
          <a:prstGeom prst="rect">
            <a:avLst/>
          </a:prstGeom>
          <a:noFill/>
        </p:spPr>
        <p:txBody>
          <a:bodyPr wrap="square" lIns="91440" tIns="45720" rIns="91440" bIns="45720" rtlCol="0" anchor="t">
            <a:spAutoFit/>
          </a:bodyPr>
          <a:lstStyle/>
          <a:p>
            <a:r>
              <a:rPr lang="en-GB" sz="1400" dirty="0">
                <a:solidFill>
                  <a:srgbClr val="FF0000"/>
                </a:solidFill>
                <a:latin typeface="Arial"/>
                <a:cs typeface="Arial"/>
              </a:rPr>
              <a:t>Note</a:t>
            </a:r>
            <a:r>
              <a:rPr lang="el-GR" sz="1400" dirty="0">
                <a:solidFill>
                  <a:srgbClr val="FF0000"/>
                </a:solidFill>
                <a:latin typeface="Arial"/>
                <a:cs typeface="Arial"/>
              </a:rPr>
              <a:t>: </a:t>
            </a:r>
            <a:r>
              <a:rPr lang="en-GB" sz="1400" dirty="0">
                <a:solidFill>
                  <a:srgbClr val="FF0000"/>
                </a:solidFill>
                <a:latin typeface="Arial"/>
                <a:cs typeface="Arial"/>
              </a:rPr>
              <a:t>A CHANGE OF INSTRUCTOR is ONLY possible in exceptional cases, provided the relevant reasons have been substantiated and approved by the Competent Department (e.g. the instructor leaves the law firm).</a:t>
            </a:r>
            <a:endParaRPr lang="el-GR" sz="1400" dirty="0">
              <a:solidFill>
                <a:srgbClr val="FF0000"/>
              </a:solidFill>
              <a:latin typeface="Arial"/>
              <a:cs typeface="Arial"/>
            </a:endParaRPr>
          </a:p>
          <a:p>
            <a:endParaRPr lang="el-GR" u="sng" dirty="0">
              <a:latin typeface="Arial"/>
              <a:cs typeface="Arial"/>
            </a:endParaRPr>
          </a:p>
          <a:p>
            <a:r>
              <a:rPr lang="en-GB" u="sng" dirty="0">
                <a:latin typeface="Arial"/>
                <a:cs typeface="Arial"/>
              </a:rPr>
              <a:t>Follow the instructions described below </a:t>
            </a:r>
            <a:r>
              <a:rPr lang="el-GR" u="sng" dirty="0">
                <a:latin typeface="Arial"/>
                <a:cs typeface="Arial"/>
              </a:rPr>
              <a:t>(</a:t>
            </a:r>
            <a:r>
              <a:rPr lang="en-GB" u="sng" dirty="0">
                <a:latin typeface="Arial"/>
                <a:cs typeface="Arial"/>
              </a:rPr>
              <a:t>images in sl. </a:t>
            </a:r>
            <a:r>
              <a:rPr lang="el-GR" u="sng" dirty="0">
                <a:latin typeface="Arial"/>
                <a:cs typeface="Arial"/>
              </a:rPr>
              <a:t>24):</a:t>
            </a:r>
          </a:p>
          <a:p>
            <a:endParaRPr lang="el-GR" dirty="0">
              <a:latin typeface="Arial" panose="020B0604020202020204" pitchFamily="34" charset="0"/>
              <a:cs typeface="Arial" panose="020B0604020202020204" pitchFamily="34" charset="0"/>
            </a:endParaRPr>
          </a:p>
          <a:p>
            <a:pPr marL="342900" indent="-342900">
              <a:buFont typeface="+mj-lt"/>
              <a:buAutoNum type="arabicPeriod"/>
            </a:pPr>
            <a:r>
              <a:rPr lang="en-GB" b="1" dirty="0">
                <a:latin typeface="Arial"/>
                <a:cs typeface="Arial"/>
              </a:rPr>
              <a:t>Log in </a:t>
            </a:r>
            <a:r>
              <a:rPr lang="en-GB" dirty="0">
                <a:latin typeface="Arial"/>
                <a:cs typeface="Arial"/>
              </a:rPr>
              <a:t>to your account as </a:t>
            </a:r>
            <a:r>
              <a:rPr lang="en-GB" b="1" dirty="0">
                <a:latin typeface="Arial"/>
                <a:cs typeface="Arial"/>
              </a:rPr>
              <a:t>Trainee</a:t>
            </a:r>
            <a:r>
              <a:rPr lang="el-GR" b="1" dirty="0">
                <a:latin typeface="Arial"/>
                <a:cs typeface="Arial"/>
              </a:rPr>
              <a:t>.</a:t>
            </a:r>
          </a:p>
          <a:p>
            <a:pPr marL="342900" indent="-342900">
              <a:buFont typeface="+mj-lt"/>
              <a:buAutoNum type="arabicPeriod"/>
            </a:pPr>
            <a:r>
              <a:rPr lang="en-GB" dirty="0">
                <a:latin typeface="Arial"/>
                <a:cs typeface="Arial"/>
              </a:rPr>
              <a:t>Click </a:t>
            </a:r>
            <a:r>
              <a:rPr lang="en-GB" b="1" dirty="0">
                <a:latin typeface="Arial"/>
                <a:cs typeface="Arial"/>
              </a:rPr>
              <a:t>Browse</a:t>
            </a:r>
            <a:r>
              <a:rPr lang="el-GR" dirty="0">
                <a:latin typeface="Arial"/>
                <a:cs typeface="Arial"/>
              </a:rPr>
              <a:t> </a:t>
            </a:r>
            <a:r>
              <a:rPr lang="en-GB" dirty="0">
                <a:latin typeface="Arial"/>
                <a:cs typeface="Arial"/>
              </a:rPr>
              <a:t>to find the Application.</a:t>
            </a:r>
            <a:endParaRPr lang="en-GB" dirty="0">
              <a:latin typeface="Arial" panose="020B0604020202020204" pitchFamily="34" charset="0"/>
              <a:cs typeface="Arial" panose="020B0604020202020204" pitchFamily="34" charset="0"/>
            </a:endParaRPr>
          </a:p>
          <a:p>
            <a:pPr marL="342900" indent="-342900">
              <a:buFont typeface="+mj-lt"/>
              <a:buAutoNum type="arabicPeriod"/>
            </a:pPr>
            <a:r>
              <a:rPr lang="en-GB" dirty="0">
                <a:latin typeface="Arial"/>
                <a:cs typeface="Arial"/>
              </a:rPr>
              <a:t>Click the blue </a:t>
            </a:r>
            <a:r>
              <a:rPr lang="en-GB" b="1" dirty="0">
                <a:latin typeface="Arial"/>
                <a:cs typeface="Arial"/>
              </a:rPr>
              <a:t>“Change Instructor” </a:t>
            </a:r>
            <a:r>
              <a:rPr lang="en-GB" dirty="0">
                <a:latin typeface="Arial"/>
                <a:cs typeface="Arial"/>
              </a:rPr>
              <a:t>button.</a:t>
            </a:r>
            <a:endParaRPr lang="el-GR" dirty="0">
              <a:latin typeface="Arial" panose="020B0604020202020204" pitchFamily="34" charset="0"/>
              <a:cs typeface="Arial" panose="020B0604020202020204" pitchFamily="34" charset="0"/>
            </a:endParaRPr>
          </a:p>
          <a:p>
            <a:pPr marL="342900" indent="-342900">
              <a:buFont typeface="+mj-lt"/>
              <a:buAutoNum type="arabicPeriod"/>
            </a:pPr>
            <a:r>
              <a:rPr lang="en-GB" dirty="0">
                <a:latin typeface="Arial"/>
                <a:cs typeface="Arial"/>
              </a:rPr>
              <a:t>Select the date of change of instructor </a:t>
            </a:r>
            <a:r>
              <a:rPr lang="el-GR" dirty="0">
                <a:latin typeface="Arial"/>
                <a:cs typeface="Arial"/>
              </a:rPr>
              <a:t>(</a:t>
            </a:r>
            <a:r>
              <a:rPr lang="en-GB" dirty="0">
                <a:latin typeface="Arial"/>
                <a:cs typeface="Arial"/>
              </a:rPr>
              <a:t>i.e. the date on which the new instructor will take over).</a:t>
            </a:r>
            <a:endParaRPr lang="el-GR" dirty="0">
              <a:latin typeface="Arial" panose="020B0604020202020204" pitchFamily="34" charset="0"/>
              <a:cs typeface="Arial" panose="020B0604020202020204" pitchFamily="34" charset="0"/>
            </a:endParaRPr>
          </a:p>
          <a:p>
            <a:pPr marL="342900" indent="-342900">
              <a:buFont typeface="+mj-lt"/>
              <a:buAutoNum type="arabicPeriod"/>
            </a:pPr>
            <a:r>
              <a:rPr lang="en-GB" dirty="0">
                <a:latin typeface="Arial"/>
                <a:cs typeface="Arial"/>
              </a:rPr>
              <a:t>Finally</a:t>
            </a:r>
            <a:r>
              <a:rPr lang="el-GR" dirty="0">
                <a:latin typeface="Arial"/>
                <a:cs typeface="Arial"/>
              </a:rPr>
              <a:t>, </a:t>
            </a:r>
            <a:r>
              <a:rPr lang="en-GB" dirty="0">
                <a:latin typeface="Arial"/>
                <a:cs typeface="Arial"/>
              </a:rPr>
              <a:t>click </a:t>
            </a:r>
            <a:r>
              <a:rPr lang="en-GB" b="1" dirty="0">
                <a:latin typeface="Arial"/>
                <a:cs typeface="Arial"/>
              </a:rPr>
              <a:t>“Submit”</a:t>
            </a:r>
            <a:r>
              <a:rPr lang="el-GR" dirty="0">
                <a:latin typeface="Arial"/>
                <a:cs typeface="Arial"/>
              </a:rPr>
              <a:t>.</a:t>
            </a:r>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r>
              <a:rPr lang="en-GB" dirty="0">
                <a:latin typeface="Arial"/>
                <a:cs typeface="Arial"/>
              </a:rPr>
              <a:t>A message will pop up indicating that your request to change instructor has been submitted and will be examined </a:t>
            </a:r>
            <a:r>
              <a:rPr lang="el-GR" dirty="0">
                <a:latin typeface="Arial"/>
                <a:cs typeface="Arial"/>
              </a:rPr>
              <a:t>(</a:t>
            </a:r>
            <a:r>
              <a:rPr lang="el-GR" dirty="0" err="1">
                <a:latin typeface="Arial"/>
                <a:cs typeface="Arial"/>
              </a:rPr>
              <a:t>sl</a:t>
            </a:r>
            <a:r>
              <a:rPr lang="el-GR" dirty="0">
                <a:latin typeface="Arial"/>
                <a:cs typeface="Arial"/>
              </a:rPr>
              <a:t>.</a:t>
            </a:r>
            <a:r>
              <a:rPr lang="en-GB" dirty="0">
                <a:latin typeface="Arial"/>
                <a:cs typeface="Arial"/>
              </a:rPr>
              <a:t> </a:t>
            </a:r>
            <a:r>
              <a:rPr lang="el-GR" dirty="0">
                <a:latin typeface="Arial"/>
                <a:cs typeface="Arial"/>
              </a:rPr>
              <a:t>28).</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3542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F7235-A201-DBDC-A381-1CA05BDBD2D7}"/>
              </a:ext>
            </a:extLst>
          </p:cNvPr>
          <p:cNvSpPr>
            <a:spLocks noGrp="1"/>
          </p:cNvSpPr>
          <p:nvPr>
            <p:ph type="title"/>
          </p:nvPr>
        </p:nvSpPr>
        <p:spPr>
          <a:xfrm>
            <a:off x="2231136" y="773179"/>
            <a:ext cx="7729728" cy="646331"/>
          </a:xfrm>
        </p:spPr>
        <p:txBody>
          <a:bodyPr>
            <a:normAutofit fontScale="90000"/>
          </a:bodyPr>
          <a:lstStyle/>
          <a:p>
            <a:r>
              <a:rPr lang="en-GB" b="1" dirty="0">
                <a:latin typeface="Corbel"/>
              </a:rPr>
              <a:t>CHANGE OF INSTRUCTOR</a:t>
            </a:r>
            <a:endParaRPr lang="en-GB" b="1" dirty="0">
              <a:latin typeface="Gill Sans MT"/>
            </a:endParaRPr>
          </a:p>
        </p:txBody>
      </p:sp>
      <p:pic>
        <p:nvPicPr>
          <p:cNvPr id="4" name="Picture 3" descr="Graphical user interface, text, email&#10;&#10;Description automatically generated">
            <a:extLst>
              <a:ext uri="{FF2B5EF4-FFF2-40B4-BE49-F238E27FC236}">
                <a16:creationId xmlns:a16="http://schemas.microsoft.com/office/drawing/2014/main" id="{BF31DC20-D923-7D4C-18BC-A625EE8226F8}"/>
              </a:ext>
            </a:extLst>
          </p:cNvPr>
          <p:cNvPicPr>
            <a:picLocks noChangeAspect="1"/>
          </p:cNvPicPr>
          <p:nvPr/>
        </p:nvPicPr>
        <p:blipFill>
          <a:blip r:embed="rId2"/>
          <a:stretch>
            <a:fillRect/>
          </a:stretch>
        </p:blipFill>
        <p:spPr>
          <a:xfrm>
            <a:off x="301557" y="2350068"/>
            <a:ext cx="6235430" cy="4507931"/>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F8EB1E08-9569-2D9F-DC05-65CD18632DCA}"/>
              </a:ext>
            </a:extLst>
          </p:cNvPr>
          <p:cNvPicPr>
            <a:picLocks noChangeAspect="1"/>
          </p:cNvPicPr>
          <p:nvPr/>
        </p:nvPicPr>
        <p:blipFill>
          <a:blip r:embed="rId3"/>
          <a:stretch>
            <a:fillRect/>
          </a:stretch>
        </p:blipFill>
        <p:spPr>
          <a:xfrm>
            <a:off x="6643990" y="2309887"/>
            <a:ext cx="5359942" cy="4471035"/>
          </a:xfrm>
          <a:prstGeom prst="rect">
            <a:avLst/>
          </a:prstGeom>
        </p:spPr>
      </p:pic>
      <p:sp>
        <p:nvSpPr>
          <p:cNvPr id="7" name="TextBox 6">
            <a:extLst>
              <a:ext uri="{FF2B5EF4-FFF2-40B4-BE49-F238E27FC236}">
                <a16:creationId xmlns:a16="http://schemas.microsoft.com/office/drawing/2014/main" id="{5AEEBABC-29F0-B035-B9E4-14E3379F50B9}"/>
              </a:ext>
            </a:extLst>
          </p:cNvPr>
          <p:cNvSpPr txBox="1"/>
          <p:nvPr/>
        </p:nvSpPr>
        <p:spPr>
          <a:xfrm>
            <a:off x="418291" y="3059668"/>
            <a:ext cx="552670" cy="461665"/>
          </a:xfrm>
          <a:prstGeom prst="rect">
            <a:avLst/>
          </a:prstGeom>
          <a:noFill/>
        </p:spPr>
        <p:txBody>
          <a:bodyPr wrap="square" rtlCol="0">
            <a:spAutoFit/>
          </a:bodyPr>
          <a:lstStyle/>
          <a:p>
            <a:pPr algn="ctr"/>
            <a:r>
              <a:rPr lang="el-GR" sz="2400" b="1" dirty="0">
                <a:solidFill>
                  <a:srgbClr val="FF0000"/>
                </a:solidFill>
              </a:rPr>
              <a:t>1</a:t>
            </a:r>
            <a:endParaRPr lang="en-GB" sz="2400" b="1" dirty="0">
              <a:solidFill>
                <a:srgbClr val="FF0000"/>
              </a:solidFill>
            </a:endParaRPr>
          </a:p>
        </p:txBody>
      </p:sp>
      <p:sp>
        <p:nvSpPr>
          <p:cNvPr id="8" name="TextBox 7">
            <a:extLst>
              <a:ext uri="{FF2B5EF4-FFF2-40B4-BE49-F238E27FC236}">
                <a16:creationId xmlns:a16="http://schemas.microsoft.com/office/drawing/2014/main" id="{8D49378B-9C8D-32E5-83A1-5D39FDEB8C31}"/>
              </a:ext>
            </a:extLst>
          </p:cNvPr>
          <p:cNvSpPr txBox="1"/>
          <p:nvPr/>
        </p:nvSpPr>
        <p:spPr>
          <a:xfrm>
            <a:off x="6911754" y="2686639"/>
            <a:ext cx="612742" cy="461665"/>
          </a:xfrm>
          <a:prstGeom prst="rect">
            <a:avLst/>
          </a:prstGeom>
          <a:noFill/>
        </p:spPr>
        <p:txBody>
          <a:bodyPr wrap="square" rtlCol="0">
            <a:spAutoFit/>
          </a:bodyPr>
          <a:lstStyle/>
          <a:p>
            <a:pPr algn="ctr"/>
            <a:r>
              <a:rPr lang="el-GR" sz="2400" b="1" dirty="0">
                <a:solidFill>
                  <a:srgbClr val="FF0000"/>
                </a:solidFill>
              </a:rPr>
              <a:t>2</a:t>
            </a:r>
            <a:endParaRPr lang="en-GB" sz="2400" b="1" dirty="0">
              <a:solidFill>
                <a:srgbClr val="FF0000"/>
              </a:solidFill>
            </a:endParaRPr>
          </a:p>
        </p:txBody>
      </p:sp>
    </p:spTree>
    <p:extLst>
      <p:ext uri="{BB962C8B-B14F-4D97-AF65-F5344CB8AC3E}">
        <p14:creationId xmlns:p14="http://schemas.microsoft.com/office/powerpoint/2010/main" val="2576667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95690-B417-7532-31D7-CA07768DC580}"/>
              </a:ext>
            </a:extLst>
          </p:cNvPr>
          <p:cNvSpPr>
            <a:spLocks noGrp="1"/>
          </p:cNvSpPr>
          <p:nvPr>
            <p:ph type="title"/>
          </p:nvPr>
        </p:nvSpPr>
        <p:spPr>
          <a:xfrm>
            <a:off x="1554374" y="477690"/>
            <a:ext cx="8515546" cy="662772"/>
          </a:xfrm>
        </p:spPr>
        <p:txBody>
          <a:bodyPr>
            <a:normAutofit fontScale="90000"/>
          </a:bodyPr>
          <a:lstStyle/>
          <a:p>
            <a:r>
              <a:rPr lang="en-GB" b="1" dirty="0">
                <a:latin typeface="Corbel"/>
              </a:rPr>
              <a:t>CHANGE OF FIRM</a:t>
            </a:r>
          </a:p>
        </p:txBody>
      </p:sp>
      <p:pic>
        <p:nvPicPr>
          <p:cNvPr id="4" name="Picture 3" descr="Graphical user interface, application&#10;&#10;Description automatically generated">
            <a:extLst>
              <a:ext uri="{FF2B5EF4-FFF2-40B4-BE49-F238E27FC236}">
                <a16:creationId xmlns:a16="http://schemas.microsoft.com/office/drawing/2014/main" id="{4FE82123-DF34-DA2A-8805-2429C9B74ABE}"/>
              </a:ext>
            </a:extLst>
          </p:cNvPr>
          <p:cNvPicPr>
            <a:picLocks noChangeAspect="1"/>
          </p:cNvPicPr>
          <p:nvPr/>
        </p:nvPicPr>
        <p:blipFill>
          <a:blip r:embed="rId2"/>
          <a:stretch>
            <a:fillRect/>
          </a:stretch>
        </p:blipFill>
        <p:spPr>
          <a:xfrm>
            <a:off x="3676454" y="2507530"/>
            <a:ext cx="8515546" cy="4235950"/>
          </a:xfrm>
          <a:prstGeom prst="rect">
            <a:avLst/>
          </a:prstGeom>
        </p:spPr>
      </p:pic>
      <p:sp>
        <p:nvSpPr>
          <p:cNvPr id="5" name="TextBox 4">
            <a:extLst>
              <a:ext uri="{FF2B5EF4-FFF2-40B4-BE49-F238E27FC236}">
                <a16:creationId xmlns:a16="http://schemas.microsoft.com/office/drawing/2014/main" id="{FCF40EDF-636B-E57C-1FB0-4F1DC477F8BE}"/>
              </a:ext>
            </a:extLst>
          </p:cNvPr>
          <p:cNvSpPr txBox="1"/>
          <p:nvPr/>
        </p:nvSpPr>
        <p:spPr>
          <a:xfrm>
            <a:off x="6221691" y="3591612"/>
            <a:ext cx="301657" cy="369332"/>
          </a:xfrm>
          <a:prstGeom prst="rect">
            <a:avLst/>
          </a:prstGeom>
          <a:noFill/>
        </p:spPr>
        <p:txBody>
          <a:bodyPr wrap="square" rtlCol="0">
            <a:spAutoFit/>
          </a:bodyPr>
          <a:lstStyle/>
          <a:p>
            <a:r>
              <a:rPr lang="el-GR" b="1" dirty="0">
                <a:solidFill>
                  <a:srgbClr val="FF0000"/>
                </a:solidFill>
              </a:rPr>
              <a:t>2</a:t>
            </a:r>
            <a:endParaRPr lang="en-GB" b="1" dirty="0">
              <a:solidFill>
                <a:srgbClr val="FF0000"/>
              </a:solidFill>
            </a:endParaRPr>
          </a:p>
        </p:txBody>
      </p:sp>
      <p:sp>
        <p:nvSpPr>
          <p:cNvPr id="6" name="TextBox 5">
            <a:extLst>
              <a:ext uri="{FF2B5EF4-FFF2-40B4-BE49-F238E27FC236}">
                <a16:creationId xmlns:a16="http://schemas.microsoft.com/office/drawing/2014/main" id="{08D74B00-9303-8DA7-4DF9-A1D67177F954}"/>
              </a:ext>
            </a:extLst>
          </p:cNvPr>
          <p:cNvSpPr txBox="1"/>
          <p:nvPr/>
        </p:nvSpPr>
        <p:spPr>
          <a:xfrm>
            <a:off x="7588577" y="3960944"/>
            <a:ext cx="490194" cy="369332"/>
          </a:xfrm>
          <a:prstGeom prst="rect">
            <a:avLst/>
          </a:prstGeom>
          <a:noFill/>
        </p:spPr>
        <p:txBody>
          <a:bodyPr wrap="square" rtlCol="0">
            <a:spAutoFit/>
          </a:bodyPr>
          <a:lstStyle/>
          <a:p>
            <a:r>
              <a:rPr lang="el-GR" b="1" dirty="0">
                <a:solidFill>
                  <a:srgbClr val="FF0000"/>
                </a:solidFill>
              </a:rPr>
              <a:t>3</a:t>
            </a:r>
            <a:endParaRPr lang="en-GB" b="1" dirty="0">
              <a:solidFill>
                <a:srgbClr val="FF0000"/>
              </a:solidFill>
            </a:endParaRPr>
          </a:p>
        </p:txBody>
      </p:sp>
      <p:sp>
        <p:nvSpPr>
          <p:cNvPr id="7" name="TextBox 6">
            <a:extLst>
              <a:ext uri="{FF2B5EF4-FFF2-40B4-BE49-F238E27FC236}">
                <a16:creationId xmlns:a16="http://schemas.microsoft.com/office/drawing/2014/main" id="{5101C37C-C686-7922-A9CA-94847DEA3B81}"/>
              </a:ext>
            </a:extLst>
          </p:cNvPr>
          <p:cNvSpPr txBox="1"/>
          <p:nvPr/>
        </p:nvSpPr>
        <p:spPr>
          <a:xfrm>
            <a:off x="6278251" y="4145610"/>
            <a:ext cx="443060" cy="369332"/>
          </a:xfrm>
          <a:prstGeom prst="rect">
            <a:avLst/>
          </a:prstGeom>
          <a:noFill/>
        </p:spPr>
        <p:txBody>
          <a:bodyPr wrap="square" rtlCol="0">
            <a:spAutoFit/>
          </a:bodyPr>
          <a:lstStyle/>
          <a:p>
            <a:r>
              <a:rPr lang="el-GR" b="1" dirty="0">
                <a:solidFill>
                  <a:srgbClr val="FF0000"/>
                </a:solidFill>
              </a:rPr>
              <a:t>4</a:t>
            </a:r>
            <a:endParaRPr lang="en-GB" b="1" dirty="0">
              <a:solidFill>
                <a:srgbClr val="FF0000"/>
              </a:solidFill>
            </a:endParaRPr>
          </a:p>
        </p:txBody>
      </p:sp>
      <p:sp>
        <p:nvSpPr>
          <p:cNvPr id="8" name="TextBox 7">
            <a:extLst>
              <a:ext uri="{FF2B5EF4-FFF2-40B4-BE49-F238E27FC236}">
                <a16:creationId xmlns:a16="http://schemas.microsoft.com/office/drawing/2014/main" id="{518D2DF1-6A4D-EF82-7432-BB39D6F83F02}"/>
              </a:ext>
            </a:extLst>
          </p:cNvPr>
          <p:cNvSpPr txBox="1"/>
          <p:nvPr/>
        </p:nvSpPr>
        <p:spPr>
          <a:xfrm>
            <a:off x="7305773" y="4764406"/>
            <a:ext cx="490194" cy="369332"/>
          </a:xfrm>
          <a:prstGeom prst="rect">
            <a:avLst/>
          </a:prstGeom>
          <a:noFill/>
        </p:spPr>
        <p:txBody>
          <a:bodyPr wrap="square" rtlCol="0">
            <a:spAutoFit/>
          </a:bodyPr>
          <a:lstStyle/>
          <a:p>
            <a:r>
              <a:rPr lang="el-GR" b="1" dirty="0">
                <a:solidFill>
                  <a:srgbClr val="FF0000"/>
                </a:solidFill>
              </a:rPr>
              <a:t>5</a:t>
            </a:r>
            <a:endParaRPr lang="en-GB" b="1" dirty="0">
              <a:solidFill>
                <a:srgbClr val="FF0000"/>
              </a:solidFill>
            </a:endParaRPr>
          </a:p>
        </p:txBody>
      </p:sp>
      <p:sp>
        <p:nvSpPr>
          <p:cNvPr id="9" name="TextBox 8">
            <a:extLst>
              <a:ext uri="{FF2B5EF4-FFF2-40B4-BE49-F238E27FC236}">
                <a16:creationId xmlns:a16="http://schemas.microsoft.com/office/drawing/2014/main" id="{92910ED5-F701-5537-B2DB-CBA383CEECD3}"/>
              </a:ext>
            </a:extLst>
          </p:cNvPr>
          <p:cNvSpPr txBox="1"/>
          <p:nvPr/>
        </p:nvSpPr>
        <p:spPr>
          <a:xfrm>
            <a:off x="373194" y="1791119"/>
            <a:ext cx="2972810" cy="4339650"/>
          </a:xfrm>
          <a:prstGeom prst="rect">
            <a:avLst/>
          </a:prstGeom>
          <a:noFill/>
        </p:spPr>
        <p:txBody>
          <a:bodyPr wrap="square" lIns="91440" tIns="45720" rIns="91440" bIns="45720" rtlCol="0" anchor="t">
            <a:spAutoFit/>
          </a:bodyPr>
          <a:lstStyle/>
          <a:p>
            <a:r>
              <a:rPr lang="en-GB" sz="1200" dirty="0">
                <a:latin typeface="Arial" panose="020B0604020202020204" pitchFamily="34" charset="0"/>
                <a:cs typeface="Arial" panose="020B0604020202020204" pitchFamily="34" charset="0"/>
              </a:rPr>
              <a:t>After you log in to your account</a:t>
            </a:r>
            <a:r>
              <a:rPr lang="el-GR" sz="1200" dirty="0">
                <a:latin typeface="Arial" panose="020B0604020202020204" pitchFamily="34" charset="0"/>
                <a:cs typeface="Arial" panose="020B0604020202020204" pitchFamily="34" charset="0"/>
              </a:rPr>
              <a:t>:</a:t>
            </a:r>
          </a:p>
          <a:p>
            <a:endParaRPr lang="el-GR" sz="1200" dirty="0">
              <a:latin typeface="Arial" panose="020B0604020202020204" pitchFamily="34" charset="0"/>
              <a:cs typeface="Arial" panose="020B0604020202020204" pitchFamily="34" charset="0"/>
            </a:endParaRPr>
          </a:p>
          <a:p>
            <a:r>
              <a:rPr lang="en-GB" sz="1200" dirty="0">
                <a:latin typeface="Arial"/>
                <a:cs typeface="Arial"/>
              </a:rPr>
              <a:t>Select the blue </a:t>
            </a:r>
            <a:r>
              <a:rPr lang="en-GB" sz="1200" b="1" dirty="0">
                <a:latin typeface="Arial"/>
                <a:cs typeface="Arial"/>
              </a:rPr>
              <a:t>“CHANGE LAW FIRM” </a:t>
            </a:r>
            <a:r>
              <a:rPr lang="en-GB" sz="1200" dirty="0">
                <a:latin typeface="Arial"/>
                <a:cs typeface="Arial"/>
              </a:rPr>
              <a:t>button</a:t>
            </a:r>
            <a:r>
              <a:rPr lang="en-GB" sz="1200" b="1" dirty="0">
                <a:latin typeface="Arial"/>
                <a:cs typeface="Arial"/>
              </a:rPr>
              <a:t>.</a:t>
            </a:r>
            <a:endParaRPr lang="el-GR" sz="1200" b="1" dirty="0">
              <a:latin typeface="Arial"/>
              <a:cs typeface="Arial"/>
            </a:endParaRPr>
          </a:p>
          <a:p>
            <a:endParaRPr lang="el-GR" sz="1200" dirty="0"/>
          </a:p>
          <a:p>
            <a:r>
              <a:rPr lang="en-GB" sz="1200" dirty="0">
                <a:latin typeface="Arial"/>
                <a:cs typeface="Arial"/>
              </a:rPr>
              <a:t>Note 1: Enter a</a:t>
            </a:r>
            <a:r>
              <a:rPr lang="el-GR" sz="1200" b="1" dirty="0">
                <a:latin typeface="Arial"/>
                <a:cs typeface="Arial"/>
              </a:rPr>
              <a:t> </a:t>
            </a:r>
            <a:r>
              <a:rPr lang="en-GB" sz="1200" b="1" dirty="0">
                <a:latin typeface="Arial"/>
                <a:cs typeface="Arial"/>
              </a:rPr>
              <a:t>Termination Document</a:t>
            </a:r>
            <a:r>
              <a:rPr lang="el-GR" sz="1200" b="1" dirty="0">
                <a:latin typeface="Arial"/>
                <a:cs typeface="Arial"/>
              </a:rPr>
              <a:t>: </a:t>
            </a:r>
            <a:r>
              <a:rPr lang="el-GR" sz="1200" dirty="0">
                <a:latin typeface="Arial"/>
                <a:cs typeface="Arial"/>
              </a:rPr>
              <a:t>(</a:t>
            </a:r>
            <a:r>
              <a:rPr lang="en-GB" sz="1200" dirty="0">
                <a:latin typeface="Arial"/>
                <a:cs typeface="Arial"/>
              </a:rPr>
              <a:t>Letter from the previous firm with date of termination and justification of the change</a:t>
            </a:r>
            <a:r>
              <a:rPr lang="el-GR" sz="1200" dirty="0">
                <a:latin typeface="Arial"/>
                <a:cs typeface="Arial"/>
              </a:rPr>
              <a:t>)</a:t>
            </a:r>
          </a:p>
          <a:p>
            <a:r>
              <a:rPr lang="en-GB" sz="1200" dirty="0">
                <a:latin typeface="Arial"/>
                <a:cs typeface="Arial"/>
              </a:rPr>
              <a:t>Then click</a:t>
            </a:r>
            <a:r>
              <a:rPr lang="el-GR" sz="1200" dirty="0">
                <a:latin typeface="Arial"/>
                <a:cs typeface="Arial"/>
              </a:rPr>
              <a:t> </a:t>
            </a:r>
            <a:r>
              <a:rPr lang="en-GB" sz="1200" b="1" dirty="0">
                <a:latin typeface="Arial"/>
                <a:cs typeface="Arial"/>
              </a:rPr>
              <a:t>Upload </a:t>
            </a:r>
            <a:r>
              <a:rPr lang="el-GR" sz="1200" dirty="0">
                <a:latin typeface="Arial"/>
                <a:cs typeface="Arial"/>
              </a:rPr>
              <a:t>(</a:t>
            </a:r>
            <a:r>
              <a:rPr lang="en-GB" sz="1200" dirty="0">
                <a:latin typeface="Arial"/>
                <a:cs typeface="Arial"/>
              </a:rPr>
              <a:t>note</a:t>
            </a:r>
            <a:r>
              <a:rPr lang="el-GR" sz="1200" dirty="0">
                <a:latin typeface="Arial"/>
                <a:cs typeface="Arial"/>
              </a:rPr>
              <a:t> 2).</a:t>
            </a:r>
            <a:endParaRPr lang="el-GR" sz="1200" dirty="0">
              <a:latin typeface="Arial" panose="020B0604020202020204" pitchFamily="34" charset="0"/>
              <a:cs typeface="Arial" panose="020B0604020202020204" pitchFamily="34" charset="0"/>
            </a:endParaRPr>
          </a:p>
          <a:p>
            <a:endParaRPr lang="el-GR" sz="1200" dirty="0">
              <a:latin typeface="Arial" panose="020B0604020202020204" pitchFamily="34" charset="0"/>
              <a:cs typeface="Arial" panose="020B0604020202020204" pitchFamily="34" charset="0"/>
            </a:endParaRPr>
          </a:p>
          <a:p>
            <a:r>
              <a:rPr lang="en-GB" sz="1200" dirty="0">
                <a:latin typeface="Arial"/>
                <a:cs typeface="Arial"/>
              </a:rPr>
              <a:t>Note </a:t>
            </a:r>
            <a:r>
              <a:rPr lang="el-GR" sz="1200" dirty="0">
                <a:latin typeface="Arial"/>
                <a:cs typeface="Arial"/>
              </a:rPr>
              <a:t>3:</a:t>
            </a:r>
            <a:r>
              <a:rPr lang="en-GB" sz="1200" dirty="0">
                <a:latin typeface="Arial"/>
                <a:cs typeface="Arial"/>
              </a:rPr>
              <a:t> Enter </a:t>
            </a:r>
            <a:r>
              <a:rPr lang="en-GB" sz="1200" b="1" dirty="0">
                <a:latin typeface="Arial"/>
                <a:cs typeface="Arial"/>
              </a:rPr>
              <a:t>Start to a New Law Firm</a:t>
            </a:r>
            <a:r>
              <a:rPr lang="el-GR" sz="1200" b="1" dirty="0">
                <a:latin typeface="Arial"/>
                <a:cs typeface="Arial"/>
              </a:rPr>
              <a:t>:</a:t>
            </a:r>
            <a:r>
              <a:rPr lang="en-GB" sz="1200" b="1" dirty="0">
                <a:latin typeface="Arial"/>
                <a:cs typeface="Arial"/>
              </a:rPr>
              <a:t> </a:t>
            </a:r>
            <a:r>
              <a:rPr lang="el-GR" sz="1200" dirty="0">
                <a:latin typeface="Arial"/>
                <a:cs typeface="Arial"/>
              </a:rPr>
              <a:t>(</a:t>
            </a:r>
            <a:r>
              <a:rPr lang="en-GB" sz="1200" dirty="0">
                <a:latin typeface="Arial"/>
                <a:cs typeface="Arial"/>
              </a:rPr>
              <a:t>Letter from the new Law Firm stating the start date</a:t>
            </a:r>
            <a:r>
              <a:rPr lang="el-GR" sz="1200" dirty="0">
                <a:latin typeface="Arial"/>
                <a:cs typeface="Arial"/>
              </a:rPr>
              <a:t>). </a:t>
            </a:r>
            <a:r>
              <a:rPr lang="en-GB" sz="1200" dirty="0">
                <a:latin typeface="Arial"/>
                <a:cs typeface="Arial"/>
              </a:rPr>
              <a:t>Then click</a:t>
            </a:r>
            <a:r>
              <a:rPr lang="el-GR" sz="1200" dirty="0">
                <a:latin typeface="Arial"/>
                <a:cs typeface="Arial"/>
              </a:rPr>
              <a:t> </a:t>
            </a:r>
            <a:r>
              <a:rPr lang="en-GB" sz="1200" b="1" dirty="0">
                <a:latin typeface="Arial"/>
                <a:cs typeface="Arial"/>
              </a:rPr>
              <a:t>Upload</a:t>
            </a:r>
            <a:r>
              <a:rPr lang="el-GR" sz="1200" dirty="0">
                <a:latin typeface="Arial"/>
                <a:cs typeface="Arial"/>
              </a:rPr>
              <a:t> (4).</a:t>
            </a:r>
          </a:p>
          <a:p>
            <a:endParaRPr lang="el-GR" sz="1200" dirty="0">
              <a:latin typeface="Arial" panose="020B0604020202020204" pitchFamily="34" charset="0"/>
              <a:cs typeface="Arial" panose="020B0604020202020204" pitchFamily="34" charset="0"/>
            </a:endParaRPr>
          </a:p>
          <a:p>
            <a:r>
              <a:rPr lang="en-GB" sz="1200" dirty="0">
                <a:latin typeface="Arial"/>
                <a:cs typeface="Arial"/>
              </a:rPr>
              <a:t>Note </a:t>
            </a:r>
            <a:r>
              <a:rPr lang="el-GR" sz="1200" dirty="0">
                <a:latin typeface="Arial"/>
                <a:cs typeface="Arial"/>
              </a:rPr>
              <a:t>5: </a:t>
            </a:r>
            <a:r>
              <a:rPr lang="en-GB" sz="1200" u="sng" dirty="0">
                <a:latin typeface="Arial"/>
                <a:cs typeface="Arial"/>
              </a:rPr>
              <a:t>Attachment Name</a:t>
            </a:r>
            <a:r>
              <a:rPr lang="el-GR" sz="1200" u="sng" dirty="0">
                <a:latin typeface="Arial"/>
                <a:cs typeface="Arial"/>
              </a:rPr>
              <a:t>:</a:t>
            </a:r>
          </a:p>
          <a:p>
            <a:r>
              <a:rPr lang="en-GB" sz="1200" dirty="0">
                <a:latin typeface="Arial"/>
                <a:cs typeface="Arial"/>
              </a:rPr>
              <a:t>The table must show the files you have uploaded. If it doesn’t, this means that they have not been successfully submitted.</a:t>
            </a:r>
            <a:endParaRPr lang="el-GR" sz="1200" dirty="0">
              <a:latin typeface="Arial"/>
              <a:cs typeface="Arial"/>
            </a:endParaRPr>
          </a:p>
          <a:p>
            <a:endParaRPr lang="el-GR" sz="1200" dirty="0">
              <a:latin typeface="Arial" panose="020B0604020202020204" pitchFamily="34" charset="0"/>
              <a:cs typeface="Arial" panose="020B0604020202020204" pitchFamily="34" charset="0"/>
            </a:endParaRPr>
          </a:p>
          <a:p>
            <a:r>
              <a:rPr lang="en-GB" sz="1200" dirty="0">
                <a:latin typeface="Arial"/>
                <a:cs typeface="Arial"/>
              </a:rPr>
              <a:t>Finally, click </a:t>
            </a:r>
            <a:r>
              <a:rPr lang="en-GB" sz="1200" b="1" dirty="0">
                <a:latin typeface="Arial"/>
                <a:cs typeface="Arial"/>
              </a:rPr>
              <a:t>Submit </a:t>
            </a:r>
            <a:r>
              <a:rPr lang="en-GB" sz="1200" dirty="0">
                <a:latin typeface="Arial"/>
                <a:cs typeface="Arial"/>
              </a:rPr>
              <a:t>to file your request so that it can be assessed</a:t>
            </a:r>
            <a:r>
              <a:rPr lang="el-GR" sz="1200" dirty="0">
                <a:latin typeface="Arial"/>
                <a:cs typeface="Arial"/>
              </a:rPr>
              <a:t>.</a:t>
            </a:r>
            <a:endParaRPr lang="en-GB" sz="1200" dirty="0">
              <a:latin typeface="Arial"/>
              <a:cs typeface="Arial"/>
            </a:endParaRPr>
          </a:p>
        </p:txBody>
      </p:sp>
      <p:sp>
        <p:nvSpPr>
          <p:cNvPr id="3" name="TextBox 2">
            <a:extLst>
              <a:ext uri="{FF2B5EF4-FFF2-40B4-BE49-F238E27FC236}">
                <a16:creationId xmlns:a16="http://schemas.microsoft.com/office/drawing/2014/main" id="{937666F6-4778-BBEA-DE07-5EEB74FC6FD2}"/>
              </a:ext>
            </a:extLst>
          </p:cNvPr>
          <p:cNvSpPr txBox="1"/>
          <p:nvPr/>
        </p:nvSpPr>
        <p:spPr>
          <a:xfrm>
            <a:off x="373194" y="1297593"/>
            <a:ext cx="11253947" cy="461665"/>
          </a:xfrm>
          <a:prstGeom prst="rect">
            <a:avLst/>
          </a:prstGeom>
          <a:noFill/>
        </p:spPr>
        <p:txBody>
          <a:bodyPr wrap="square" rtlCol="0">
            <a:spAutoFit/>
          </a:bodyPr>
          <a:lstStyle/>
          <a:p>
            <a:r>
              <a:rPr lang="en-GB" sz="1200" dirty="0">
                <a:solidFill>
                  <a:srgbClr val="FF0000"/>
                </a:solidFill>
                <a:latin typeface="Arial" panose="020B0604020202020204" pitchFamily="34" charset="0"/>
                <a:cs typeface="Arial" panose="020B0604020202020204" pitchFamily="34" charset="0"/>
              </a:rPr>
              <a:t>Note</a:t>
            </a:r>
            <a:r>
              <a:rPr lang="el-GR" sz="1200" dirty="0">
                <a:solidFill>
                  <a:srgbClr val="FF0000"/>
                </a:solidFill>
                <a:latin typeface="Arial" panose="020B0604020202020204" pitchFamily="34" charset="0"/>
                <a:cs typeface="Arial" panose="020B0604020202020204" pitchFamily="34" charset="0"/>
              </a:rPr>
              <a:t>: </a:t>
            </a:r>
            <a:r>
              <a:rPr lang="en-GB" sz="1200" dirty="0">
                <a:solidFill>
                  <a:srgbClr val="FF0000"/>
                </a:solidFill>
                <a:latin typeface="Arial" panose="020B0604020202020204" pitchFamily="34" charset="0"/>
                <a:cs typeface="Arial" panose="020B0604020202020204" pitchFamily="34" charset="0"/>
              </a:rPr>
              <a:t>A CHANGE OF FIRM is ONLY possible in exceptional cases, provided the relevant reasons have been substantiated and approved by the Competent Department</a:t>
            </a:r>
            <a:r>
              <a:rPr lang="el-GR" sz="1200" dirty="0">
                <a:solidFill>
                  <a:srgbClr val="FF0000"/>
                </a:solidFill>
                <a:latin typeface="Arial" panose="020B0604020202020204" pitchFamily="34" charset="0"/>
                <a:cs typeface="Arial" panose="020B0604020202020204" pitchFamily="34" charset="0"/>
              </a:rPr>
              <a:t> (</a:t>
            </a:r>
            <a:r>
              <a:rPr lang="en-GB" sz="1200" dirty="0">
                <a:solidFill>
                  <a:srgbClr val="FF0000"/>
                </a:solidFill>
                <a:latin typeface="Arial" panose="020B0604020202020204" pitchFamily="34" charset="0"/>
                <a:cs typeface="Arial" panose="020B0604020202020204" pitchFamily="34" charset="0"/>
              </a:rPr>
              <a:t>see page 7 of the GUIDE</a:t>
            </a:r>
            <a:r>
              <a:rPr lang="el-GR" sz="1200" dirty="0">
                <a:solidFill>
                  <a:srgbClr val="FF0000"/>
                </a:solidFill>
                <a:latin typeface="Arial" panose="020B0604020202020204" pitchFamily="34" charset="0"/>
                <a:cs typeface="Arial" panose="020B0604020202020204" pitchFamily="34" charset="0"/>
              </a:rPr>
              <a:t>)</a:t>
            </a:r>
            <a:endParaRPr lang="en-GB" sz="1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9572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814ED-155B-1B08-B032-EC3F83FC84F1}"/>
              </a:ext>
            </a:extLst>
          </p:cNvPr>
          <p:cNvSpPr>
            <a:spLocks noGrp="1"/>
          </p:cNvSpPr>
          <p:nvPr>
            <p:ph type="title"/>
          </p:nvPr>
        </p:nvSpPr>
        <p:spPr>
          <a:xfrm>
            <a:off x="2306972" y="511686"/>
            <a:ext cx="7653892" cy="914442"/>
          </a:xfrm>
        </p:spPr>
        <p:txBody>
          <a:bodyPr>
            <a:normAutofit/>
          </a:bodyPr>
          <a:lstStyle/>
          <a:p>
            <a:r>
              <a:rPr lang="en-GB" sz="2400" b="1" dirty="0">
                <a:latin typeface="Corbel"/>
              </a:rPr>
              <a:t>termination</a:t>
            </a:r>
            <a:endParaRPr lang="en-GB" sz="2400" b="1" dirty="0">
              <a:solidFill>
                <a:schemeClr val="tx1"/>
              </a:solidFill>
            </a:endParaRPr>
          </a:p>
        </p:txBody>
      </p:sp>
      <p:pic>
        <p:nvPicPr>
          <p:cNvPr id="4" name="Picture 3" descr="Graphical user interface, application&#10;&#10;Description automatically generated">
            <a:extLst>
              <a:ext uri="{FF2B5EF4-FFF2-40B4-BE49-F238E27FC236}">
                <a16:creationId xmlns:a16="http://schemas.microsoft.com/office/drawing/2014/main" id="{4DFA6475-831D-4063-D8A3-ACFAD9C4B5C6}"/>
              </a:ext>
            </a:extLst>
          </p:cNvPr>
          <p:cNvPicPr>
            <a:picLocks noChangeAspect="1"/>
          </p:cNvPicPr>
          <p:nvPr/>
        </p:nvPicPr>
        <p:blipFill>
          <a:blip r:embed="rId2"/>
          <a:stretch>
            <a:fillRect/>
          </a:stretch>
        </p:blipFill>
        <p:spPr>
          <a:xfrm>
            <a:off x="4445541" y="2324594"/>
            <a:ext cx="7557692" cy="3696828"/>
          </a:xfrm>
          <a:prstGeom prst="rect">
            <a:avLst/>
          </a:prstGeom>
        </p:spPr>
      </p:pic>
      <p:sp>
        <p:nvSpPr>
          <p:cNvPr id="5" name="TextBox 4">
            <a:extLst>
              <a:ext uri="{FF2B5EF4-FFF2-40B4-BE49-F238E27FC236}">
                <a16:creationId xmlns:a16="http://schemas.microsoft.com/office/drawing/2014/main" id="{83EB93FD-20E2-671E-4D9A-3CD13FF70BE5}"/>
              </a:ext>
            </a:extLst>
          </p:cNvPr>
          <p:cNvSpPr txBox="1"/>
          <p:nvPr/>
        </p:nvSpPr>
        <p:spPr>
          <a:xfrm>
            <a:off x="1100050" y="1620217"/>
            <a:ext cx="3103877" cy="3323987"/>
          </a:xfrm>
          <a:prstGeom prst="rect">
            <a:avLst/>
          </a:prstGeom>
          <a:noFill/>
        </p:spPr>
        <p:txBody>
          <a:bodyPr wrap="square" lIns="91440" tIns="45720" rIns="91440" bIns="45720" rtlCol="0" anchor="t">
            <a:spAutoFit/>
          </a:bodyPr>
          <a:lstStyle/>
          <a:p>
            <a:pPr marL="285750" indent="-285750">
              <a:buFont typeface="Arial"/>
              <a:buChar char="•"/>
            </a:pPr>
            <a:r>
              <a:rPr lang="en-GB" sz="1400" dirty="0">
                <a:latin typeface="Arial"/>
                <a:cs typeface="Arial"/>
              </a:rPr>
              <a:t>Log in to your account</a:t>
            </a:r>
            <a:r>
              <a:rPr lang="el-GR" sz="1400" dirty="0">
                <a:latin typeface="Arial"/>
                <a:cs typeface="Arial"/>
              </a:rPr>
              <a:t>.</a:t>
            </a:r>
          </a:p>
          <a:p>
            <a:endParaRPr lang="el-GR" sz="1400" dirty="0">
              <a:latin typeface="Arial" panose="020B0604020202020204" pitchFamily="34" charset="0"/>
              <a:cs typeface="Arial" panose="020B0604020202020204" pitchFamily="34" charset="0"/>
            </a:endParaRPr>
          </a:p>
          <a:p>
            <a:pPr marL="285750" indent="-285750">
              <a:buFont typeface="Arial"/>
              <a:buChar char="•"/>
            </a:pPr>
            <a:r>
              <a:rPr lang="en-GB" sz="1400" dirty="0">
                <a:latin typeface="Arial"/>
                <a:cs typeface="Arial"/>
              </a:rPr>
              <a:t>Select the blue </a:t>
            </a:r>
            <a:r>
              <a:rPr lang="en-GB" sz="1400" b="1" dirty="0">
                <a:latin typeface="Arial"/>
                <a:cs typeface="Arial"/>
              </a:rPr>
              <a:t>“TERMINATION” </a:t>
            </a:r>
            <a:r>
              <a:rPr lang="en-GB" sz="1400" dirty="0">
                <a:latin typeface="Arial"/>
                <a:cs typeface="Arial"/>
              </a:rPr>
              <a:t>button</a:t>
            </a:r>
            <a:endParaRPr lang="el-GR" sz="1400" dirty="0">
              <a:latin typeface="Arial"/>
              <a:cs typeface="Arial"/>
            </a:endParaRPr>
          </a:p>
          <a:p>
            <a:endParaRPr lang="el-GR" sz="1400" dirty="0">
              <a:latin typeface="Arial"/>
              <a:cs typeface="Arial"/>
            </a:endParaRPr>
          </a:p>
          <a:p>
            <a:pPr marL="285750" indent="-285750">
              <a:buFont typeface="Arial"/>
              <a:buChar char="•"/>
            </a:pPr>
            <a:r>
              <a:rPr lang="en-GB" sz="1400" u="sng" dirty="0">
                <a:latin typeface="Arial"/>
                <a:cs typeface="Arial"/>
              </a:rPr>
              <a:t>Fill in all the fields</a:t>
            </a:r>
            <a:r>
              <a:rPr lang="el-GR" sz="1400" u="sng" dirty="0">
                <a:latin typeface="Arial"/>
                <a:cs typeface="Arial"/>
              </a:rPr>
              <a:t>:</a:t>
            </a:r>
            <a:endParaRPr lang="el-GR" sz="1400" b="1" u="sng" dirty="0">
              <a:latin typeface="Arial" panose="020B0604020202020204" pitchFamily="34" charset="0"/>
              <a:cs typeface="Arial" panose="020B0604020202020204" pitchFamily="34" charset="0"/>
            </a:endParaRPr>
          </a:p>
          <a:p>
            <a:pPr marL="285750" indent="-285750">
              <a:buFontTx/>
              <a:buChar char="-"/>
            </a:pPr>
            <a:r>
              <a:rPr lang="en-GB" sz="1400" dirty="0">
                <a:latin typeface="Arial"/>
                <a:cs typeface="Arial"/>
              </a:rPr>
              <a:t>End Date of Training</a:t>
            </a:r>
            <a:endParaRPr lang="el-GR" sz="1400" dirty="0">
              <a:latin typeface="Arial"/>
              <a:cs typeface="Arial"/>
            </a:endParaRPr>
          </a:p>
          <a:p>
            <a:pPr marL="285750" indent="-285750">
              <a:buFontTx/>
              <a:buChar char="-"/>
            </a:pPr>
            <a:r>
              <a:rPr lang="en-GB" sz="1400" dirty="0">
                <a:latin typeface="Arial"/>
                <a:cs typeface="Arial"/>
              </a:rPr>
              <a:t>Termination Attachment</a:t>
            </a:r>
            <a:endParaRPr lang="el-GR" sz="1400" dirty="0">
              <a:latin typeface="Arial"/>
              <a:cs typeface="Arial"/>
            </a:endParaRPr>
          </a:p>
          <a:p>
            <a:pPr marL="285750" indent="-285750">
              <a:buFontTx/>
              <a:buChar char="-"/>
            </a:pPr>
            <a:r>
              <a:rPr lang="en-GB" sz="1400" dirty="0">
                <a:latin typeface="Arial"/>
                <a:cs typeface="Arial"/>
              </a:rPr>
              <a:t>Termination Document</a:t>
            </a:r>
            <a:endParaRPr lang="el-GR" dirty="0">
              <a:latin typeface="Arial"/>
              <a:cs typeface="Arial"/>
            </a:endParaRPr>
          </a:p>
          <a:p>
            <a:pPr marL="285750" indent="-285750">
              <a:buFontTx/>
              <a:buChar char="-"/>
            </a:pPr>
            <a:r>
              <a:rPr lang="en-GB" sz="1400" dirty="0">
                <a:latin typeface="Arial" panose="020B0604020202020204" pitchFamily="34" charset="0"/>
                <a:cs typeface="Arial" panose="020B0604020202020204" pitchFamily="34" charset="0"/>
              </a:rPr>
              <a:t>Click Upload</a:t>
            </a:r>
            <a:endParaRPr lang="el-GR" sz="1400" dirty="0">
              <a:latin typeface="Arial" panose="020B0604020202020204" pitchFamily="34" charset="0"/>
              <a:cs typeface="Arial" panose="020B0604020202020204" pitchFamily="34" charset="0"/>
            </a:endParaRPr>
          </a:p>
          <a:p>
            <a:endParaRPr lang="el-GR" sz="1400" dirty="0">
              <a:latin typeface="Arial" panose="020B0604020202020204" pitchFamily="34" charset="0"/>
              <a:cs typeface="Arial" panose="020B0604020202020204" pitchFamily="34" charset="0"/>
            </a:endParaRPr>
          </a:p>
          <a:p>
            <a:r>
              <a:rPr lang="en-GB" sz="1400" dirty="0">
                <a:latin typeface="Arial"/>
                <a:cs typeface="Arial"/>
              </a:rPr>
              <a:t>The File should appear in the Attachment Names</a:t>
            </a:r>
            <a:r>
              <a:rPr lang="el-GR" sz="1400" dirty="0">
                <a:latin typeface="Arial"/>
                <a:cs typeface="Arial"/>
              </a:rPr>
              <a:t>.</a:t>
            </a:r>
          </a:p>
          <a:p>
            <a:endParaRPr lang="el-GR" sz="1400" dirty="0">
              <a:latin typeface="Arial" panose="020B0604020202020204" pitchFamily="34" charset="0"/>
              <a:cs typeface="Arial" panose="020B0604020202020204" pitchFamily="34" charset="0"/>
            </a:endParaRPr>
          </a:p>
          <a:p>
            <a:pPr marL="285750" indent="-285750">
              <a:buFont typeface="Arial"/>
              <a:buChar char="•"/>
            </a:pPr>
            <a:r>
              <a:rPr lang="en-GB" sz="1400" dirty="0">
                <a:latin typeface="Arial" panose="020B0604020202020204" pitchFamily="34" charset="0"/>
                <a:cs typeface="Arial" panose="020B0604020202020204" pitchFamily="34" charset="0"/>
              </a:rPr>
              <a:t>Click</a:t>
            </a:r>
            <a:r>
              <a:rPr lang="el-GR" sz="14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“Continue”</a:t>
            </a:r>
          </a:p>
        </p:txBody>
      </p:sp>
    </p:spTree>
    <p:extLst>
      <p:ext uri="{BB962C8B-B14F-4D97-AF65-F5344CB8AC3E}">
        <p14:creationId xmlns:p14="http://schemas.microsoft.com/office/powerpoint/2010/main" val="1759387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01A59-E748-EF51-203C-D06912EF1A95}"/>
              </a:ext>
            </a:extLst>
          </p:cNvPr>
          <p:cNvSpPr>
            <a:spLocks noGrp="1"/>
          </p:cNvSpPr>
          <p:nvPr>
            <p:ph type="title"/>
          </p:nvPr>
        </p:nvSpPr>
        <p:spPr/>
        <p:txBody>
          <a:bodyPr/>
          <a:lstStyle/>
          <a:p>
            <a:r>
              <a:rPr lang="en-GB" b="1" dirty="0">
                <a:solidFill>
                  <a:schemeClr val="tx1"/>
                </a:solidFill>
                <a:latin typeface="Corbel"/>
              </a:rPr>
              <a:t>REINTEGRATION </a:t>
            </a:r>
          </a:p>
        </p:txBody>
      </p:sp>
      <p:pic>
        <p:nvPicPr>
          <p:cNvPr id="4" name="Picture 3" descr="Graphical user interface, application&#10;&#10;Description automatically generated">
            <a:extLst>
              <a:ext uri="{FF2B5EF4-FFF2-40B4-BE49-F238E27FC236}">
                <a16:creationId xmlns:a16="http://schemas.microsoft.com/office/drawing/2014/main" id="{4917D351-193C-C641-A82B-FA28D0C0F579}"/>
              </a:ext>
            </a:extLst>
          </p:cNvPr>
          <p:cNvPicPr>
            <a:picLocks noChangeAspect="1"/>
          </p:cNvPicPr>
          <p:nvPr/>
        </p:nvPicPr>
        <p:blipFill>
          <a:blip r:embed="rId2"/>
          <a:stretch>
            <a:fillRect/>
          </a:stretch>
        </p:blipFill>
        <p:spPr>
          <a:xfrm>
            <a:off x="4600575" y="2565173"/>
            <a:ext cx="7210326" cy="3328135"/>
          </a:xfrm>
          <a:prstGeom prst="rect">
            <a:avLst/>
          </a:prstGeom>
        </p:spPr>
      </p:pic>
      <p:sp>
        <p:nvSpPr>
          <p:cNvPr id="5" name="TextBox 4">
            <a:extLst>
              <a:ext uri="{FF2B5EF4-FFF2-40B4-BE49-F238E27FC236}">
                <a16:creationId xmlns:a16="http://schemas.microsoft.com/office/drawing/2014/main" id="{FD44D229-48F6-C5F7-D0C7-A788A108EB4F}"/>
              </a:ext>
            </a:extLst>
          </p:cNvPr>
          <p:cNvSpPr txBox="1"/>
          <p:nvPr/>
        </p:nvSpPr>
        <p:spPr>
          <a:xfrm>
            <a:off x="381099" y="2438400"/>
            <a:ext cx="3857615" cy="4031873"/>
          </a:xfrm>
          <a:prstGeom prst="rect">
            <a:avLst/>
          </a:prstGeom>
          <a:noFill/>
        </p:spPr>
        <p:txBody>
          <a:bodyPr wrap="square" lIns="91440" tIns="45720" rIns="91440" bIns="45720" rtlCol="0" anchor="t">
            <a:spAutoFit/>
          </a:bodyPr>
          <a:lstStyle/>
          <a:p>
            <a:pPr marL="285750" indent="-285750">
              <a:buFont typeface="Arial"/>
              <a:buChar char="•"/>
            </a:pPr>
            <a:r>
              <a:rPr lang="en-GB" sz="1600" dirty="0">
                <a:latin typeface="Arial"/>
                <a:cs typeface="Arial"/>
              </a:rPr>
              <a:t>Click the blue </a:t>
            </a:r>
            <a:r>
              <a:rPr lang="en-GB" sz="1600" b="1" dirty="0">
                <a:latin typeface="Arial"/>
                <a:cs typeface="Arial"/>
              </a:rPr>
              <a:t>“REINTEGRATION” </a:t>
            </a:r>
            <a:r>
              <a:rPr lang="en-GB" sz="1600" dirty="0">
                <a:latin typeface="Arial"/>
                <a:cs typeface="Arial"/>
              </a:rPr>
              <a:t>button</a:t>
            </a:r>
            <a:endParaRPr lang="en-US" sz="1600" dirty="0"/>
          </a:p>
          <a:p>
            <a:endParaRPr lang="el-GR" sz="1600" dirty="0">
              <a:latin typeface="Arial" panose="020B0604020202020204" pitchFamily="34" charset="0"/>
              <a:cs typeface="Arial" panose="020B0604020202020204" pitchFamily="34" charset="0"/>
            </a:endParaRPr>
          </a:p>
          <a:p>
            <a:r>
              <a:rPr lang="en-GB" sz="1600" u="sng" dirty="0">
                <a:latin typeface="Arial"/>
                <a:cs typeface="Arial"/>
              </a:rPr>
              <a:t>See the image opposite</a:t>
            </a:r>
            <a:r>
              <a:rPr lang="el-GR" sz="1600" u="sng" dirty="0">
                <a:latin typeface="Arial"/>
                <a:cs typeface="Arial"/>
              </a:rPr>
              <a:t>:</a:t>
            </a:r>
          </a:p>
          <a:p>
            <a:pPr marL="285750" indent="-285750">
              <a:buFontTx/>
              <a:buChar char="-"/>
            </a:pPr>
            <a:r>
              <a:rPr lang="en-GB" sz="1600" dirty="0">
                <a:latin typeface="Arial"/>
                <a:cs typeface="Arial"/>
              </a:rPr>
              <a:t>Enter the reintegration date from the drop-down menu.</a:t>
            </a:r>
            <a:endParaRPr lang="en-GB" sz="1600" dirty="0">
              <a:latin typeface="Arial" panose="020B0604020202020204" pitchFamily="34" charset="0"/>
              <a:cs typeface="Arial" panose="020B0604020202020204" pitchFamily="34" charset="0"/>
            </a:endParaRPr>
          </a:p>
          <a:p>
            <a:pPr marL="285750" indent="-285750">
              <a:buFontTx/>
              <a:buChar char="-"/>
            </a:pPr>
            <a:r>
              <a:rPr lang="en-GB" sz="1600" dirty="0">
                <a:latin typeface="Arial"/>
                <a:cs typeface="Arial"/>
              </a:rPr>
              <a:t>Attach the new certificate from the Supreme Court bearing the new date.</a:t>
            </a:r>
            <a:endParaRPr lang="el-GR" sz="1600" dirty="0">
              <a:latin typeface="Arial" panose="020B0604020202020204" pitchFamily="34" charset="0"/>
              <a:cs typeface="Arial" panose="020B0604020202020204" pitchFamily="34" charset="0"/>
            </a:endParaRPr>
          </a:p>
          <a:p>
            <a:pPr marL="285750" indent="-285750">
              <a:buFontTx/>
              <a:buChar char="-"/>
            </a:pPr>
            <a:r>
              <a:rPr lang="en-GB" sz="1600" dirty="0">
                <a:latin typeface="Arial"/>
                <a:cs typeface="Arial"/>
              </a:rPr>
              <a:t>Click </a:t>
            </a:r>
            <a:r>
              <a:rPr lang="en-GB" sz="1600" b="1" dirty="0">
                <a:latin typeface="Arial"/>
                <a:cs typeface="Arial"/>
              </a:rPr>
              <a:t>Upload</a:t>
            </a:r>
            <a:r>
              <a:rPr lang="el-GR" sz="1600" b="1" dirty="0">
                <a:latin typeface="Arial"/>
                <a:cs typeface="Arial"/>
              </a:rPr>
              <a:t>.</a:t>
            </a:r>
          </a:p>
          <a:p>
            <a:endParaRPr lang="el-GR" sz="1600" dirty="0">
              <a:latin typeface="Arial" panose="020B0604020202020204" pitchFamily="34" charset="0"/>
              <a:cs typeface="Arial" panose="020B0604020202020204" pitchFamily="34" charset="0"/>
            </a:endParaRPr>
          </a:p>
          <a:p>
            <a:r>
              <a:rPr lang="en-GB" sz="1600" dirty="0">
                <a:latin typeface="Arial"/>
                <a:cs typeface="Arial"/>
              </a:rPr>
              <a:t>To make sure your submission is successful, check that the file appears in the attachment names</a:t>
            </a:r>
            <a:r>
              <a:rPr lang="el-GR" sz="1600" dirty="0">
                <a:latin typeface="Arial"/>
                <a:cs typeface="Arial"/>
              </a:rPr>
              <a:t>.</a:t>
            </a:r>
          </a:p>
          <a:p>
            <a:endParaRPr lang="el-GR" sz="1600" dirty="0">
              <a:latin typeface="Arial"/>
              <a:cs typeface="Arial"/>
            </a:endParaRPr>
          </a:p>
          <a:p>
            <a:r>
              <a:rPr lang="el-GR" sz="1600" dirty="0">
                <a:latin typeface="Arial"/>
                <a:cs typeface="Arial"/>
              </a:rPr>
              <a:t>- </a:t>
            </a:r>
            <a:r>
              <a:rPr lang="en-GB" sz="1600" dirty="0">
                <a:latin typeface="Arial"/>
                <a:cs typeface="Arial"/>
              </a:rPr>
              <a:t>Click</a:t>
            </a:r>
            <a:r>
              <a:rPr lang="el-GR" sz="1600" dirty="0">
                <a:latin typeface="Arial"/>
                <a:cs typeface="Arial"/>
              </a:rPr>
              <a:t> </a:t>
            </a:r>
            <a:r>
              <a:rPr lang="en-GB" sz="1600" b="1" dirty="0">
                <a:latin typeface="Arial"/>
                <a:cs typeface="Arial"/>
              </a:rPr>
              <a:t>Submit</a:t>
            </a:r>
          </a:p>
        </p:txBody>
      </p:sp>
      <p:sp>
        <p:nvSpPr>
          <p:cNvPr id="6" name="Oval 5">
            <a:extLst>
              <a:ext uri="{FF2B5EF4-FFF2-40B4-BE49-F238E27FC236}">
                <a16:creationId xmlns:a16="http://schemas.microsoft.com/office/drawing/2014/main" id="{4D7EC076-A655-741E-8344-885A665CDC0A}"/>
              </a:ext>
            </a:extLst>
          </p:cNvPr>
          <p:cNvSpPr/>
          <p:nvPr/>
        </p:nvSpPr>
        <p:spPr>
          <a:xfrm>
            <a:off x="7405638" y="5523277"/>
            <a:ext cx="800100" cy="47358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689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0E168-BF38-9D31-797A-9374BE21E80E}"/>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REINTEGRATION</a:t>
            </a:r>
          </a:p>
        </p:txBody>
      </p:sp>
      <p:sp>
        <p:nvSpPr>
          <p:cNvPr id="3" name="TextBox 2">
            <a:extLst>
              <a:ext uri="{FF2B5EF4-FFF2-40B4-BE49-F238E27FC236}">
                <a16:creationId xmlns:a16="http://schemas.microsoft.com/office/drawing/2014/main" id="{ACC1FBDB-140A-43C5-4E72-1C26356F74E5}"/>
              </a:ext>
            </a:extLst>
          </p:cNvPr>
          <p:cNvSpPr txBox="1"/>
          <p:nvPr/>
        </p:nvSpPr>
        <p:spPr>
          <a:xfrm>
            <a:off x="2438400" y="2654757"/>
            <a:ext cx="7522464" cy="1287468"/>
          </a:xfrm>
          <a:prstGeom prst="rect">
            <a:avLst/>
          </a:prstGeom>
          <a:noFill/>
        </p:spPr>
        <p:txBody>
          <a:bodyPr wrap="square" rtlCol="0">
            <a:spAutoFit/>
          </a:bodyPr>
          <a:lstStyle/>
          <a:p>
            <a:pPr>
              <a:lnSpc>
                <a:spcPct val="150000"/>
              </a:lnSpc>
            </a:pPr>
            <a:r>
              <a:rPr lang="en-GB" dirty="0">
                <a:latin typeface="Arial" panose="020B0604020202020204" pitchFamily="34" charset="0"/>
                <a:cs typeface="Arial" panose="020B0604020202020204" pitchFamily="34" charset="0"/>
              </a:rPr>
              <a:t>When you submit a request for reintegration, your application will appear in draft status, so that you can enter the details of your new Law Firm or any changes relating either to your application or to your bank account</a:t>
            </a:r>
            <a:r>
              <a:rPr lang="el-GR" dirty="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9570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DA4FD-F7D3-E67B-AC29-BAE69D36545A}"/>
              </a:ext>
            </a:extLst>
          </p:cNvPr>
          <p:cNvSpPr>
            <a:spLocks noGrp="1"/>
          </p:cNvSpPr>
          <p:nvPr>
            <p:ph type="title"/>
          </p:nvPr>
        </p:nvSpPr>
        <p:spPr>
          <a:xfrm>
            <a:off x="1892300" y="738189"/>
            <a:ext cx="8343900" cy="964776"/>
          </a:xfrm>
        </p:spPr>
        <p:txBody>
          <a:bodyPr>
            <a:normAutofit fontScale="90000"/>
          </a:bodyPr>
          <a:lstStyle/>
          <a:p>
            <a:r>
              <a:rPr lang="en-GB" b="1" dirty="0">
                <a:latin typeface="Corbel"/>
              </a:rPr>
              <a:t>CHANGE OF FIRM / CHANGE OF </a:t>
            </a:r>
            <a:r>
              <a:rPr lang="en-GB" b="1" dirty="0" err="1">
                <a:latin typeface="Corbel"/>
              </a:rPr>
              <a:t>INSTRuCTOR</a:t>
            </a:r>
            <a:r>
              <a:rPr lang="en-GB" b="1" dirty="0">
                <a:latin typeface="Corbel"/>
              </a:rPr>
              <a:t> / TERMINATION / REINTEGRATION</a:t>
            </a:r>
          </a:p>
        </p:txBody>
      </p:sp>
      <p:pic>
        <p:nvPicPr>
          <p:cNvPr id="4" name="Picture 3" descr="Graphical user interface, text, email, website&#10;&#10;Description automatically generated">
            <a:extLst>
              <a:ext uri="{FF2B5EF4-FFF2-40B4-BE49-F238E27FC236}">
                <a16:creationId xmlns:a16="http://schemas.microsoft.com/office/drawing/2014/main" id="{13ACF501-7357-FB63-16BF-A5760A434FCF}"/>
              </a:ext>
            </a:extLst>
          </p:cNvPr>
          <p:cNvPicPr>
            <a:picLocks noChangeAspect="1"/>
          </p:cNvPicPr>
          <p:nvPr/>
        </p:nvPicPr>
        <p:blipFill>
          <a:blip r:embed="rId2"/>
          <a:stretch>
            <a:fillRect/>
          </a:stretch>
        </p:blipFill>
        <p:spPr>
          <a:xfrm>
            <a:off x="5076825" y="2220087"/>
            <a:ext cx="6096000" cy="4111399"/>
          </a:xfrm>
          <a:prstGeom prst="rect">
            <a:avLst/>
          </a:prstGeom>
        </p:spPr>
      </p:pic>
      <p:sp>
        <p:nvSpPr>
          <p:cNvPr id="5" name="TextBox 4">
            <a:extLst>
              <a:ext uri="{FF2B5EF4-FFF2-40B4-BE49-F238E27FC236}">
                <a16:creationId xmlns:a16="http://schemas.microsoft.com/office/drawing/2014/main" id="{12E85207-6DF2-43C1-BA85-4FDA5FBE991C}"/>
              </a:ext>
            </a:extLst>
          </p:cNvPr>
          <p:cNvSpPr txBox="1"/>
          <p:nvPr/>
        </p:nvSpPr>
        <p:spPr>
          <a:xfrm>
            <a:off x="952500" y="2244461"/>
            <a:ext cx="3648075" cy="3046988"/>
          </a:xfrm>
          <a:prstGeom prst="rect">
            <a:avLst/>
          </a:prstGeom>
          <a:noFill/>
        </p:spPr>
        <p:txBody>
          <a:bodyPr wrap="square" lIns="91440" tIns="45720" rIns="91440" bIns="45720" rtlCol="0" anchor="t">
            <a:spAutoFit/>
          </a:bodyPr>
          <a:lstStyle/>
          <a:p>
            <a:r>
              <a:rPr lang="en-GB" sz="1600" dirty="0">
                <a:latin typeface="Arial"/>
                <a:cs typeface="Arial"/>
              </a:rPr>
              <a:t>After you submit a request, the message in the image opposite will appear</a:t>
            </a:r>
            <a:r>
              <a:rPr lang="en-GB" sz="1600" dirty="0">
                <a:solidFill>
                  <a:srgbClr val="FF0000"/>
                </a:solidFill>
                <a:latin typeface="Arial"/>
                <a:cs typeface="Arial"/>
              </a:rPr>
              <a:t>.</a:t>
            </a:r>
            <a:endParaRPr lang="el-GR" sz="1600" dirty="0">
              <a:solidFill>
                <a:srgbClr val="FF0000"/>
              </a:solidFill>
              <a:latin typeface="Arial"/>
              <a:cs typeface="Arial"/>
            </a:endParaRPr>
          </a:p>
          <a:p>
            <a:endParaRPr lang="el-GR"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This confirms that the procedure has been successfully completed and the request will be assessed by the Trainee Department.</a:t>
            </a:r>
            <a:r>
              <a:rPr lang="el-GR" sz="1600" dirty="0">
                <a:latin typeface="Arial" panose="020B0604020202020204" pitchFamily="34" charset="0"/>
                <a:cs typeface="Arial" panose="020B0604020202020204" pitchFamily="34" charset="0"/>
              </a:rPr>
              <a:t> </a:t>
            </a:r>
          </a:p>
          <a:p>
            <a:endParaRPr lang="el-GR" sz="1600" dirty="0">
              <a:latin typeface="Arial" panose="020B0604020202020204" pitchFamily="34" charset="0"/>
              <a:cs typeface="Arial" panose="020B0604020202020204" pitchFamily="34" charset="0"/>
            </a:endParaRPr>
          </a:p>
          <a:p>
            <a:r>
              <a:rPr lang="en-GB" sz="1600" dirty="0">
                <a:latin typeface="Arial"/>
                <a:cs typeface="Arial"/>
              </a:rPr>
              <a:t>Once your request has been assessed, you will be notified accordingly by email. </a:t>
            </a:r>
            <a:endParaRPr lang="el-GR" sz="1600" dirty="0">
              <a:latin typeface="Arial"/>
              <a:cs typeface="Arial"/>
            </a:endParaRPr>
          </a:p>
        </p:txBody>
      </p:sp>
      <p:sp>
        <p:nvSpPr>
          <p:cNvPr id="7" name="TextBox 6">
            <a:extLst>
              <a:ext uri="{FF2B5EF4-FFF2-40B4-BE49-F238E27FC236}">
                <a16:creationId xmlns:a16="http://schemas.microsoft.com/office/drawing/2014/main" id="{E447AFD7-72AA-E0D5-7302-21DF6DDB2A3D}"/>
              </a:ext>
            </a:extLst>
          </p:cNvPr>
          <p:cNvSpPr txBox="1"/>
          <p:nvPr/>
        </p:nvSpPr>
        <p:spPr>
          <a:xfrm>
            <a:off x="9067800" y="4275786"/>
            <a:ext cx="1628775" cy="276999"/>
          </a:xfrm>
          <a:prstGeom prst="rect">
            <a:avLst/>
          </a:prstGeom>
          <a:noFill/>
        </p:spPr>
        <p:txBody>
          <a:bodyPr wrap="square" rtlCol="0">
            <a:spAutoFit/>
          </a:bodyPr>
          <a:lstStyle/>
          <a:p>
            <a:r>
              <a:rPr lang="el-GR" sz="1200" dirty="0">
                <a:latin typeface="Tahoma" panose="020B0604030504040204" pitchFamily="34" charset="0"/>
                <a:ea typeface="Tahoma" panose="020B0604030504040204" pitchFamily="34" charset="0"/>
                <a:cs typeface="Tahoma" panose="020B0604030504040204" pitchFamily="34" charset="0"/>
              </a:rPr>
              <a:t>Επανένταξη</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66299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CC39E-BFEC-A167-F2F9-C68FA34D51B2}"/>
              </a:ext>
            </a:extLst>
          </p:cNvPr>
          <p:cNvSpPr>
            <a:spLocks noGrp="1"/>
          </p:cNvSpPr>
          <p:nvPr>
            <p:ph type="title"/>
          </p:nvPr>
        </p:nvSpPr>
        <p:spPr>
          <a:xfrm>
            <a:off x="2231136" y="559468"/>
            <a:ext cx="6037380" cy="683676"/>
          </a:xfrm>
        </p:spPr>
        <p:txBody>
          <a:bodyPr>
            <a:normAutofit fontScale="90000"/>
          </a:bodyPr>
          <a:lstStyle/>
          <a:p>
            <a:pPr>
              <a:lnSpc>
                <a:spcPct val="150000"/>
              </a:lnSpc>
            </a:pPr>
            <a:br>
              <a:rPr lang="el-GR" sz="2000" b="1" dirty="0">
                <a:latin typeface="Arial"/>
                <a:cs typeface="Arial"/>
              </a:rPr>
            </a:br>
            <a:r>
              <a:rPr lang="en-GB" sz="2000" b="1" dirty="0">
                <a:latin typeface="Arial"/>
                <a:cs typeface="Arial"/>
              </a:rPr>
              <a:t>ANNOUNCEMENT</a:t>
            </a:r>
            <a:br>
              <a:rPr lang="en-GB" sz="2000" b="1" dirty="0">
                <a:latin typeface="Arial"/>
                <a:cs typeface="Arial"/>
              </a:rPr>
            </a:br>
            <a:endParaRPr lang="en-GB" sz="2000" b="1" dirty="0">
              <a:latin typeface="Arial"/>
              <a:cs typeface="Arial"/>
            </a:endParaRPr>
          </a:p>
        </p:txBody>
      </p:sp>
      <p:sp>
        <p:nvSpPr>
          <p:cNvPr id="3" name="Content Placeholder 2">
            <a:extLst>
              <a:ext uri="{FF2B5EF4-FFF2-40B4-BE49-F238E27FC236}">
                <a16:creationId xmlns:a16="http://schemas.microsoft.com/office/drawing/2014/main" id="{CD55ABDB-8765-7331-A00D-061D8DC43A32}"/>
              </a:ext>
            </a:extLst>
          </p:cNvPr>
          <p:cNvSpPr>
            <a:spLocks noGrp="1"/>
          </p:cNvSpPr>
          <p:nvPr>
            <p:ph idx="1"/>
          </p:nvPr>
        </p:nvSpPr>
        <p:spPr>
          <a:xfrm>
            <a:off x="884347" y="1362139"/>
            <a:ext cx="9980283" cy="5051282"/>
          </a:xfrm>
        </p:spPr>
        <p:txBody>
          <a:bodyPr vert="horz" lIns="91440" tIns="45720" rIns="91440" bIns="45720" rtlCol="0" anchor="t">
            <a:noAutofit/>
          </a:bodyPr>
          <a:lstStyle/>
          <a:p>
            <a:pPr marL="0" indent="0" algn="just">
              <a:lnSpc>
                <a:spcPct val="150000"/>
              </a:lnSpc>
              <a:buNone/>
            </a:pPr>
            <a:r>
              <a:rPr lang="en-GB"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The CBA</a:t>
            </a:r>
            <a:r>
              <a:rPr lang="el-GR"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a:t>
            </a:r>
            <a:r>
              <a:rPr lang="en-GB"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has upgraded the online system of the Trainee Subsidy Department, effective Monday 10 October </a:t>
            </a:r>
            <a:r>
              <a:rPr lang="el-GR"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2022.</a:t>
            </a:r>
            <a:endParaRPr lang="en-US" sz="1100" dirty="0">
              <a:latin typeface="Arial"/>
              <a:cs typeface="Calibri"/>
            </a:endParaRPr>
          </a:p>
          <a:p>
            <a:pPr marL="0" indent="0" algn="just">
              <a:lnSpc>
                <a:spcPct val="150000"/>
              </a:lnSpc>
              <a:buNone/>
            </a:pPr>
            <a:r>
              <a:rPr lang="en-GB"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The Department now manages </a:t>
            </a:r>
            <a:r>
              <a:rPr lang="en-GB" sz="1100"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two</a:t>
            </a:r>
            <a:r>
              <a:rPr lang="el-GR" sz="1100"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a:t>
            </a:r>
            <a:r>
              <a:rPr lang="en-GB" sz="1100"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Programming Periods (P.P.)</a:t>
            </a:r>
            <a:r>
              <a:rPr lang="el-GR" sz="1100"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a:t>
            </a:r>
            <a:r>
              <a:rPr lang="en-GB"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in relation to the Trainee Subsidy. </a:t>
            </a:r>
            <a:r>
              <a:rPr lang="el-GR"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a:t>
            </a:r>
          </a:p>
          <a:p>
            <a:pPr marL="0" indent="0" algn="just">
              <a:lnSpc>
                <a:spcPct val="150000"/>
              </a:lnSpc>
              <a:buNone/>
            </a:pPr>
            <a:r>
              <a:rPr lang="en-GB"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Trainees who started their training </a:t>
            </a:r>
            <a:r>
              <a:rPr lang="en-GB" sz="1100"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up until 31 December 2022 come under the </a:t>
            </a:r>
            <a:r>
              <a:rPr lang="el-GR" sz="1100"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2014-2020(2017-2023)</a:t>
            </a:r>
            <a:r>
              <a:rPr lang="en-GB" sz="1100"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P.P.</a:t>
            </a:r>
            <a:endParaRPr lang="el-GR" sz="1100"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a:p>
            <a:pPr marL="0" indent="0" algn="just">
              <a:lnSpc>
                <a:spcPct val="150000"/>
              </a:lnSpc>
              <a:buNone/>
            </a:pPr>
            <a:r>
              <a:rPr lang="en-GB"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Trainees who started their training on or after </a:t>
            </a:r>
            <a:r>
              <a:rPr lang="el-GR" sz="1100"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01/01/2023 </a:t>
            </a:r>
            <a:r>
              <a:rPr lang="en-GB" sz="1100"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come under the THALIA </a:t>
            </a:r>
            <a:r>
              <a:rPr lang="el-GR" sz="1100"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(2021-2027)</a:t>
            </a:r>
            <a:r>
              <a:rPr lang="en-GB" sz="1100"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P.P. </a:t>
            </a:r>
            <a:endParaRPr lang="el-GR" sz="1100"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a:p>
            <a:pPr marL="0" indent="0" algn="just">
              <a:buNone/>
            </a:pPr>
            <a:r>
              <a:rPr lang="el-GR"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a:t>
            </a:r>
            <a:r>
              <a:rPr lang="en-GB"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a:t>
            </a:r>
            <a:r>
              <a:rPr lang="en-GB" sz="1100" b="1"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The Call for the SUBSIDY PROJECT FOR YOUNG LAW GRADUATES </a:t>
            </a:r>
            <a:r>
              <a:rPr lang="el-GR" sz="1100" b="1"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ea typeface="+mn-lt"/>
                <a:cs typeface="+mn-lt"/>
              </a:rPr>
              <a:t>2014-2020 (2017-2023) </a:t>
            </a:r>
            <a:r>
              <a:rPr lang="en-GB" sz="1100" b="1"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ea typeface="+mn-lt"/>
                <a:cs typeface="+mn-lt"/>
              </a:rPr>
              <a:t>P.P.</a:t>
            </a:r>
            <a:r>
              <a:rPr lang="el-GR" sz="1100" b="1"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a:t>
            </a:r>
          </a:p>
          <a:p>
            <a:pPr marL="0" indent="0" algn="just">
              <a:buNone/>
            </a:pPr>
            <a:r>
              <a:rPr lang="en-US"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a:t>
            </a:r>
            <a:r>
              <a:rPr lang="en-GB" sz="1100" i="1"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https://www.cyprusbarassociation.org/index.php/el/for-trainees/subsidy-project-for-trainee-advocates-2017-2021</a:t>
            </a:r>
            <a:r>
              <a:rPr lang="en-US"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a:t>
            </a:r>
            <a:endParaRPr lang="en-GB"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a:p>
            <a:pPr algn="just"/>
            <a:r>
              <a:rPr lang="en-GB" sz="1100" b="1"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The Call for the </a:t>
            </a:r>
            <a:r>
              <a:rPr lang="el-GR" sz="1100" b="1"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a:t>
            </a:r>
            <a:r>
              <a:rPr lang="en-GB" sz="1100" b="1"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SUBSIDY PROJECT FOR YOUNG LAW GRADUATES </a:t>
            </a:r>
            <a:r>
              <a:rPr lang="en-GB" sz="1100" b="1"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ea typeface="+mn-lt"/>
                <a:cs typeface="+mn-lt"/>
              </a:rPr>
              <a:t>THALIA</a:t>
            </a:r>
            <a:r>
              <a:rPr lang="el-GR" sz="1100" b="1"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2021 -2027  :</a:t>
            </a:r>
            <a:endParaRPr lang="en-GB" sz="1100" b="1"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ea typeface="+mn-lt"/>
              <a:cs typeface="+mn-lt"/>
            </a:endParaRPr>
          </a:p>
          <a:p>
            <a:pPr marL="0" indent="0" algn="just">
              <a:buNone/>
            </a:pPr>
            <a:r>
              <a:rPr lang="en-GB"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a:t>
            </a:r>
            <a:r>
              <a:rPr lang="en-GB" sz="1100" i="1"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https://www.cyprusbarassociation.org/index.php/el/for-trainees/thaleia-subsidy-project-for-opportunities-to-new-law-graduates-2021-2027</a:t>
            </a:r>
          </a:p>
          <a:p>
            <a:pPr marL="0" indent="0" algn="just">
              <a:buNone/>
            </a:pPr>
            <a:r>
              <a:rPr lang="en-GB" sz="110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Arial"/>
                <a:cs typeface="Arial"/>
              </a:rPr>
              <a:t>Here follows a</a:t>
            </a:r>
            <a:r>
              <a:rPr lang="el-GR" sz="1100" b="1"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Arial"/>
                <a:cs typeface="Arial"/>
              </a:rPr>
              <a:t> </a:t>
            </a:r>
            <a:r>
              <a:rPr lang="en-GB" sz="1100" b="1"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Arial"/>
                <a:cs typeface="Arial"/>
              </a:rPr>
              <a:t>Guidance Manual </a:t>
            </a:r>
            <a:r>
              <a:rPr lang="en-GB" sz="110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Arial"/>
                <a:cs typeface="Arial"/>
              </a:rPr>
              <a:t>on the correct </a:t>
            </a:r>
            <a:r>
              <a:rPr lang="en-GB"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completion and submission of the applications, as well as instructions on the subsequent procedures relating to the submission of relevant files/forms for the payment of the allowance.</a:t>
            </a:r>
            <a:endParaRPr lang="el-GR"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a:p>
            <a:pPr marL="0" indent="0" algn="just">
              <a:buNone/>
            </a:pPr>
            <a:r>
              <a:rPr lang="en-GB" sz="1100" b="1"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NOTE</a:t>
            </a:r>
            <a:r>
              <a:rPr lang="el-GR" sz="1100" b="1"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.1 :</a:t>
            </a: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 </a:t>
            </a:r>
            <a:r>
              <a:rPr lang="en-GB"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Trainees who have already submitted an application in person and/or are awaiting a reply and/or have already obtained the approval of the CBA should</a:t>
            </a: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a:t>
            </a:r>
            <a:endParaRPr lang="el-GR" sz="1100" dirty="0">
              <a:solidFill>
                <a:srgbClr val="262626"/>
              </a:solidFill>
              <a:latin typeface="Arial"/>
              <a:cs typeface="Arial"/>
            </a:endParaRPr>
          </a:p>
          <a:p>
            <a:pPr marL="171450" indent="-171450" algn="just">
              <a:buFont typeface="Calibri" panose="020B0604020202020204" pitchFamily="34" charset="0"/>
              <a:buChar char="-"/>
            </a:pPr>
            <a:r>
              <a:rPr lang="en-GB"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Proceed to </a:t>
            </a: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 LOG IN </a:t>
            </a:r>
            <a:endParaRPr lang="el-GR" sz="1100" dirty="0">
              <a:solidFill>
                <a:srgbClr val="262626"/>
              </a:solidFill>
              <a:latin typeface="Arial"/>
              <a:cs typeface="Arial"/>
            </a:endParaRPr>
          </a:p>
          <a:p>
            <a:pPr marL="171450" indent="-171450" algn="just">
              <a:buFont typeface="Calibri" panose="020B0604020202020204" pitchFamily="34" charset="0"/>
              <a:buChar char="-"/>
            </a:pPr>
            <a:r>
              <a:rPr lang="en-GB"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Select</a:t>
            </a: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 "</a:t>
            </a:r>
            <a:r>
              <a:rPr lang="el-GR" sz="1100" dirty="0" err="1">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forgot</a:t>
            </a: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 </a:t>
            </a:r>
            <a:r>
              <a:rPr lang="el-GR" sz="1100" dirty="0" err="1">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password</a:t>
            </a: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a:t>
            </a:r>
            <a:endParaRPr lang="el-GR" sz="1100" dirty="0">
              <a:solidFill>
                <a:srgbClr val="262626"/>
              </a:solidFill>
              <a:latin typeface="Arial"/>
              <a:cs typeface="Arial"/>
            </a:endParaRPr>
          </a:p>
          <a:p>
            <a:pPr marL="0" indent="0" algn="just">
              <a:buNone/>
            </a:pPr>
            <a:r>
              <a:rPr lang="el-GR" sz="1100" dirty="0" err="1">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They</a:t>
            </a: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 </a:t>
            </a:r>
            <a:r>
              <a:rPr lang="el-GR" sz="1100" dirty="0" err="1">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do</a:t>
            </a: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 </a:t>
            </a:r>
            <a:r>
              <a:rPr lang="el-GR" sz="1100" dirty="0" err="1">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not</a:t>
            </a: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 </a:t>
            </a:r>
            <a:r>
              <a:rPr lang="el-GR" sz="1100" dirty="0" err="1">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need</a:t>
            </a: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 </a:t>
            </a:r>
            <a:r>
              <a:rPr lang="el-GR" sz="1100" dirty="0" err="1">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to</a:t>
            </a: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 </a:t>
            </a:r>
            <a:r>
              <a:rPr lang="el-GR" sz="1100" dirty="0" err="1">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create</a:t>
            </a: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 </a:t>
            </a:r>
            <a:r>
              <a:rPr lang="el-GR" sz="1100" dirty="0" err="1">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an</a:t>
            </a: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 </a:t>
            </a:r>
            <a:r>
              <a:rPr lang="el-GR" sz="1100" dirty="0" err="1">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account</a:t>
            </a: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 </a:t>
            </a:r>
            <a:r>
              <a:rPr lang="el-GR" sz="1100" dirty="0" err="1">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as</a:t>
            </a: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 </a:t>
            </a:r>
            <a:r>
              <a:rPr lang="el-GR" sz="1100" dirty="0" err="1">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their</a:t>
            </a: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 </a:t>
            </a:r>
            <a:r>
              <a:rPr lang="el-GR" sz="1100" dirty="0" err="1">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account</a:t>
            </a: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 </a:t>
            </a:r>
            <a:r>
              <a:rPr lang="el-GR" sz="1100" dirty="0" err="1">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has</a:t>
            </a: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 </a:t>
            </a:r>
            <a:r>
              <a:rPr lang="el-GR" sz="1100" dirty="0" err="1">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already</a:t>
            </a: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 </a:t>
            </a:r>
            <a:r>
              <a:rPr lang="el-GR" sz="1100" dirty="0" err="1">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been</a:t>
            </a: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 </a:t>
            </a:r>
            <a:r>
              <a:rPr lang="el-GR" sz="1100" dirty="0" err="1">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created</a:t>
            </a: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 </a:t>
            </a:r>
            <a:r>
              <a:rPr lang="el-GR" sz="1100" dirty="0" err="1">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by</a:t>
            </a: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 the</a:t>
            </a:r>
            <a:r>
              <a:rPr lang="en-GB"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 CBA</a:t>
            </a: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 </a:t>
            </a:r>
            <a:endParaRPr lang="el-GR" sz="1100" dirty="0">
              <a:solidFill>
                <a:srgbClr val="262626"/>
              </a:solidFill>
              <a:latin typeface="Arial"/>
              <a:cs typeface="Arial"/>
            </a:endParaRPr>
          </a:p>
          <a:p>
            <a:pPr marL="171450" indent="-171450" algn="just">
              <a:buFont typeface="Calibri" panose="020B0604020202020204" pitchFamily="34" charset="0"/>
              <a:buChar char="-"/>
            </a:pPr>
            <a:r>
              <a:rPr lang="en-GB"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They should not select </a:t>
            </a: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 </a:t>
            </a:r>
            <a:r>
              <a:rPr lang="en-GB"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CREATE AN ACCOUNT  or SUBMIT AN APPLICATION.</a:t>
            </a:r>
            <a:endParaRPr lang="el-GR" sz="1100" dirty="0">
              <a:latin typeface="Arial"/>
              <a:cs typeface="Calibri"/>
            </a:endParaRPr>
          </a:p>
          <a:p>
            <a:pPr marL="0" indent="0" algn="just">
              <a:buNone/>
            </a:pPr>
            <a:r>
              <a:rPr lang="en-GB" sz="1100" b="1"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NOTE</a:t>
            </a:r>
            <a:r>
              <a:rPr lang="el-GR" sz="1100" b="1"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.2</a:t>
            </a: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 : </a:t>
            </a:r>
            <a:r>
              <a:rPr lang="en-GB"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ALL THE INFORMATION </a:t>
            </a:r>
            <a:r>
              <a:rPr lang="en-GB" sz="1100" u="sng"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MUST BE COMPLETED USING GREEK CHARACTERS ONLY </a:t>
            </a:r>
            <a:r>
              <a:rPr lang="el-GR" sz="1100" u="sng"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a:t>
            </a:r>
            <a:r>
              <a:rPr lang="en-GB" sz="1100" u="sng"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APPLICATION</a:t>
            </a:r>
            <a:r>
              <a:rPr lang="el-GR" sz="1100" u="sng"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 – </a:t>
            </a:r>
            <a:r>
              <a:rPr lang="en-GB" sz="1100" u="sng"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CHANGES,</a:t>
            </a:r>
            <a:r>
              <a:rPr lang="el-GR" sz="1100" u="sng"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 </a:t>
            </a:r>
            <a:r>
              <a:rPr lang="en-GB" sz="1100" u="sng"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etc.</a:t>
            </a:r>
            <a:r>
              <a:rPr lang="el-GR" sz="1100" u="sng"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a:t>
            </a:r>
          </a:p>
          <a:p>
            <a:pPr indent="-305435" algn="just"/>
            <a:endParaRPr lang="en-GB" sz="1100" dirty="0">
              <a:ln>
                <a:solidFill>
                  <a:prstClr val="black">
                    <a:lumMod val="75000"/>
                    <a:lumOff val="25000"/>
                    <a:alpha val="10000"/>
                  </a:prstClr>
                </a:solidFill>
              </a:ln>
              <a:solidFill>
                <a:srgbClr val="262626"/>
              </a:solidFill>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154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A2856-05C7-3E6D-9F2C-5CF5DDB263BA}"/>
              </a:ext>
            </a:extLst>
          </p:cNvPr>
          <p:cNvSpPr>
            <a:spLocks noGrp="1"/>
          </p:cNvSpPr>
          <p:nvPr>
            <p:ph type="title"/>
          </p:nvPr>
        </p:nvSpPr>
        <p:spPr/>
        <p:txBody>
          <a:bodyPr/>
          <a:lstStyle/>
          <a:p>
            <a:r>
              <a:rPr lang="en-GB" b="1" dirty="0">
                <a:latin typeface="Corbel"/>
              </a:rPr>
              <a:t>WORK REGISTRATION FORM</a:t>
            </a:r>
            <a:endParaRPr lang="en-GB" sz="1800" b="1" u="sng" dirty="0">
              <a:solidFill>
                <a:srgbClr val="FF0000"/>
              </a:solidFill>
              <a:latin typeface="Gill Sans MT" panose="020B0502020104020203"/>
            </a:endParaRPr>
          </a:p>
        </p:txBody>
      </p:sp>
      <p:sp>
        <p:nvSpPr>
          <p:cNvPr id="3" name="TextBox 2">
            <a:extLst>
              <a:ext uri="{FF2B5EF4-FFF2-40B4-BE49-F238E27FC236}">
                <a16:creationId xmlns:a16="http://schemas.microsoft.com/office/drawing/2014/main" id="{D95C7309-E9D7-7981-D102-69D6BF2EA6EE}"/>
              </a:ext>
            </a:extLst>
          </p:cNvPr>
          <p:cNvSpPr txBox="1"/>
          <p:nvPr/>
        </p:nvSpPr>
        <p:spPr>
          <a:xfrm>
            <a:off x="1098958" y="2525086"/>
            <a:ext cx="9412448" cy="3539430"/>
          </a:xfrm>
          <a:prstGeom prst="rect">
            <a:avLst/>
          </a:prstGeom>
          <a:noFill/>
        </p:spPr>
        <p:txBody>
          <a:bodyPr wrap="square" lIns="91440" tIns="45720" rIns="91440" bIns="45720" rtlCol="0" anchor="t">
            <a:spAutoFit/>
          </a:bodyPr>
          <a:lstStyle/>
          <a:p>
            <a:r>
              <a:rPr lang="en-GB" sz="1600" b="1" u="sng" dirty="0">
                <a:latin typeface="Arial"/>
                <a:cs typeface="Arial"/>
              </a:rPr>
              <a:t>WORK REGISTRATION FORM </a:t>
            </a:r>
            <a:r>
              <a:rPr lang="el-GR" sz="1600" b="1" u="sng" dirty="0">
                <a:latin typeface="Arial"/>
                <a:cs typeface="Arial"/>
              </a:rPr>
              <a:t>– </a:t>
            </a:r>
            <a:r>
              <a:rPr lang="en-GB" sz="1600" b="1" u="sng" dirty="0">
                <a:latin typeface="Arial"/>
                <a:cs typeface="Arial"/>
              </a:rPr>
              <a:t>CORRECT COMPLETION</a:t>
            </a:r>
            <a:r>
              <a:rPr lang="el-GR" sz="1600" b="1" u="sng" dirty="0">
                <a:latin typeface="Arial"/>
                <a:cs typeface="Arial"/>
              </a:rPr>
              <a:t>:</a:t>
            </a:r>
          </a:p>
          <a:p>
            <a:endParaRPr lang="el-GR" sz="1600" u="sng" dirty="0">
              <a:latin typeface="Arial" panose="020B0604020202020204" pitchFamily="34" charset="0"/>
              <a:cs typeface="Arial" panose="020B0604020202020204" pitchFamily="34" charset="0"/>
            </a:endParaRPr>
          </a:p>
          <a:p>
            <a:pPr marL="342900" indent="-342900">
              <a:buAutoNum type="arabicPeriod"/>
            </a:pPr>
            <a:r>
              <a:rPr lang="en-GB" sz="1600" dirty="0">
                <a:latin typeface="Arial"/>
                <a:cs typeface="Arial"/>
              </a:rPr>
              <a:t>The form is submitted in the period from the last working day of each month up to the first five </a:t>
            </a:r>
            <a:r>
              <a:rPr lang="en-GB" sz="1600" b="1" dirty="0">
                <a:latin typeface="Arial"/>
                <a:cs typeface="Arial"/>
              </a:rPr>
              <a:t>WORKING </a:t>
            </a:r>
            <a:r>
              <a:rPr lang="en-GB" sz="1600" dirty="0">
                <a:latin typeface="Arial"/>
                <a:cs typeface="Arial"/>
              </a:rPr>
              <a:t>days of the following month</a:t>
            </a:r>
            <a:r>
              <a:rPr lang="en-GB" sz="1600" b="1" dirty="0">
                <a:latin typeface="Arial"/>
                <a:cs typeface="Arial"/>
              </a:rPr>
              <a:t> </a:t>
            </a:r>
            <a:r>
              <a:rPr lang="el-GR" sz="1600" dirty="0">
                <a:latin typeface="Arial"/>
                <a:cs typeface="Arial"/>
              </a:rPr>
              <a:t>(</a:t>
            </a:r>
            <a:r>
              <a:rPr lang="en-GB" sz="1600" dirty="0">
                <a:latin typeface="Arial"/>
                <a:cs typeface="Arial"/>
              </a:rPr>
              <a:t>e.g. for November </a:t>
            </a:r>
            <a:r>
              <a:rPr lang="el-GR" sz="1600" dirty="0">
                <a:latin typeface="Arial"/>
                <a:cs typeface="Arial"/>
              </a:rPr>
              <a:t>2022</a:t>
            </a:r>
            <a:r>
              <a:rPr lang="en-GB" sz="1600" dirty="0">
                <a:latin typeface="Arial"/>
                <a:cs typeface="Arial"/>
              </a:rPr>
              <a:t>,</a:t>
            </a:r>
            <a:r>
              <a:rPr lang="el-GR" sz="1600" dirty="0">
                <a:latin typeface="Arial"/>
                <a:cs typeface="Arial"/>
              </a:rPr>
              <a:t> </a:t>
            </a:r>
            <a:r>
              <a:rPr lang="en-GB" sz="1600" dirty="0">
                <a:latin typeface="Arial"/>
                <a:cs typeface="Arial"/>
              </a:rPr>
              <a:t>from</a:t>
            </a:r>
            <a:r>
              <a:rPr lang="el-GR" sz="1600" dirty="0">
                <a:latin typeface="Arial"/>
                <a:cs typeface="Arial"/>
              </a:rPr>
              <a:t> 30/11 </a:t>
            </a:r>
            <a:r>
              <a:rPr lang="en-GB" sz="1600" dirty="0">
                <a:latin typeface="Arial"/>
                <a:cs typeface="Arial"/>
              </a:rPr>
              <a:t>to</a:t>
            </a:r>
            <a:r>
              <a:rPr lang="el-GR" sz="1600" dirty="0">
                <a:latin typeface="Arial"/>
                <a:cs typeface="Arial"/>
              </a:rPr>
              <a:t> 7/12 </a:t>
            </a:r>
            <a:r>
              <a:rPr lang="en-GB" sz="1600" u="sng" dirty="0">
                <a:latin typeface="Arial"/>
                <a:cs typeface="Arial"/>
              </a:rPr>
              <a:t>excl. the weekend of </a:t>
            </a:r>
            <a:r>
              <a:rPr lang="el-GR" sz="1600" u="sng" dirty="0">
                <a:latin typeface="Arial"/>
                <a:cs typeface="Arial"/>
              </a:rPr>
              <a:t>3-4/12</a:t>
            </a:r>
            <a:r>
              <a:rPr lang="el-GR" sz="1600" dirty="0">
                <a:latin typeface="Arial"/>
                <a:cs typeface="Arial"/>
              </a:rPr>
              <a:t>)</a:t>
            </a:r>
          </a:p>
          <a:p>
            <a:endParaRPr lang="el-GR" sz="1600" dirty="0">
              <a:latin typeface="Arial" panose="020B0604020202020204" pitchFamily="34" charset="0"/>
              <a:cs typeface="Arial" panose="020B0604020202020204" pitchFamily="34" charset="0"/>
            </a:endParaRPr>
          </a:p>
          <a:p>
            <a:r>
              <a:rPr lang="el-GR" sz="1600" dirty="0">
                <a:latin typeface="Arial"/>
                <a:cs typeface="Arial"/>
              </a:rPr>
              <a:t>2.  </a:t>
            </a:r>
            <a:r>
              <a:rPr lang="en-GB" sz="1600" dirty="0">
                <a:latin typeface="Arial"/>
                <a:cs typeface="Arial"/>
              </a:rPr>
              <a:t>The form will start from the 1</a:t>
            </a:r>
            <a:r>
              <a:rPr lang="en-GB" sz="1600" baseline="30000" dirty="0">
                <a:latin typeface="Arial"/>
                <a:cs typeface="Arial"/>
              </a:rPr>
              <a:t>st</a:t>
            </a:r>
            <a:r>
              <a:rPr lang="en-GB" sz="1600" dirty="0">
                <a:latin typeface="Arial"/>
                <a:cs typeface="Arial"/>
              </a:rPr>
              <a:t> day of the month, even if that day is</a:t>
            </a:r>
            <a:r>
              <a:rPr lang="el-GR" sz="1600" dirty="0">
                <a:latin typeface="Arial"/>
                <a:cs typeface="Arial"/>
              </a:rPr>
              <a:t>:</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a Saturday or a Sunday</a:t>
            </a:r>
            <a:r>
              <a:rPr lang="el-GR" sz="16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a bank holiday</a:t>
            </a:r>
            <a:endParaRPr lang="el-GR"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included in the annual leave</a:t>
            </a:r>
            <a:endParaRPr lang="el-GR" sz="1600" dirty="0">
              <a:latin typeface="Arial" panose="020B0604020202020204" pitchFamily="34" charset="0"/>
              <a:cs typeface="Arial" panose="020B0604020202020204" pitchFamily="34" charset="0"/>
            </a:endParaRPr>
          </a:p>
          <a:p>
            <a:r>
              <a:rPr lang="el-GR" sz="1600" dirty="0">
                <a:latin typeface="Arial" panose="020B0604020202020204" pitchFamily="34" charset="0"/>
                <a:cs typeface="Arial" panose="020B0604020202020204" pitchFamily="34" charset="0"/>
              </a:rPr>
              <a:t> </a:t>
            </a:r>
          </a:p>
          <a:p>
            <a:r>
              <a:rPr lang="el-GR" sz="1600" dirty="0">
                <a:latin typeface="Arial"/>
                <a:cs typeface="Arial"/>
              </a:rPr>
              <a:t>3.  </a:t>
            </a:r>
            <a:r>
              <a:rPr lang="en-GB" sz="1600" dirty="0">
                <a:latin typeface="Arial"/>
                <a:cs typeface="Arial"/>
              </a:rPr>
              <a:t>The last day of the month must also be completed/recorded (otherwise it will be deducted).</a:t>
            </a:r>
            <a:endParaRPr lang="el-GR" sz="1600" dirty="0">
              <a:latin typeface="Arial" panose="020B0604020202020204" pitchFamily="34" charset="0"/>
              <a:cs typeface="Arial" panose="020B0604020202020204" pitchFamily="34" charset="0"/>
            </a:endParaRPr>
          </a:p>
          <a:p>
            <a:endParaRPr lang="el-GR" sz="1600" dirty="0">
              <a:latin typeface="Arial" panose="020B0604020202020204" pitchFamily="34" charset="0"/>
              <a:cs typeface="Arial" panose="020B0604020202020204" pitchFamily="34" charset="0"/>
            </a:endParaRPr>
          </a:p>
          <a:p>
            <a:r>
              <a:rPr lang="el-GR" sz="1600" dirty="0">
                <a:latin typeface="Arial"/>
                <a:cs typeface="Arial"/>
              </a:rPr>
              <a:t>4.  </a:t>
            </a:r>
            <a:r>
              <a:rPr lang="en-GB" sz="1600" dirty="0">
                <a:latin typeface="Arial"/>
                <a:cs typeface="Arial"/>
              </a:rPr>
              <a:t>The date of signature on the form must be within the submission deadline.</a:t>
            </a:r>
            <a:endParaRPr lang="el-GR" sz="1600" dirty="0">
              <a:latin typeface="Arial"/>
              <a:cs typeface="Arial"/>
            </a:endParaRPr>
          </a:p>
        </p:txBody>
      </p:sp>
    </p:spTree>
    <p:extLst>
      <p:ext uri="{BB962C8B-B14F-4D97-AF65-F5344CB8AC3E}">
        <p14:creationId xmlns:p14="http://schemas.microsoft.com/office/powerpoint/2010/main" val="530436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A7496-695D-B283-0E8F-500AA88F04A7}"/>
              </a:ext>
            </a:extLst>
          </p:cNvPr>
          <p:cNvSpPr>
            <a:spLocks noGrp="1"/>
          </p:cNvSpPr>
          <p:nvPr>
            <p:ph type="title"/>
          </p:nvPr>
        </p:nvSpPr>
        <p:spPr>
          <a:xfrm>
            <a:off x="2231136" y="964692"/>
            <a:ext cx="7729728" cy="1188720"/>
          </a:xfrm>
        </p:spPr>
        <p:txBody>
          <a:bodyPr>
            <a:normAutofit/>
          </a:bodyPr>
          <a:lstStyle/>
          <a:p>
            <a:r>
              <a:rPr lang="en-GB" b="1" dirty="0">
                <a:latin typeface="Corbel"/>
              </a:rPr>
              <a:t>WORK REGISTRATION FORM </a:t>
            </a:r>
            <a:r>
              <a:rPr lang="el-GR" b="1" dirty="0">
                <a:latin typeface="Corbel"/>
              </a:rPr>
              <a:t>– </a:t>
            </a:r>
            <a:br>
              <a:rPr lang="en-GB" b="1" dirty="0">
                <a:latin typeface="Corbel"/>
              </a:rPr>
            </a:br>
            <a:r>
              <a:rPr lang="en-GB" b="1" dirty="0">
                <a:latin typeface="Corbel"/>
              </a:rPr>
              <a:t>correct completion </a:t>
            </a:r>
          </a:p>
        </p:txBody>
      </p:sp>
      <p:sp>
        <p:nvSpPr>
          <p:cNvPr id="3" name="TextBox 2">
            <a:extLst>
              <a:ext uri="{FF2B5EF4-FFF2-40B4-BE49-F238E27FC236}">
                <a16:creationId xmlns:a16="http://schemas.microsoft.com/office/drawing/2014/main" id="{65569945-00F5-498A-9560-3DF1136AD9C6}"/>
              </a:ext>
            </a:extLst>
          </p:cNvPr>
          <p:cNvSpPr txBox="1"/>
          <p:nvPr/>
        </p:nvSpPr>
        <p:spPr>
          <a:xfrm>
            <a:off x="1862356" y="2516697"/>
            <a:ext cx="8917497" cy="3688830"/>
          </a:xfrm>
          <a:prstGeom prst="rect">
            <a:avLst/>
          </a:prstGeom>
          <a:noFill/>
        </p:spPr>
        <p:txBody>
          <a:bodyPr wrap="square" lIns="91440" tIns="45720" rIns="91440" bIns="45720" rtlCol="0" anchor="t">
            <a:spAutoFit/>
          </a:bodyPr>
          <a:lstStyle/>
          <a:p>
            <a:r>
              <a:rPr lang="en-GB" sz="1600" b="1" u="sng" dirty="0">
                <a:latin typeface="Arial"/>
                <a:cs typeface="Arial"/>
              </a:rPr>
              <a:t>CORRECT COMPLETION OF THE FORM</a:t>
            </a:r>
            <a:r>
              <a:rPr lang="el-GR" sz="1600" b="1" u="sng" dirty="0">
                <a:latin typeface="Arial"/>
                <a:cs typeface="Arial"/>
              </a:rPr>
              <a:t>:</a:t>
            </a:r>
          </a:p>
          <a:p>
            <a:endParaRPr lang="el-GR" dirty="0">
              <a:latin typeface="Arial" panose="020B0604020202020204" pitchFamily="34" charset="0"/>
              <a:cs typeface="Arial" panose="020B0604020202020204" pitchFamily="34" charset="0"/>
            </a:endParaRPr>
          </a:p>
          <a:p>
            <a:pPr algn="just">
              <a:lnSpc>
                <a:spcPct val="107000"/>
              </a:lnSpc>
              <a:spcAft>
                <a:spcPts val="800"/>
              </a:spcAft>
            </a:pPr>
            <a:r>
              <a:rPr lang="en-GB" sz="1100" b="1" u="sng" dirty="0">
                <a:effectLst/>
                <a:latin typeface="Arial" panose="020B0604020202020204" pitchFamily="34" charset="0"/>
                <a:ea typeface="Calibri" panose="020F0502020204030204" pitchFamily="34" charset="0"/>
                <a:cs typeface="Arial" panose="020B0604020202020204" pitchFamily="34" charset="0"/>
              </a:rPr>
              <a:t>The form must</a:t>
            </a:r>
            <a:r>
              <a:rPr lang="el-GR" sz="1100" b="1" u="sng" dirty="0">
                <a:effectLst/>
                <a:latin typeface="Arial" panose="020B0604020202020204" pitchFamily="34" charset="0"/>
                <a:ea typeface="Calibri" panose="020F0502020204030204" pitchFamily="34" charset="0"/>
                <a:cs typeface="Arial" panose="020B0604020202020204" pitchFamily="34" charset="0"/>
              </a:rPr>
              <a:t>:</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en-GB" sz="1100" dirty="0">
                <a:effectLst/>
                <a:latin typeface="Arial" panose="020B0604020202020204" pitchFamily="34" charset="0"/>
                <a:ea typeface="Times New Roman" panose="02020603050405020304" pitchFamily="18" charset="0"/>
                <a:cs typeface="Arial" panose="020B0604020202020204" pitchFamily="34" charset="0"/>
              </a:rPr>
              <a:t>Be completed correctly and list the tasks performed in a descriptive manner </a:t>
            </a:r>
            <a:r>
              <a:rPr lang="el-GR" sz="11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r>
              <a:rPr lang="en-GB" sz="1100" b="1" u="sng" dirty="0">
                <a:solidFill>
                  <a:srgbClr val="FF0000"/>
                </a:solidFill>
                <a:latin typeface="Arial" panose="020B0604020202020204" pitchFamily="34" charset="0"/>
                <a:ea typeface="Times New Roman" panose="02020603050405020304" pitchFamily="18" charset="0"/>
                <a:cs typeface="Arial" panose="020B0604020202020204" pitchFamily="34" charset="0"/>
              </a:rPr>
              <a:t>more details</a:t>
            </a:r>
            <a:r>
              <a:rPr lang="el-GR" sz="11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r>
              <a:rPr lang="el-GR" sz="1100" dirty="0">
                <a:effectLst/>
                <a:latin typeface="Arial" panose="020B0604020202020204" pitchFamily="34" charset="0"/>
                <a:ea typeface="Times New Roman" panose="02020603050405020304" pitchFamily="18" charset="0"/>
                <a:cs typeface="Arial" panose="020B0604020202020204" pitchFamily="34" charset="0"/>
              </a:rPr>
              <a:t>,</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en-GB" sz="1100" dirty="0">
                <a:effectLst/>
                <a:latin typeface="Arial" panose="020B0604020202020204" pitchFamily="34" charset="0"/>
                <a:ea typeface="Times New Roman" panose="02020603050405020304" pitchFamily="18" charset="0"/>
                <a:cs typeface="Arial" panose="020B0604020202020204" pitchFamily="34" charset="0"/>
              </a:rPr>
              <a:t>Not include repetition symbols and/or repetitions of the same tasks without explanation.</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en-GB" sz="1100" b="1" u="sng" dirty="0">
                <a:solidFill>
                  <a:srgbClr val="FF0000"/>
                </a:solidFill>
                <a:effectLst/>
                <a:latin typeface="Arial"/>
                <a:ea typeface="Times New Roman" panose="02020603050405020304" pitchFamily="18" charset="0"/>
                <a:cs typeface="Arial"/>
              </a:rPr>
              <a:t>Bear the seal of the law firm </a:t>
            </a:r>
            <a:r>
              <a:rPr lang="en-GB" sz="1100" dirty="0">
                <a:effectLst/>
                <a:latin typeface="Arial"/>
                <a:ea typeface="Times New Roman" panose="02020603050405020304" pitchFamily="18" charset="0"/>
                <a:cs typeface="Arial"/>
              </a:rPr>
              <a:t>in which the trainee is placed. </a:t>
            </a:r>
            <a:endParaRPr lang="en-GB" sz="1100" dirty="0">
              <a:effectLst/>
              <a:latin typeface="Arial"/>
              <a:ea typeface="Calibri" panose="020F0502020204030204" pitchFamily="34" charset="0"/>
              <a:cs typeface="Arial"/>
            </a:endParaRPr>
          </a:p>
          <a:p>
            <a:pPr marL="342900" lvl="0" indent="-342900" algn="just">
              <a:lnSpc>
                <a:spcPct val="107000"/>
              </a:lnSpc>
              <a:spcAft>
                <a:spcPts val="800"/>
              </a:spcAft>
              <a:buFont typeface="+mj-lt"/>
              <a:buAutoNum type="arabicPeriod"/>
            </a:pPr>
            <a:r>
              <a:rPr lang="en-GB" sz="11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The “Comments” section must by completed</a:t>
            </a:r>
            <a:r>
              <a:rPr lang="el-GR" sz="1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GB" sz="1100" dirty="0">
                <a:effectLst/>
                <a:latin typeface="Arial" panose="020B0604020202020204" pitchFamily="34" charset="0"/>
                <a:ea typeface="Times New Roman" panose="02020603050405020304" pitchFamily="18" charset="0"/>
                <a:cs typeface="Arial" panose="020B0604020202020204" pitchFamily="34" charset="0"/>
              </a:rPr>
              <a:t>by the Instructor. </a:t>
            </a:r>
            <a:r>
              <a:rPr lang="el-GR" sz="1100" dirty="0">
                <a:effectLst/>
                <a:latin typeface="Arial" panose="020B0604020202020204" pitchFamily="34" charset="0"/>
                <a:ea typeface="Times New Roman" panose="02020603050405020304" pitchFamily="18"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en-GB" sz="11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The “Absences” section must be completed</a:t>
            </a:r>
            <a:r>
              <a:rPr lang="el-GR"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en-GB" sz="1100" b="1" u="sng" dirty="0">
                <a:solidFill>
                  <a:srgbClr val="FF0000"/>
                </a:solidFill>
                <a:latin typeface="Arial" panose="020B0604020202020204" pitchFamily="34" charset="0"/>
                <a:ea typeface="Times New Roman" panose="02020603050405020304" pitchFamily="18" charset="0"/>
                <a:cs typeface="Arial" panose="020B0604020202020204" pitchFamily="34" charset="0"/>
              </a:rPr>
              <a:t>State the date, the instructor’s name in full letters and include his or her signature.</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en-GB" sz="1100" dirty="0">
                <a:solidFill>
                  <a:srgbClr val="00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The relevant form </a:t>
            </a:r>
            <a:r>
              <a:rPr lang="en-GB" sz="1100" b="1" u="sng"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must be submitted in its entirety, as a </a:t>
            </a:r>
            <a:r>
              <a:rPr lang="en-GB" sz="1100" b="1" u="sng" dirty="0">
                <a:solidFill>
                  <a:srgbClr val="FF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PDF file and not as an image</a:t>
            </a:r>
            <a:r>
              <a:rPr lang="el-GR" sz="1100" b="1" u="sng" dirty="0">
                <a:solidFill>
                  <a:srgbClr val="FF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r>
              <a:rPr lang="en-US" sz="1100" b="1" u="sng" dirty="0">
                <a:solidFill>
                  <a:srgbClr val="FF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jpg</a:t>
            </a:r>
            <a:r>
              <a:rPr lang="el-GR" sz="1100" b="1" u="sng" dirty="0">
                <a:solidFill>
                  <a:srgbClr val="FF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a:t>
            </a:r>
            <a:endParaRPr lang="en-GB" sz="11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en-GB"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In case </a:t>
            </a:r>
            <a:r>
              <a:rPr lang="en-GB" sz="1100" dirty="0">
                <a:latin typeface="Arial" panose="020B0604020202020204" pitchFamily="34" charset="0"/>
                <a:ea typeface="Times New Roman" panose="02020603050405020304" pitchFamily="18" charset="0"/>
                <a:cs typeface="Arial" panose="020B0604020202020204" pitchFamily="34" charset="0"/>
              </a:rPr>
              <a:t>of sick leave of more than 2 days, a </a:t>
            </a:r>
            <a:r>
              <a:rPr lang="en-GB"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medical certificate/supporting document must be attached, otherwise these days will be deducted from the monthly payment of the allowance</a:t>
            </a:r>
            <a:r>
              <a:rPr lang="en-GB" sz="11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GB"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or as the Department/Committee may deem appropriate.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r>
              <a:rPr lang="en-GB" sz="1100" dirty="0">
                <a:solidFill>
                  <a:srgbClr val="000000"/>
                </a:solidFill>
                <a:effectLst/>
                <a:latin typeface="Arial"/>
                <a:ea typeface="Times New Roman" panose="02020603050405020304" pitchFamily="18" charset="0"/>
                <a:cs typeface="Arial"/>
              </a:rPr>
              <a:t>In case of absence, the days of absence (number), the exact dates and the reason for the absence (e.g. annual or sick leave) must be filled in.</a:t>
            </a:r>
            <a:endParaRPr lang="en-GB" sz="1100" dirty="0">
              <a:latin typeface="Arial"/>
              <a:cs typeface="Arial"/>
            </a:endParaRPr>
          </a:p>
        </p:txBody>
      </p:sp>
    </p:spTree>
    <p:extLst>
      <p:ext uri="{BB962C8B-B14F-4D97-AF65-F5344CB8AC3E}">
        <p14:creationId xmlns:p14="http://schemas.microsoft.com/office/powerpoint/2010/main" val="3361604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F8004-19BA-6F8B-1D89-A2500B675628}"/>
              </a:ext>
            </a:extLst>
          </p:cNvPr>
          <p:cNvSpPr>
            <a:spLocks noGrp="1"/>
          </p:cNvSpPr>
          <p:nvPr>
            <p:ph type="title"/>
          </p:nvPr>
        </p:nvSpPr>
        <p:spPr/>
        <p:txBody>
          <a:bodyPr>
            <a:normAutofit/>
          </a:bodyPr>
          <a:lstStyle/>
          <a:p>
            <a:r>
              <a:rPr lang="en-GB" b="1" dirty="0">
                <a:latin typeface="Corbel"/>
              </a:rPr>
              <a:t>WORK REGISTRATION FORM </a:t>
            </a:r>
            <a:r>
              <a:rPr lang="el-GR" b="1" dirty="0">
                <a:latin typeface="Corbel"/>
              </a:rPr>
              <a:t>– </a:t>
            </a:r>
            <a:br>
              <a:rPr lang="en-GB" b="1" dirty="0">
                <a:latin typeface="Corbel"/>
              </a:rPr>
            </a:br>
            <a:r>
              <a:rPr lang="en-GB" b="1" dirty="0">
                <a:latin typeface="Corbel"/>
              </a:rPr>
              <a:t>CORRECT COMPLETION</a:t>
            </a:r>
          </a:p>
        </p:txBody>
      </p:sp>
      <p:sp>
        <p:nvSpPr>
          <p:cNvPr id="3" name="TextBox 2">
            <a:extLst>
              <a:ext uri="{FF2B5EF4-FFF2-40B4-BE49-F238E27FC236}">
                <a16:creationId xmlns:a16="http://schemas.microsoft.com/office/drawing/2014/main" id="{7345326C-CBF7-1F07-405D-A00604971EA0}"/>
              </a:ext>
            </a:extLst>
          </p:cNvPr>
          <p:cNvSpPr txBox="1"/>
          <p:nvPr/>
        </p:nvSpPr>
        <p:spPr>
          <a:xfrm>
            <a:off x="1459684" y="3229761"/>
            <a:ext cx="9404059" cy="3046988"/>
          </a:xfrm>
          <a:prstGeom prst="rect">
            <a:avLst/>
          </a:prstGeom>
          <a:noFill/>
        </p:spPr>
        <p:txBody>
          <a:bodyPr wrap="square" lIns="91440" tIns="45720" rIns="91440" bIns="45720" rtlCol="0" anchor="t">
            <a:spAutoFit/>
          </a:bodyPr>
          <a:lstStyle/>
          <a:p>
            <a:r>
              <a:rPr lang="en-GB" sz="1600" u="sng" dirty="0">
                <a:solidFill>
                  <a:srgbClr val="FF0000"/>
                </a:solidFill>
                <a:latin typeface="Arial" panose="020B0604020202020204" pitchFamily="34" charset="0"/>
                <a:cs typeface="Arial" panose="020B0604020202020204" pitchFamily="34" charset="0"/>
              </a:rPr>
              <a:t>Following the above</a:t>
            </a:r>
            <a:r>
              <a:rPr lang="el-GR" sz="1600" u="sng" dirty="0">
                <a:solidFill>
                  <a:srgbClr val="FF0000"/>
                </a:solidFill>
                <a:latin typeface="Arial" panose="020B0604020202020204" pitchFamily="34" charset="0"/>
                <a:cs typeface="Arial" panose="020B0604020202020204" pitchFamily="34" charset="0"/>
              </a:rPr>
              <a:t>:</a:t>
            </a:r>
          </a:p>
          <a:p>
            <a:endParaRPr lang="el-GR" sz="1600" dirty="0">
              <a:latin typeface="Arial" panose="020B0604020202020204" pitchFamily="34" charset="0"/>
              <a:cs typeface="Arial" panose="020B0604020202020204" pitchFamily="34" charset="0"/>
            </a:endParaRPr>
          </a:p>
          <a:p>
            <a:r>
              <a:rPr lang="en-GB" sz="1600" dirty="0">
                <a:latin typeface="Arial"/>
                <a:cs typeface="Arial"/>
              </a:rPr>
              <a:t>Once the form has been completed in accordance with the above instructions, </a:t>
            </a:r>
            <a:r>
              <a:rPr lang="en-GB" sz="1600" dirty="0">
                <a:solidFill>
                  <a:srgbClr val="FF0000"/>
                </a:solidFill>
                <a:latin typeface="Arial"/>
                <a:cs typeface="Arial"/>
              </a:rPr>
              <a:t>you will receive a message</a:t>
            </a:r>
            <a:r>
              <a:rPr lang="el-GR" sz="1600" dirty="0">
                <a:solidFill>
                  <a:srgbClr val="FF0000"/>
                </a:solidFill>
                <a:latin typeface="Arial"/>
                <a:cs typeface="Arial"/>
              </a:rPr>
              <a:t> </a:t>
            </a:r>
            <a:r>
              <a:rPr lang="en-GB" sz="1600" dirty="0">
                <a:latin typeface="Arial"/>
                <a:cs typeface="Arial"/>
              </a:rPr>
              <a:t>that it has been accepted (</a:t>
            </a:r>
            <a:r>
              <a:rPr lang="en-GB" sz="1600" dirty="0">
                <a:solidFill>
                  <a:srgbClr val="FF0000"/>
                </a:solidFill>
                <a:latin typeface="Arial"/>
                <a:cs typeface="Arial"/>
              </a:rPr>
              <a:t>“accept”</a:t>
            </a:r>
            <a:r>
              <a:rPr lang="en-GB" sz="1600" dirty="0">
                <a:latin typeface="Arial"/>
                <a:cs typeface="Arial"/>
              </a:rPr>
              <a:t>)</a:t>
            </a:r>
            <a:r>
              <a:rPr lang="el-GR" sz="1600" dirty="0">
                <a:solidFill>
                  <a:srgbClr val="FF0000"/>
                </a:solidFill>
                <a:latin typeface="Arial"/>
                <a:cs typeface="Arial"/>
              </a:rPr>
              <a:t>.</a:t>
            </a:r>
          </a:p>
          <a:p>
            <a:endParaRPr lang="el-GR" sz="1600" dirty="0">
              <a:latin typeface="Arial" panose="020B0604020202020204" pitchFamily="34" charset="0"/>
              <a:cs typeface="Arial" panose="020B0604020202020204" pitchFamily="34" charset="0"/>
            </a:endParaRPr>
          </a:p>
          <a:p>
            <a:r>
              <a:rPr lang="en-GB" sz="1600" dirty="0">
                <a:latin typeface="Arial"/>
                <a:cs typeface="Arial"/>
              </a:rPr>
              <a:t>Otherwise, </a:t>
            </a:r>
            <a:r>
              <a:rPr lang="en-GB" sz="1600" dirty="0">
                <a:solidFill>
                  <a:srgbClr val="FF0000"/>
                </a:solidFill>
                <a:latin typeface="Arial"/>
                <a:cs typeface="Arial"/>
              </a:rPr>
              <a:t>you will receive a message that it has been rejected </a:t>
            </a:r>
            <a:r>
              <a:rPr lang="en-GB" sz="1600" dirty="0">
                <a:latin typeface="Arial"/>
                <a:cs typeface="Arial"/>
              </a:rPr>
              <a:t>(“reject”)</a:t>
            </a:r>
            <a:r>
              <a:rPr lang="el-GR" sz="1600" dirty="0">
                <a:latin typeface="Arial"/>
                <a:cs typeface="Arial"/>
              </a:rPr>
              <a:t> </a:t>
            </a:r>
            <a:r>
              <a:rPr lang="en-GB" sz="1600" dirty="0">
                <a:latin typeface="Arial"/>
                <a:cs typeface="Arial"/>
              </a:rPr>
              <a:t>and the reason for the rejection</a:t>
            </a:r>
            <a:r>
              <a:rPr lang="el-GR" sz="1600" dirty="0">
                <a:latin typeface="Arial"/>
                <a:cs typeface="Arial"/>
              </a:rPr>
              <a:t>. </a:t>
            </a:r>
            <a:r>
              <a:rPr lang="en-GB" sz="1600" dirty="0">
                <a:latin typeface="Arial"/>
                <a:cs typeface="Arial"/>
              </a:rPr>
              <a:t>The trainee must correct the form in accordance with the instructions provided and the instructor must submit the corrected </a:t>
            </a:r>
            <a:r>
              <a:rPr lang="en-GB" sz="1600" dirty="0">
                <a:solidFill>
                  <a:srgbClr val="FF0000"/>
                </a:solidFill>
                <a:latin typeface="Arial"/>
                <a:cs typeface="Arial"/>
              </a:rPr>
              <a:t>form again in accordance with the instructions </a:t>
            </a:r>
            <a:r>
              <a:rPr lang="en-GB" sz="1600" dirty="0">
                <a:latin typeface="Arial"/>
                <a:cs typeface="Arial"/>
              </a:rPr>
              <a:t>in</a:t>
            </a:r>
            <a:r>
              <a:rPr lang="el-GR" sz="1600" dirty="0">
                <a:latin typeface="Arial"/>
                <a:cs typeface="Arial"/>
              </a:rPr>
              <a:t> </a:t>
            </a:r>
            <a:r>
              <a:rPr lang="en-GB" sz="1600" dirty="0">
                <a:latin typeface="Arial"/>
                <a:cs typeface="Arial"/>
              </a:rPr>
              <a:t>slide 30</a:t>
            </a:r>
            <a:r>
              <a:rPr lang="el-GR" sz="1600" dirty="0">
                <a:latin typeface="Arial"/>
                <a:cs typeface="Arial"/>
              </a:rPr>
              <a:t> </a:t>
            </a:r>
            <a:r>
              <a:rPr lang="en-GB" sz="1600" dirty="0">
                <a:solidFill>
                  <a:srgbClr val="FF0000"/>
                </a:solidFill>
                <a:latin typeface="Arial"/>
                <a:cs typeface="Arial"/>
              </a:rPr>
              <a:t>within the deadline.  ATTENTION ** </a:t>
            </a:r>
            <a:r>
              <a:rPr lang="en-GB" sz="1600" u="sng" dirty="0">
                <a:solidFill>
                  <a:srgbClr val="FF0000"/>
                </a:solidFill>
                <a:latin typeface="Arial"/>
                <a:cs typeface="Arial"/>
              </a:rPr>
              <a:t>the notification</a:t>
            </a:r>
            <a:r>
              <a:rPr lang="el-GR" sz="1600" u="sng" dirty="0">
                <a:solidFill>
                  <a:srgbClr val="FF0000"/>
                </a:solidFill>
                <a:latin typeface="Arial"/>
                <a:cs typeface="Arial"/>
              </a:rPr>
              <a:t> </a:t>
            </a:r>
            <a:r>
              <a:rPr lang="en-GB" sz="1600" u="sng" dirty="0">
                <a:solidFill>
                  <a:srgbClr val="FF0000"/>
                </a:solidFill>
                <a:latin typeface="Arial"/>
                <a:cs typeface="Arial"/>
              </a:rPr>
              <a:t>email may be in your junk folder**.</a:t>
            </a:r>
            <a:endParaRPr lang="el-GR" u="sng" dirty="0"/>
          </a:p>
          <a:p>
            <a:endParaRPr lang="el-GR" sz="1600" dirty="0">
              <a:solidFill>
                <a:srgbClr val="FF0000"/>
              </a:solidFill>
              <a:latin typeface="Arial" panose="020B0604020202020204" pitchFamily="34" charset="0"/>
              <a:cs typeface="Arial" panose="020B0604020202020204" pitchFamily="34" charset="0"/>
            </a:endParaRPr>
          </a:p>
          <a:p>
            <a:r>
              <a:rPr lang="en-GB" sz="1600" dirty="0">
                <a:latin typeface="Arial"/>
                <a:cs typeface="Arial"/>
              </a:rPr>
              <a:t>In case the </a:t>
            </a:r>
            <a:r>
              <a:rPr lang="en-GB" sz="1600" dirty="0">
                <a:solidFill>
                  <a:srgbClr val="FF0000"/>
                </a:solidFill>
                <a:latin typeface="Arial"/>
                <a:cs typeface="Arial"/>
              </a:rPr>
              <a:t>deadline has passed, </a:t>
            </a:r>
            <a:r>
              <a:rPr lang="en-GB" sz="1600" dirty="0">
                <a:latin typeface="Arial"/>
                <a:cs typeface="Arial"/>
              </a:rPr>
              <a:t>you must </a:t>
            </a:r>
            <a:r>
              <a:rPr lang="en-GB" sz="1600" dirty="0">
                <a:solidFill>
                  <a:srgbClr val="FF0000"/>
                </a:solidFill>
                <a:latin typeface="Arial"/>
                <a:cs typeface="Arial"/>
              </a:rPr>
              <a:t>submit with your late form a letter/request providing justification, </a:t>
            </a:r>
            <a:r>
              <a:rPr lang="en-GB" sz="1600" dirty="0">
                <a:latin typeface="Arial"/>
                <a:cs typeface="Arial"/>
              </a:rPr>
              <a:t>together with all the supporting documents for review (slide 38)</a:t>
            </a:r>
            <a:r>
              <a:rPr lang="el-GR" sz="1600" dirty="0">
                <a:latin typeface="Arial"/>
                <a:cs typeface="Arial"/>
              </a:rPr>
              <a:t>.</a:t>
            </a:r>
            <a:endParaRPr lang="en-GB" sz="1600" dirty="0">
              <a:latin typeface="Arial"/>
              <a:cs typeface="Arial"/>
            </a:endParaRPr>
          </a:p>
        </p:txBody>
      </p:sp>
    </p:spTree>
    <p:extLst>
      <p:ext uri="{BB962C8B-B14F-4D97-AF65-F5344CB8AC3E}">
        <p14:creationId xmlns:p14="http://schemas.microsoft.com/office/powerpoint/2010/main" val="1614722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90FA7-3A98-5F91-DA4E-9591EF20EE8F}"/>
              </a:ext>
            </a:extLst>
          </p:cNvPr>
          <p:cNvSpPr>
            <a:spLocks noGrp="1"/>
          </p:cNvSpPr>
          <p:nvPr>
            <p:ph type="title"/>
          </p:nvPr>
        </p:nvSpPr>
        <p:spPr/>
        <p:txBody>
          <a:bodyPr/>
          <a:lstStyle/>
          <a:p>
            <a:r>
              <a:rPr lang="en-GB" b="1" dirty="0">
                <a:latin typeface="Corbel"/>
              </a:rPr>
              <a:t>WORK REGISTRATION FORM </a:t>
            </a:r>
            <a:r>
              <a:rPr lang="el-GR" b="1" dirty="0">
                <a:latin typeface="Corbel"/>
              </a:rPr>
              <a:t>–</a:t>
            </a:r>
            <a:br>
              <a:rPr lang="en-GB" b="1" dirty="0">
                <a:latin typeface="Corbel"/>
              </a:rPr>
            </a:br>
            <a:r>
              <a:rPr lang="en-GB" b="1" dirty="0">
                <a:latin typeface="Corbel"/>
              </a:rPr>
              <a:t>SUBMISSION BY THE INSTRUCTOR</a:t>
            </a:r>
          </a:p>
        </p:txBody>
      </p:sp>
      <p:sp>
        <p:nvSpPr>
          <p:cNvPr id="3" name="TextBox 2">
            <a:extLst>
              <a:ext uri="{FF2B5EF4-FFF2-40B4-BE49-F238E27FC236}">
                <a16:creationId xmlns:a16="http://schemas.microsoft.com/office/drawing/2014/main" id="{DA6D50AA-14B3-663E-6404-75D8F104F80B}"/>
              </a:ext>
            </a:extLst>
          </p:cNvPr>
          <p:cNvSpPr txBox="1"/>
          <p:nvPr/>
        </p:nvSpPr>
        <p:spPr>
          <a:xfrm>
            <a:off x="1388606" y="2784577"/>
            <a:ext cx="8502014" cy="3139321"/>
          </a:xfrm>
          <a:prstGeom prst="rect">
            <a:avLst/>
          </a:prstGeom>
          <a:noFill/>
        </p:spPr>
        <p:txBody>
          <a:bodyPr wrap="square" lIns="91440" tIns="45720" rIns="91440" bIns="45720" rtlCol="0" anchor="t">
            <a:spAutoFit/>
          </a:bodyPr>
          <a:lstStyle/>
          <a:p>
            <a:pPr marL="742950" lvl="1" indent="-285750" algn="just">
              <a:buFont typeface="Arial"/>
              <a:buChar char="•"/>
            </a:pPr>
            <a:r>
              <a:rPr lang="en-GB" dirty="0">
                <a:highlight>
                  <a:srgbClr val="FFFF00"/>
                </a:highlight>
                <a:latin typeface="Arial"/>
                <a:cs typeface="Arial"/>
              </a:rPr>
              <a:t>The work registration form </a:t>
            </a:r>
            <a:r>
              <a:rPr lang="en-GB" u="sng" dirty="0">
                <a:highlight>
                  <a:srgbClr val="FFFF00"/>
                </a:highlight>
                <a:latin typeface="Arial"/>
                <a:cs typeface="Arial"/>
              </a:rPr>
              <a:t>can ONLY be submitted by the instructor lawyer via his or her account in the CBA portal.</a:t>
            </a:r>
            <a:endParaRPr lang="el-GR" u="sng" dirty="0">
              <a:highlight>
                <a:srgbClr val="FFFF00"/>
              </a:highlight>
              <a:latin typeface="Arial"/>
              <a:cs typeface="Arial"/>
            </a:endParaRPr>
          </a:p>
          <a:p>
            <a:pPr marL="742950" lvl="1" indent="-285750" algn="just">
              <a:buFont typeface="Arial"/>
              <a:buChar char="•"/>
            </a:pPr>
            <a:endParaRPr lang="el-GR" u="sng" dirty="0">
              <a:highlight>
                <a:srgbClr val="FFFF00"/>
              </a:highlight>
              <a:latin typeface="Arial"/>
              <a:cs typeface="Arial"/>
            </a:endParaRPr>
          </a:p>
          <a:p>
            <a:pPr lvl="1" algn="just"/>
            <a:r>
              <a:rPr lang="en-GB" u="sng" dirty="0">
                <a:latin typeface="Arial"/>
                <a:cs typeface="Arial"/>
              </a:rPr>
              <a:t>Due to the completion of the training period, the last work registration form must be submitted on trainee’s lawyer last working day</a:t>
            </a:r>
          </a:p>
          <a:p>
            <a:pPr lvl="1" algn="just"/>
            <a:endParaRPr lang="el-GR" u="sng" dirty="0">
              <a:highlight>
                <a:srgbClr val="FFFF00"/>
              </a:highlight>
              <a:latin typeface="Arial"/>
              <a:cs typeface="Arial"/>
            </a:endParaRPr>
          </a:p>
          <a:p>
            <a:pPr marL="285750" indent="-285750">
              <a:buFont typeface="Arial"/>
              <a:buChar char="•"/>
            </a:pPr>
            <a:r>
              <a:rPr lang="en-GB" dirty="0">
                <a:latin typeface="Arial"/>
                <a:cs typeface="Arial"/>
              </a:rPr>
              <a:t>The trainee advocate can also view the form via his or her account, as well as save it.</a:t>
            </a:r>
            <a:endParaRPr lang="el-GR" dirty="0">
              <a:latin typeface="Arial"/>
              <a:cs typeface="Arial"/>
            </a:endParaRPr>
          </a:p>
          <a:p>
            <a:r>
              <a:rPr lang="en-GB" u="sng" dirty="0">
                <a:solidFill>
                  <a:srgbClr val="FF0000"/>
                </a:solidFill>
                <a:latin typeface="Arial"/>
                <a:cs typeface="Arial"/>
              </a:rPr>
              <a:t>Therefore, for purposes of VERIFICATION</a:t>
            </a:r>
            <a:r>
              <a:rPr lang="el-GR" u="sng" dirty="0">
                <a:solidFill>
                  <a:srgbClr val="FF0000"/>
                </a:solidFill>
                <a:latin typeface="Arial"/>
                <a:cs typeface="Arial"/>
              </a:rPr>
              <a:t>:</a:t>
            </a:r>
          </a:p>
          <a:p>
            <a:r>
              <a:rPr lang="en-GB" dirty="0">
                <a:latin typeface="Arial"/>
                <a:cs typeface="Arial"/>
              </a:rPr>
              <a:t>The trainee must check whether his or her form has been submitted correctly and within the prescribed deadline.</a:t>
            </a:r>
          </a:p>
        </p:txBody>
      </p:sp>
    </p:spTree>
    <p:extLst>
      <p:ext uri="{BB962C8B-B14F-4D97-AF65-F5344CB8AC3E}">
        <p14:creationId xmlns:p14="http://schemas.microsoft.com/office/powerpoint/2010/main" val="528692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57086-671A-7EFE-CCDC-FFED1F02D0F1}"/>
              </a:ext>
            </a:extLst>
          </p:cNvPr>
          <p:cNvSpPr>
            <a:spLocks noGrp="1"/>
          </p:cNvSpPr>
          <p:nvPr>
            <p:ph type="title"/>
          </p:nvPr>
        </p:nvSpPr>
        <p:spPr/>
        <p:txBody>
          <a:bodyPr/>
          <a:lstStyle/>
          <a:p>
            <a:r>
              <a:rPr lang="en-GB" b="1" dirty="0">
                <a:latin typeface="Corbel"/>
              </a:rPr>
              <a:t>SUBMISSION OF FORM </a:t>
            </a:r>
            <a:r>
              <a:rPr lang="en-GB" b="1" dirty="0">
                <a:solidFill>
                  <a:schemeClr val="tx1"/>
                </a:solidFill>
                <a:latin typeface="Corbel"/>
              </a:rPr>
              <a:t>BY THE INSTRUCTOR LAWYER</a:t>
            </a:r>
          </a:p>
        </p:txBody>
      </p:sp>
      <p:pic>
        <p:nvPicPr>
          <p:cNvPr id="4" name="Picture 3" descr="Graphical user interface, application&#10;&#10;Description automatically generated">
            <a:extLst>
              <a:ext uri="{FF2B5EF4-FFF2-40B4-BE49-F238E27FC236}">
                <a16:creationId xmlns:a16="http://schemas.microsoft.com/office/drawing/2014/main" id="{EBA545CC-84DE-0C8C-37EA-911963E53923}"/>
              </a:ext>
            </a:extLst>
          </p:cNvPr>
          <p:cNvPicPr>
            <a:picLocks noChangeAspect="1"/>
          </p:cNvPicPr>
          <p:nvPr/>
        </p:nvPicPr>
        <p:blipFill>
          <a:blip r:embed="rId2"/>
          <a:stretch>
            <a:fillRect/>
          </a:stretch>
        </p:blipFill>
        <p:spPr>
          <a:xfrm>
            <a:off x="5543549" y="2371724"/>
            <a:ext cx="6227065" cy="3939773"/>
          </a:xfrm>
          <a:prstGeom prst="rect">
            <a:avLst/>
          </a:prstGeom>
        </p:spPr>
      </p:pic>
      <p:sp>
        <p:nvSpPr>
          <p:cNvPr id="5" name="TextBox 4">
            <a:extLst>
              <a:ext uri="{FF2B5EF4-FFF2-40B4-BE49-F238E27FC236}">
                <a16:creationId xmlns:a16="http://schemas.microsoft.com/office/drawing/2014/main" id="{7BC6AF68-AB98-FD85-5E7C-40566FCEBFA4}"/>
              </a:ext>
            </a:extLst>
          </p:cNvPr>
          <p:cNvSpPr txBox="1"/>
          <p:nvPr/>
        </p:nvSpPr>
        <p:spPr>
          <a:xfrm>
            <a:off x="1066800" y="2609850"/>
            <a:ext cx="3724275" cy="2031325"/>
          </a:xfrm>
          <a:prstGeom prst="rect">
            <a:avLst/>
          </a:prstGeom>
          <a:noFill/>
        </p:spPr>
        <p:txBody>
          <a:bodyPr wrap="square" lIns="91440" tIns="45720" rIns="91440" bIns="45720" rtlCol="0" anchor="t">
            <a:spAutoFit/>
          </a:bodyPr>
          <a:lstStyle/>
          <a:p>
            <a:r>
              <a:rPr lang="en-GB" b="1" dirty="0">
                <a:latin typeface="Arial"/>
                <a:cs typeface="Arial"/>
              </a:rPr>
              <a:t>INSTRUCTOR</a:t>
            </a:r>
            <a:r>
              <a:rPr lang="el-GR" b="1" dirty="0">
                <a:latin typeface="Arial"/>
                <a:cs typeface="Arial"/>
              </a:rPr>
              <a:t>:</a:t>
            </a:r>
            <a:endParaRPr lang="el-GR" dirty="0">
              <a:latin typeface="Arial" panose="020B0604020202020204" pitchFamily="34" charset="0"/>
              <a:cs typeface="Arial" panose="020B0604020202020204" pitchFamily="34" charset="0"/>
            </a:endParaRPr>
          </a:p>
          <a:p>
            <a:pPr marL="285750" indent="-285750">
              <a:buFont typeface="Calibri"/>
              <a:buChar char="-"/>
            </a:pPr>
            <a:r>
              <a:rPr lang="en-GB" dirty="0">
                <a:latin typeface="Arial"/>
                <a:cs typeface="Arial"/>
              </a:rPr>
              <a:t>Click</a:t>
            </a:r>
            <a:r>
              <a:rPr lang="el-GR" dirty="0">
                <a:latin typeface="Arial"/>
                <a:cs typeface="Arial"/>
              </a:rPr>
              <a:t> </a:t>
            </a:r>
            <a:r>
              <a:rPr lang="en-GB" dirty="0">
                <a:latin typeface="Arial"/>
                <a:cs typeface="Arial"/>
              </a:rPr>
              <a:t>“log in”</a:t>
            </a:r>
            <a:endParaRPr lang="el-GR" dirty="0">
              <a:latin typeface="Arial" panose="020B0604020202020204" pitchFamily="34" charset="0"/>
              <a:cs typeface="Arial" panose="020B0604020202020204" pitchFamily="34" charset="0"/>
            </a:endParaRPr>
          </a:p>
          <a:p>
            <a:endParaRPr lang="en-GB" dirty="0">
              <a:latin typeface="Arial"/>
              <a:cs typeface="Arial"/>
            </a:endParaRPr>
          </a:p>
          <a:p>
            <a:r>
              <a:rPr lang="en-GB" u="sng" dirty="0">
                <a:latin typeface="Arial"/>
                <a:cs typeface="Arial"/>
              </a:rPr>
              <a:t>Once you are logged in, select</a:t>
            </a:r>
            <a:r>
              <a:rPr lang="el-GR" u="sng" dirty="0">
                <a:latin typeface="Arial"/>
                <a:cs typeface="Arial"/>
              </a:rPr>
              <a:t>:</a:t>
            </a:r>
            <a:endParaRPr lang="en-GB" u="sng" dirty="0">
              <a:latin typeface="Arial" panose="020B0604020202020204" pitchFamily="34" charset="0"/>
              <a:cs typeface="Arial" panose="020B0604020202020204" pitchFamily="34" charset="0"/>
            </a:endParaRPr>
          </a:p>
          <a:p>
            <a:pPr marL="285750" indent="-285750">
              <a:buFont typeface="Calibri"/>
              <a:buChar char="-"/>
            </a:pPr>
            <a:r>
              <a:rPr lang="en-GB" dirty="0">
                <a:latin typeface="Arial"/>
                <a:cs typeface="Arial"/>
              </a:rPr>
              <a:t>Education</a:t>
            </a:r>
            <a:endParaRPr lang="el-GR" dirty="0">
              <a:latin typeface="Arial"/>
              <a:cs typeface="Arial"/>
            </a:endParaRPr>
          </a:p>
          <a:p>
            <a:pPr marL="285750" indent="-285750">
              <a:buFont typeface="Calibri"/>
              <a:buChar char="-"/>
            </a:pPr>
            <a:r>
              <a:rPr lang="en-GB" dirty="0">
                <a:latin typeface="Arial"/>
                <a:cs typeface="Arial"/>
              </a:rPr>
              <a:t>My Trainees </a:t>
            </a:r>
            <a:r>
              <a:rPr lang="el-GR" dirty="0">
                <a:latin typeface="Arial"/>
                <a:cs typeface="Arial"/>
              </a:rPr>
              <a:t>  </a:t>
            </a:r>
            <a:endParaRPr lang="el-GR" dirty="0">
              <a:latin typeface="Arial" panose="020B0604020202020204"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val="3945711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2FD6A-319C-CB48-4AF3-C2D636E8BCF3}"/>
              </a:ext>
            </a:extLst>
          </p:cNvPr>
          <p:cNvSpPr>
            <a:spLocks noGrp="1"/>
          </p:cNvSpPr>
          <p:nvPr>
            <p:ph type="title"/>
          </p:nvPr>
        </p:nvSpPr>
        <p:spPr/>
        <p:txBody>
          <a:bodyPr/>
          <a:lstStyle/>
          <a:p>
            <a:r>
              <a:rPr lang="en-GB" b="1" dirty="0">
                <a:latin typeface="Corbel"/>
              </a:rPr>
              <a:t>CONTINUE</a:t>
            </a:r>
          </a:p>
        </p:txBody>
      </p:sp>
      <p:pic>
        <p:nvPicPr>
          <p:cNvPr id="4" name="Picture 3" descr="Graphical user interface, text, application, email&#10;&#10;Description automatically generated">
            <a:extLst>
              <a:ext uri="{FF2B5EF4-FFF2-40B4-BE49-F238E27FC236}">
                <a16:creationId xmlns:a16="http://schemas.microsoft.com/office/drawing/2014/main" id="{5C49E88B-0951-64DE-8BD7-94B2DF393308}"/>
              </a:ext>
            </a:extLst>
          </p:cNvPr>
          <p:cNvPicPr>
            <a:picLocks noChangeAspect="1"/>
          </p:cNvPicPr>
          <p:nvPr/>
        </p:nvPicPr>
        <p:blipFill>
          <a:blip r:embed="rId2"/>
          <a:stretch>
            <a:fillRect/>
          </a:stretch>
        </p:blipFill>
        <p:spPr>
          <a:xfrm>
            <a:off x="5876925" y="2409825"/>
            <a:ext cx="6095999" cy="2995310"/>
          </a:xfrm>
          <a:prstGeom prst="rect">
            <a:avLst/>
          </a:prstGeom>
        </p:spPr>
      </p:pic>
      <p:sp>
        <p:nvSpPr>
          <p:cNvPr id="5" name="TextBox 4">
            <a:extLst>
              <a:ext uri="{FF2B5EF4-FFF2-40B4-BE49-F238E27FC236}">
                <a16:creationId xmlns:a16="http://schemas.microsoft.com/office/drawing/2014/main" id="{BE883BA7-338C-DA12-4AAD-D8095C046F39}"/>
              </a:ext>
            </a:extLst>
          </p:cNvPr>
          <p:cNvSpPr txBox="1"/>
          <p:nvPr/>
        </p:nvSpPr>
        <p:spPr>
          <a:xfrm>
            <a:off x="1057275" y="2695575"/>
            <a:ext cx="3990975" cy="1754326"/>
          </a:xfrm>
          <a:prstGeom prst="rect">
            <a:avLst/>
          </a:prstGeom>
          <a:noFill/>
        </p:spPr>
        <p:txBody>
          <a:bodyPr wrap="square" lIns="91440" tIns="45720" rIns="91440" bIns="45720" rtlCol="0" anchor="t">
            <a:spAutoFit/>
          </a:bodyPr>
          <a:lstStyle/>
          <a:p>
            <a:r>
              <a:rPr lang="en-GB" dirty="0">
                <a:latin typeface="Arial"/>
                <a:cs typeface="Arial"/>
              </a:rPr>
              <a:t>Once the tab with your trainee’s details opens, as per the image opposite</a:t>
            </a:r>
            <a:endParaRPr lang="el-GR" dirty="0">
              <a:latin typeface="Arial"/>
              <a:cs typeface="Arial"/>
            </a:endParaRPr>
          </a:p>
          <a:p>
            <a:endParaRPr lang="el-GR" dirty="0">
              <a:latin typeface="Arial" panose="020B0604020202020204" pitchFamily="34" charset="0"/>
              <a:cs typeface="Arial" panose="020B0604020202020204" pitchFamily="34" charset="0"/>
            </a:endParaRPr>
          </a:p>
          <a:p>
            <a:pPr marL="285750" indent="-285750">
              <a:buFont typeface="Calibri"/>
              <a:buChar char="-"/>
            </a:pPr>
            <a:r>
              <a:rPr lang="en-GB" dirty="0">
                <a:latin typeface="Arial"/>
                <a:cs typeface="Arial"/>
              </a:rPr>
              <a:t>Click</a:t>
            </a:r>
            <a:r>
              <a:rPr lang="el-GR" dirty="0">
                <a:latin typeface="Arial"/>
                <a:cs typeface="Arial"/>
              </a:rPr>
              <a:t> </a:t>
            </a:r>
            <a:r>
              <a:rPr lang="en-GB" b="1" dirty="0">
                <a:latin typeface="Arial"/>
                <a:cs typeface="Arial"/>
              </a:rPr>
              <a:t>“DETAILS”</a:t>
            </a:r>
            <a:endParaRPr lang="el-GR" b="1" dirty="0">
              <a:latin typeface="Arial"/>
              <a:cs typeface="Arial"/>
            </a:endParaRPr>
          </a:p>
          <a:p>
            <a:endParaRPr lang="en-GB" dirty="0"/>
          </a:p>
        </p:txBody>
      </p:sp>
    </p:spTree>
    <p:extLst>
      <p:ext uri="{BB962C8B-B14F-4D97-AF65-F5344CB8AC3E}">
        <p14:creationId xmlns:p14="http://schemas.microsoft.com/office/powerpoint/2010/main" val="470337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A8ABF-41D6-7749-0F79-8131E918E5B2}"/>
              </a:ext>
            </a:extLst>
          </p:cNvPr>
          <p:cNvSpPr>
            <a:spLocks noGrp="1"/>
          </p:cNvSpPr>
          <p:nvPr>
            <p:ph type="title"/>
          </p:nvPr>
        </p:nvSpPr>
        <p:spPr/>
        <p:txBody>
          <a:bodyPr/>
          <a:lstStyle/>
          <a:p>
            <a:r>
              <a:rPr lang="en-GB" dirty="0"/>
              <a:t>CONTINUE</a:t>
            </a:r>
          </a:p>
        </p:txBody>
      </p:sp>
      <p:pic>
        <p:nvPicPr>
          <p:cNvPr id="4" name="Picture 3" descr="Graphical user interface, application&#10;&#10;Description automatically generated">
            <a:extLst>
              <a:ext uri="{FF2B5EF4-FFF2-40B4-BE49-F238E27FC236}">
                <a16:creationId xmlns:a16="http://schemas.microsoft.com/office/drawing/2014/main" id="{85CB1265-7B65-F15E-B7EC-E951CCDAFC1D}"/>
              </a:ext>
            </a:extLst>
          </p:cNvPr>
          <p:cNvPicPr>
            <a:picLocks noChangeAspect="1"/>
          </p:cNvPicPr>
          <p:nvPr/>
        </p:nvPicPr>
        <p:blipFill>
          <a:blip r:embed="rId2"/>
          <a:stretch>
            <a:fillRect/>
          </a:stretch>
        </p:blipFill>
        <p:spPr>
          <a:xfrm>
            <a:off x="5838824" y="2686050"/>
            <a:ext cx="6076951" cy="3625757"/>
          </a:xfrm>
          <a:prstGeom prst="rect">
            <a:avLst/>
          </a:prstGeom>
        </p:spPr>
      </p:pic>
      <p:sp>
        <p:nvSpPr>
          <p:cNvPr id="6" name="TextBox 5">
            <a:extLst>
              <a:ext uri="{FF2B5EF4-FFF2-40B4-BE49-F238E27FC236}">
                <a16:creationId xmlns:a16="http://schemas.microsoft.com/office/drawing/2014/main" id="{B8193A5E-9F96-DC01-2563-38643E91DBCE}"/>
              </a:ext>
            </a:extLst>
          </p:cNvPr>
          <p:cNvSpPr txBox="1"/>
          <p:nvPr/>
        </p:nvSpPr>
        <p:spPr>
          <a:xfrm>
            <a:off x="594316" y="2517701"/>
            <a:ext cx="5324475" cy="2585323"/>
          </a:xfrm>
          <a:prstGeom prst="rect">
            <a:avLst/>
          </a:prstGeom>
          <a:noFill/>
        </p:spPr>
        <p:txBody>
          <a:bodyPr wrap="square" lIns="91440" tIns="45720" rIns="91440" bIns="45720" rtlCol="0" anchor="t">
            <a:spAutoFit/>
          </a:bodyPr>
          <a:lstStyle/>
          <a:p>
            <a:r>
              <a:rPr lang="en-GB" dirty="0">
                <a:latin typeface="Arial"/>
                <a:cs typeface="Arial"/>
              </a:rPr>
              <a:t>Once you click “DETAILS” </a:t>
            </a:r>
            <a:endParaRPr lang="el-GR" dirty="0">
              <a:latin typeface="Arial"/>
              <a:cs typeface="Arial"/>
            </a:endParaRPr>
          </a:p>
          <a:p>
            <a:r>
              <a:rPr lang="en-GB" dirty="0">
                <a:latin typeface="Arial"/>
                <a:cs typeface="Arial"/>
              </a:rPr>
              <a:t>the tab as per the image opposite will open.</a:t>
            </a:r>
            <a:endParaRPr lang="el-GR" dirty="0">
              <a:latin typeface="Arial"/>
              <a:cs typeface="Arial"/>
            </a:endParaRPr>
          </a:p>
          <a:p>
            <a:endParaRPr lang="el-GR" dirty="0">
              <a:latin typeface="Arial" panose="020B0604020202020204" pitchFamily="34" charset="0"/>
              <a:cs typeface="Arial" panose="020B0604020202020204" pitchFamily="34" charset="0"/>
            </a:endParaRPr>
          </a:p>
          <a:p>
            <a:pPr marL="285750" indent="-285750">
              <a:buFont typeface="Calibri"/>
              <a:buChar char="-"/>
            </a:pPr>
            <a:r>
              <a:rPr lang="en-GB" dirty="0">
                <a:latin typeface="Arial"/>
                <a:cs typeface="Arial"/>
              </a:rPr>
              <a:t>Select</a:t>
            </a:r>
            <a:r>
              <a:rPr lang="el-GR" dirty="0">
                <a:latin typeface="Arial"/>
                <a:cs typeface="Arial"/>
              </a:rPr>
              <a:t> </a:t>
            </a:r>
            <a:r>
              <a:rPr lang="en-GB" b="1" dirty="0">
                <a:latin typeface="Arial"/>
                <a:cs typeface="Arial"/>
              </a:rPr>
              <a:t>“UPLOAD FILE”</a:t>
            </a:r>
            <a:r>
              <a:rPr lang="en-GB" dirty="0">
                <a:latin typeface="Arial"/>
                <a:cs typeface="Arial"/>
              </a:rPr>
              <a:t>.</a:t>
            </a:r>
            <a:endParaRPr lang="el-GR" dirty="0">
              <a:latin typeface="Arial" panose="020B0604020202020204" pitchFamily="34" charset="0"/>
              <a:cs typeface="Arial" panose="020B0604020202020204" pitchFamily="34" charset="0"/>
            </a:endParaRPr>
          </a:p>
          <a:p>
            <a:endParaRPr lang="el-GR" dirty="0">
              <a:latin typeface="Arial"/>
              <a:cs typeface="Arial"/>
            </a:endParaRPr>
          </a:p>
          <a:p>
            <a:endParaRPr lang="el-GR" dirty="0">
              <a:latin typeface="Arial"/>
              <a:cs typeface="Arial"/>
            </a:endParaRPr>
          </a:p>
          <a:p>
            <a:endParaRPr lang="el-GR" dirty="0"/>
          </a:p>
          <a:p>
            <a:endParaRPr lang="el-GR" dirty="0"/>
          </a:p>
          <a:p>
            <a:endParaRPr lang="en-GB" dirty="0"/>
          </a:p>
        </p:txBody>
      </p:sp>
    </p:spTree>
    <p:extLst>
      <p:ext uri="{BB962C8B-B14F-4D97-AF65-F5344CB8AC3E}">
        <p14:creationId xmlns:p14="http://schemas.microsoft.com/office/powerpoint/2010/main" val="2925234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0B833-2FB5-1997-FA74-F8B6BF0966CF}"/>
              </a:ext>
            </a:extLst>
          </p:cNvPr>
          <p:cNvSpPr>
            <a:spLocks noGrp="1"/>
          </p:cNvSpPr>
          <p:nvPr>
            <p:ph type="title"/>
          </p:nvPr>
        </p:nvSpPr>
        <p:spPr/>
        <p:txBody>
          <a:bodyPr/>
          <a:lstStyle/>
          <a:p>
            <a:r>
              <a:rPr lang="en-GB" b="1" dirty="0" err="1">
                <a:latin typeface="Corbel"/>
              </a:rPr>
              <a:t>cONTINUE</a:t>
            </a:r>
            <a:endParaRPr lang="en-GB" b="1" dirty="0">
              <a:latin typeface="Corbel"/>
            </a:endParaRPr>
          </a:p>
        </p:txBody>
      </p:sp>
      <p:sp>
        <p:nvSpPr>
          <p:cNvPr id="3" name="TextBox 2">
            <a:extLst>
              <a:ext uri="{FF2B5EF4-FFF2-40B4-BE49-F238E27FC236}">
                <a16:creationId xmlns:a16="http://schemas.microsoft.com/office/drawing/2014/main" id="{F8769B86-C9F4-1656-3D50-E86B8E1E6153}"/>
              </a:ext>
            </a:extLst>
          </p:cNvPr>
          <p:cNvSpPr txBox="1"/>
          <p:nvPr/>
        </p:nvSpPr>
        <p:spPr>
          <a:xfrm>
            <a:off x="634631" y="2297480"/>
            <a:ext cx="3968853" cy="2585323"/>
          </a:xfrm>
          <a:prstGeom prst="rect">
            <a:avLst/>
          </a:prstGeom>
          <a:noFill/>
        </p:spPr>
        <p:txBody>
          <a:bodyPr wrap="square" lIns="91440" tIns="45720" rIns="91440" bIns="45720" rtlCol="0" anchor="t">
            <a:spAutoFit/>
          </a:bodyPr>
          <a:lstStyle/>
          <a:p>
            <a:pPr marL="285750" indent="-285750">
              <a:buFont typeface="Arial"/>
              <a:buChar char="•"/>
            </a:pPr>
            <a:r>
              <a:rPr lang="en-GB" dirty="0">
                <a:latin typeface="Arial"/>
                <a:cs typeface="Arial"/>
              </a:rPr>
              <a:t>Select the deadline</a:t>
            </a:r>
            <a:r>
              <a:rPr lang="el-GR" dirty="0">
                <a:latin typeface="Arial"/>
                <a:cs typeface="Arial"/>
              </a:rPr>
              <a:t>.</a:t>
            </a:r>
            <a:endParaRPr lang="el-GR"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285750" indent="-285750">
              <a:buFont typeface="Arial"/>
              <a:buChar char="•"/>
            </a:pPr>
            <a:r>
              <a:rPr lang="en-GB" dirty="0">
                <a:latin typeface="Arial"/>
                <a:cs typeface="Arial"/>
              </a:rPr>
              <a:t>Click</a:t>
            </a:r>
            <a:r>
              <a:rPr lang="el-GR" dirty="0">
                <a:latin typeface="Arial"/>
                <a:cs typeface="Arial"/>
              </a:rPr>
              <a:t> </a:t>
            </a:r>
            <a:r>
              <a:rPr lang="en-GB" dirty="0">
                <a:latin typeface="Arial"/>
                <a:cs typeface="Arial"/>
              </a:rPr>
              <a:t>“</a:t>
            </a:r>
            <a:r>
              <a:rPr lang="en-GB" b="1" dirty="0">
                <a:latin typeface="Arial"/>
                <a:cs typeface="Arial"/>
              </a:rPr>
              <a:t>Select File</a:t>
            </a:r>
            <a:r>
              <a:rPr lang="en-GB" dirty="0">
                <a:latin typeface="Arial"/>
                <a:cs typeface="Arial"/>
              </a:rPr>
              <a:t>”</a:t>
            </a:r>
            <a:r>
              <a:rPr lang="el-GR" dirty="0">
                <a:latin typeface="Arial"/>
                <a:cs typeface="Arial"/>
              </a:rPr>
              <a:t>, </a:t>
            </a:r>
            <a:endParaRPr lang="el-GR" dirty="0">
              <a:solidFill>
                <a:srgbClr val="FF0000"/>
              </a:solidFill>
              <a:latin typeface="Arial" panose="020B0604020202020204" pitchFamily="34" charset="0"/>
              <a:cs typeface="Arial" panose="020B0604020202020204" pitchFamily="34" charset="0"/>
            </a:endParaRPr>
          </a:p>
          <a:p>
            <a:pPr marL="285750" indent="-285750">
              <a:buFont typeface="Arial"/>
              <a:buChar char="•"/>
            </a:pPr>
            <a:r>
              <a:rPr lang="en-GB" dirty="0">
                <a:latin typeface="Arial"/>
                <a:cs typeface="Arial"/>
              </a:rPr>
              <a:t>“</a:t>
            </a:r>
            <a:r>
              <a:rPr lang="en-GB" b="1" dirty="0">
                <a:latin typeface="Arial"/>
                <a:cs typeface="Arial"/>
              </a:rPr>
              <a:t>Upload</a:t>
            </a:r>
            <a:r>
              <a:rPr lang="en-GB" dirty="0">
                <a:latin typeface="Arial"/>
                <a:cs typeface="Arial"/>
              </a:rPr>
              <a:t>” </a:t>
            </a:r>
            <a:r>
              <a:rPr lang="en-GB" dirty="0">
                <a:solidFill>
                  <a:srgbClr val="FF0000"/>
                </a:solidFill>
                <a:latin typeface="Arial"/>
                <a:cs typeface="Arial"/>
              </a:rPr>
              <a:t>and then</a:t>
            </a:r>
            <a:r>
              <a:rPr lang="el-GR" dirty="0">
                <a:solidFill>
                  <a:srgbClr val="FF0000"/>
                </a:solidFill>
                <a:latin typeface="Arial"/>
                <a:cs typeface="Arial"/>
              </a:rPr>
              <a:t> </a:t>
            </a:r>
            <a:r>
              <a:rPr lang="en-GB" dirty="0">
                <a:solidFill>
                  <a:srgbClr val="FF0000"/>
                </a:solidFill>
                <a:latin typeface="Arial"/>
                <a:cs typeface="Arial"/>
              </a:rPr>
              <a:t>“SUBMIT”</a:t>
            </a:r>
            <a:r>
              <a:rPr lang="el-GR" dirty="0">
                <a:solidFill>
                  <a:srgbClr val="FF0000"/>
                </a:solidFill>
                <a:latin typeface="Arial"/>
                <a:cs typeface="Arial"/>
              </a:rPr>
              <a:t>.</a:t>
            </a:r>
            <a:endParaRPr lang="el-GR" dirty="0">
              <a:solidFill>
                <a:srgbClr val="FF0000"/>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a:cs typeface="Arial"/>
              </a:rPr>
              <a:t>To make sure that the file has been uploaded successfully, check if it appears in the Table below.</a:t>
            </a:r>
            <a:endParaRPr lang="el-GR" dirty="0">
              <a:latin typeface="Arial"/>
              <a:cs typeface="Arial"/>
            </a:endParaRPr>
          </a:p>
          <a:p>
            <a:endParaRPr lang="el-GR" dirty="0"/>
          </a:p>
        </p:txBody>
      </p:sp>
      <p:pic>
        <p:nvPicPr>
          <p:cNvPr id="5" name="Picture 4" descr="Graphical user interface, application, Teams">
            <a:extLst>
              <a:ext uri="{FF2B5EF4-FFF2-40B4-BE49-F238E27FC236}">
                <a16:creationId xmlns:a16="http://schemas.microsoft.com/office/drawing/2014/main" id="{57FA4122-4DB8-7075-758D-1EE51DCA2DB9}"/>
              </a:ext>
            </a:extLst>
          </p:cNvPr>
          <p:cNvPicPr>
            <a:picLocks noChangeAspect="1"/>
          </p:cNvPicPr>
          <p:nvPr/>
        </p:nvPicPr>
        <p:blipFill>
          <a:blip r:embed="rId2"/>
          <a:stretch>
            <a:fillRect/>
          </a:stretch>
        </p:blipFill>
        <p:spPr>
          <a:xfrm>
            <a:off x="4603484" y="2447925"/>
            <a:ext cx="7131315" cy="3542874"/>
          </a:xfrm>
          <a:prstGeom prst="rect">
            <a:avLst/>
          </a:prstGeom>
        </p:spPr>
      </p:pic>
    </p:spTree>
    <p:extLst>
      <p:ext uri="{BB962C8B-B14F-4D97-AF65-F5344CB8AC3E}">
        <p14:creationId xmlns:p14="http://schemas.microsoft.com/office/powerpoint/2010/main" val="89108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18E14-561A-849C-38F1-57555628CAD8}"/>
              </a:ext>
            </a:extLst>
          </p:cNvPr>
          <p:cNvSpPr>
            <a:spLocks noGrp="1"/>
          </p:cNvSpPr>
          <p:nvPr>
            <p:ph type="title"/>
          </p:nvPr>
        </p:nvSpPr>
        <p:spPr/>
        <p:txBody>
          <a:bodyPr/>
          <a:lstStyle/>
          <a:p>
            <a:r>
              <a:rPr lang="en-GB" b="1" dirty="0">
                <a:latin typeface="Corbel"/>
              </a:rPr>
              <a:t>VERIFICATION BY THE TRAINEE ADVOCATE</a:t>
            </a:r>
          </a:p>
        </p:txBody>
      </p:sp>
      <p:pic>
        <p:nvPicPr>
          <p:cNvPr id="6" name="Picture 5" descr="Graphical user interface, text, application, email&#10;&#10;Description automatically generated">
            <a:extLst>
              <a:ext uri="{FF2B5EF4-FFF2-40B4-BE49-F238E27FC236}">
                <a16:creationId xmlns:a16="http://schemas.microsoft.com/office/drawing/2014/main" id="{26B57226-C136-B5A6-F320-BAEB26A38858}"/>
              </a:ext>
            </a:extLst>
          </p:cNvPr>
          <p:cNvPicPr>
            <a:picLocks noChangeAspect="1"/>
          </p:cNvPicPr>
          <p:nvPr/>
        </p:nvPicPr>
        <p:blipFill>
          <a:blip r:embed="rId2"/>
          <a:stretch>
            <a:fillRect/>
          </a:stretch>
        </p:blipFill>
        <p:spPr>
          <a:xfrm>
            <a:off x="6023294" y="2575420"/>
            <a:ext cx="5698921" cy="3712792"/>
          </a:xfrm>
          <a:prstGeom prst="rect">
            <a:avLst/>
          </a:prstGeom>
        </p:spPr>
      </p:pic>
      <p:sp>
        <p:nvSpPr>
          <p:cNvPr id="7" name="TextBox 6">
            <a:extLst>
              <a:ext uri="{FF2B5EF4-FFF2-40B4-BE49-F238E27FC236}">
                <a16:creationId xmlns:a16="http://schemas.microsoft.com/office/drawing/2014/main" id="{7C8A8110-5D01-9EAB-67AE-86B46FD67431}"/>
              </a:ext>
            </a:extLst>
          </p:cNvPr>
          <p:cNvSpPr txBox="1"/>
          <p:nvPr/>
        </p:nvSpPr>
        <p:spPr>
          <a:xfrm>
            <a:off x="796954" y="2575420"/>
            <a:ext cx="4211274" cy="2308324"/>
          </a:xfrm>
          <a:prstGeom prst="rect">
            <a:avLst/>
          </a:prstGeom>
          <a:noFill/>
        </p:spPr>
        <p:txBody>
          <a:bodyPr wrap="square" lIns="91440" tIns="45720" rIns="91440" bIns="45720" rtlCol="0" anchor="t">
            <a:spAutoFit/>
          </a:bodyPr>
          <a:lstStyle/>
          <a:p>
            <a:r>
              <a:rPr lang="en-GB" dirty="0">
                <a:latin typeface="Arial"/>
                <a:cs typeface="Arial"/>
              </a:rPr>
              <a:t>The</a:t>
            </a:r>
            <a:r>
              <a:rPr lang="el-GR" dirty="0">
                <a:latin typeface="Arial"/>
                <a:cs typeface="Arial"/>
              </a:rPr>
              <a:t> </a:t>
            </a:r>
            <a:r>
              <a:rPr lang="en-GB" b="1" u="sng" dirty="0">
                <a:latin typeface="Arial"/>
                <a:cs typeface="Arial"/>
              </a:rPr>
              <a:t>Trainee Advocate</a:t>
            </a:r>
            <a:r>
              <a:rPr lang="el-GR" b="1" u="sng" dirty="0">
                <a:latin typeface="Arial"/>
                <a:cs typeface="Arial"/>
              </a:rPr>
              <a:t>: </a:t>
            </a:r>
            <a:endParaRPr lang="en-US" b="1" u="sng" dirty="0"/>
          </a:p>
          <a:p>
            <a:pPr marL="285750" indent="-285750">
              <a:buFont typeface="Arial"/>
              <a:buChar char="•"/>
            </a:pPr>
            <a:r>
              <a:rPr lang="en-GB" dirty="0">
                <a:latin typeface="Arial"/>
                <a:cs typeface="Arial"/>
              </a:rPr>
              <a:t>Must log in to his or her account. </a:t>
            </a:r>
            <a:endParaRPr lang="el-GR" dirty="0"/>
          </a:p>
          <a:p>
            <a:endParaRPr lang="el-GR" dirty="0">
              <a:latin typeface="Arial" panose="020B0604020202020204" pitchFamily="34" charset="0"/>
              <a:cs typeface="Arial" panose="020B0604020202020204" pitchFamily="34" charset="0"/>
            </a:endParaRPr>
          </a:p>
          <a:p>
            <a:r>
              <a:rPr lang="el-GR" dirty="0">
                <a:latin typeface="Arial"/>
                <a:cs typeface="Arial"/>
              </a:rPr>
              <a:t> </a:t>
            </a:r>
            <a:r>
              <a:rPr lang="en-GB" dirty="0">
                <a:latin typeface="Arial"/>
                <a:cs typeface="Arial"/>
              </a:rPr>
              <a:t>Next to the “Work Registration Form” </a:t>
            </a:r>
          </a:p>
          <a:p>
            <a:pPr marL="285750" indent="-285750">
              <a:buFont typeface="Arial"/>
              <a:buChar char="•"/>
            </a:pPr>
            <a:r>
              <a:rPr lang="en-GB" dirty="0">
                <a:latin typeface="Arial"/>
                <a:cs typeface="Arial"/>
              </a:rPr>
              <a:t>Select</a:t>
            </a:r>
            <a:r>
              <a:rPr lang="el-GR" dirty="0">
                <a:latin typeface="Arial"/>
                <a:cs typeface="Arial"/>
              </a:rPr>
              <a:t>  </a:t>
            </a:r>
            <a:r>
              <a:rPr lang="en-GB" b="1" dirty="0">
                <a:latin typeface="Arial"/>
                <a:cs typeface="Arial"/>
              </a:rPr>
              <a:t>“BROWSE”</a:t>
            </a:r>
            <a:r>
              <a:rPr lang="el-GR" dirty="0">
                <a:latin typeface="Arial"/>
                <a:cs typeface="Arial"/>
              </a:rPr>
              <a:t> </a:t>
            </a:r>
            <a:endParaRPr lang="en-GB" dirty="0">
              <a:latin typeface="Arial"/>
              <a:cs typeface="Arial"/>
            </a:endParaRPr>
          </a:p>
          <a:p>
            <a:r>
              <a:rPr lang="en-GB" dirty="0">
                <a:latin typeface="Arial"/>
                <a:cs typeface="Arial"/>
              </a:rPr>
              <a:t>to</a:t>
            </a:r>
            <a:r>
              <a:rPr lang="el-GR" dirty="0">
                <a:latin typeface="Arial"/>
                <a:cs typeface="Arial"/>
              </a:rPr>
              <a:t> </a:t>
            </a:r>
            <a:r>
              <a:rPr lang="en-GB" u="sng" dirty="0">
                <a:latin typeface="Arial"/>
                <a:cs typeface="Arial"/>
              </a:rPr>
              <a:t>save</a:t>
            </a:r>
            <a:r>
              <a:rPr lang="el-GR" dirty="0">
                <a:latin typeface="Arial"/>
                <a:cs typeface="Arial"/>
              </a:rPr>
              <a:t> </a:t>
            </a:r>
            <a:r>
              <a:rPr lang="en-GB" dirty="0">
                <a:latin typeface="Arial"/>
                <a:cs typeface="Arial"/>
              </a:rPr>
              <a:t>and </a:t>
            </a:r>
            <a:r>
              <a:rPr lang="en-GB" u="sng" dirty="0">
                <a:latin typeface="Arial"/>
                <a:cs typeface="Arial"/>
              </a:rPr>
              <a:t>check</a:t>
            </a:r>
            <a:r>
              <a:rPr lang="el-GR" dirty="0">
                <a:latin typeface="Arial"/>
                <a:cs typeface="Arial"/>
              </a:rPr>
              <a:t> </a:t>
            </a:r>
            <a:r>
              <a:rPr lang="en-GB" dirty="0">
                <a:latin typeface="Arial"/>
                <a:cs typeface="Arial"/>
              </a:rPr>
              <a:t>that his or her form has been submitted, as per the image opposite.</a:t>
            </a:r>
          </a:p>
        </p:txBody>
      </p:sp>
    </p:spTree>
    <p:extLst>
      <p:ext uri="{BB962C8B-B14F-4D97-AF65-F5344CB8AC3E}">
        <p14:creationId xmlns:p14="http://schemas.microsoft.com/office/powerpoint/2010/main" val="1113978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24BD6-A8FD-5D93-6EC7-2FD2914EC996}"/>
              </a:ext>
            </a:extLst>
          </p:cNvPr>
          <p:cNvSpPr>
            <a:spLocks noGrp="1"/>
          </p:cNvSpPr>
          <p:nvPr>
            <p:ph type="title"/>
          </p:nvPr>
        </p:nvSpPr>
        <p:spPr>
          <a:xfrm>
            <a:off x="2122079" y="195677"/>
            <a:ext cx="7729728" cy="1188720"/>
          </a:xfrm>
        </p:spPr>
        <p:txBody>
          <a:bodyPr/>
          <a:lstStyle/>
          <a:p>
            <a:r>
              <a:rPr lang="en-GB" dirty="0"/>
              <a:t>LATE SUBMISSION OF THE WORK REGISTRATION FORM</a:t>
            </a:r>
          </a:p>
        </p:txBody>
      </p:sp>
      <p:sp>
        <p:nvSpPr>
          <p:cNvPr id="3" name="TextBox 2">
            <a:extLst>
              <a:ext uri="{FF2B5EF4-FFF2-40B4-BE49-F238E27FC236}">
                <a16:creationId xmlns:a16="http://schemas.microsoft.com/office/drawing/2014/main" id="{6EDEB1BA-1C4E-85D0-9368-F25B2428282B}"/>
              </a:ext>
            </a:extLst>
          </p:cNvPr>
          <p:cNvSpPr txBox="1"/>
          <p:nvPr/>
        </p:nvSpPr>
        <p:spPr>
          <a:xfrm>
            <a:off x="914400" y="2413869"/>
            <a:ext cx="5476876" cy="3693319"/>
          </a:xfrm>
          <a:prstGeom prst="rect">
            <a:avLst/>
          </a:prstGeom>
          <a:noFill/>
        </p:spPr>
        <p:txBody>
          <a:bodyPr wrap="square" rtlCol="0">
            <a:spAutoFit/>
          </a:bodyPr>
          <a:lstStyle/>
          <a:p>
            <a:endParaRPr lang="el-GR"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Trainee Advocate</a:t>
            </a:r>
            <a:r>
              <a:rPr lang="el-GR" dirty="0">
                <a:latin typeface="Arial" panose="020B0604020202020204" pitchFamily="34" charset="0"/>
                <a:cs typeface="Arial" panose="020B0604020202020204" pitchFamily="34" charset="0"/>
              </a:rPr>
              <a:t>:</a:t>
            </a:r>
          </a:p>
          <a:p>
            <a:r>
              <a:rPr lang="el-GR"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Sign in as Trainee</a:t>
            </a:r>
            <a:endParaRPr lang="el-GR"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Browse to the Work Registration Form</a:t>
            </a:r>
          </a:p>
          <a:p>
            <a:r>
              <a:rPr lang="en-GB" u="sng" dirty="0">
                <a:latin typeface="Arial" panose="020B0604020202020204" pitchFamily="34" charset="0"/>
                <a:cs typeface="Arial" panose="020B0604020202020204" pitchFamily="34" charset="0"/>
              </a:rPr>
              <a:t>- Upload the justification letter </a:t>
            </a:r>
            <a:r>
              <a:rPr lang="en-GB" dirty="0">
                <a:latin typeface="Arial" panose="020B0604020202020204" pitchFamily="34" charset="0"/>
                <a:cs typeface="Arial" panose="020B0604020202020204" pitchFamily="34" charset="0"/>
              </a:rPr>
              <a:t>prepared</a:t>
            </a:r>
            <a:r>
              <a:rPr lang="en-GB" u="sng"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by</a:t>
            </a:r>
          </a:p>
          <a:p>
            <a:r>
              <a:rPr lang="en-GB" dirty="0">
                <a:latin typeface="Arial" panose="020B0604020202020204" pitchFamily="34" charset="0"/>
                <a:cs typeface="Arial" panose="020B0604020202020204" pitchFamily="34" charset="0"/>
              </a:rPr>
              <a:t>the firm or by you </a:t>
            </a:r>
            <a:r>
              <a:rPr lang="en-GB" u="sng" dirty="0">
                <a:latin typeface="Arial" panose="020B0604020202020204" pitchFamily="34" charset="0"/>
                <a:cs typeface="Arial" panose="020B0604020202020204" pitchFamily="34" charset="0"/>
              </a:rPr>
              <a:t>together with any </a:t>
            </a:r>
          </a:p>
          <a:p>
            <a:r>
              <a:rPr lang="en-GB" u="sng" dirty="0">
                <a:latin typeface="Arial" panose="020B0604020202020204" pitchFamily="34" charset="0"/>
                <a:cs typeface="Arial" panose="020B0604020202020204" pitchFamily="34" charset="0"/>
              </a:rPr>
              <a:t>supporting documents you may have. </a:t>
            </a:r>
            <a:endParaRPr lang="el-GR" u="sng" dirty="0">
              <a:latin typeface="Arial" panose="020B0604020202020204" pitchFamily="34" charset="0"/>
              <a:cs typeface="Arial" panose="020B0604020202020204" pitchFamily="34" charset="0"/>
            </a:endParaRPr>
          </a:p>
          <a:p>
            <a:endParaRPr lang="el-GR" dirty="0"/>
          </a:p>
          <a:p>
            <a:r>
              <a:rPr lang="en-GB" u="sng" dirty="0">
                <a:latin typeface="Arial" panose="020B0604020202020204" pitchFamily="34" charset="0"/>
                <a:cs typeface="Arial" panose="020B0604020202020204" pitchFamily="34" charset="0"/>
              </a:rPr>
              <a:t>Instructor</a:t>
            </a:r>
            <a:r>
              <a:rPr lang="el-GR" u="sng" dirty="0">
                <a:latin typeface="Arial" panose="020B0604020202020204" pitchFamily="34" charset="0"/>
                <a:cs typeface="Arial" panose="020B0604020202020204" pitchFamily="34" charset="0"/>
              </a:rPr>
              <a:t>:</a:t>
            </a:r>
          </a:p>
          <a:p>
            <a:endParaRPr lang="el-GR"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Submit the late form</a:t>
            </a:r>
            <a:r>
              <a:rPr lang="el-GR"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as per the instructions</a:t>
            </a:r>
          </a:p>
          <a:p>
            <a:r>
              <a:rPr lang="en-GB" dirty="0">
                <a:latin typeface="Arial" panose="020B0604020202020204" pitchFamily="34" charset="0"/>
                <a:cs typeface="Arial" panose="020B0604020202020204" pitchFamily="34" charset="0"/>
              </a:rPr>
              <a:t>above</a:t>
            </a:r>
            <a:r>
              <a:rPr lang="el-GR" dirty="0">
                <a:latin typeface="Arial" panose="020B0604020202020204" pitchFamily="34" charset="0"/>
                <a:cs typeface="Arial" panose="020B0604020202020204" pitchFamily="34" charset="0"/>
              </a:rPr>
              <a:t> </a:t>
            </a:r>
          </a:p>
          <a:p>
            <a:endParaRPr lang="en-GB" dirty="0"/>
          </a:p>
        </p:txBody>
      </p:sp>
      <p:pic>
        <p:nvPicPr>
          <p:cNvPr id="5" name="Picture 4" descr="Graphical user interface, text, application, email, website&#10;&#10;Description automatically generated">
            <a:extLst>
              <a:ext uri="{FF2B5EF4-FFF2-40B4-BE49-F238E27FC236}">
                <a16:creationId xmlns:a16="http://schemas.microsoft.com/office/drawing/2014/main" id="{7E6D4D2B-C02D-BDDE-1829-A0AD912813EA}"/>
              </a:ext>
            </a:extLst>
          </p:cNvPr>
          <p:cNvPicPr>
            <a:picLocks noChangeAspect="1"/>
          </p:cNvPicPr>
          <p:nvPr/>
        </p:nvPicPr>
        <p:blipFill>
          <a:blip r:embed="rId2"/>
          <a:stretch>
            <a:fillRect/>
          </a:stretch>
        </p:blipFill>
        <p:spPr>
          <a:xfrm>
            <a:off x="5843107" y="2413869"/>
            <a:ext cx="6019800" cy="3281486"/>
          </a:xfrm>
          <a:prstGeom prst="rect">
            <a:avLst/>
          </a:prstGeom>
        </p:spPr>
      </p:pic>
      <p:sp>
        <p:nvSpPr>
          <p:cNvPr id="8" name="TextBox 7">
            <a:extLst>
              <a:ext uri="{FF2B5EF4-FFF2-40B4-BE49-F238E27FC236}">
                <a16:creationId xmlns:a16="http://schemas.microsoft.com/office/drawing/2014/main" id="{F7BF3FBE-8D38-801D-1B16-3A50F8B01E40}"/>
              </a:ext>
            </a:extLst>
          </p:cNvPr>
          <p:cNvSpPr txBox="1"/>
          <p:nvPr/>
        </p:nvSpPr>
        <p:spPr>
          <a:xfrm>
            <a:off x="756757" y="1513633"/>
            <a:ext cx="101727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u="sng" dirty="0">
                <a:solidFill>
                  <a:srgbClr val="000000"/>
                </a:solidFill>
                <a:latin typeface="Arial" panose="020B0604020202020204" pitchFamily="34" charset="0"/>
                <a:cs typeface="Arial" panose="020B0604020202020204" pitchFamily="34" charset="0"/>
              </a:rPr>
              <a:t>If the form has not been submitted within the prescribed deadline for valid reasons, follow the steps below to submit the relevant justification</a:t>
            </a:r>
            <a:r>
              <a:rPr kumimoji="0" lang="el-GR" sz="1800" b="0"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12088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7D93F-1CC6-79BC-FAD2-25EEF36C3193}"/>
              </a:ext>
            </a:extLst>
          </p:cNvPr>
          <p:cNvSpPr>
            <a:spLocks noGrp="1"/>
          </p:cNvSpPr>
          <p:nvPr>
            <p:ph type="title"/>
          </p:nvPr>
        </p:nvSpPr>
        <p:spPr>
          <a:xfrm>
            <a:off x="2225812" y="545400"/>
            <a:ext cx="7729728" cy="1188720"/>
          </a:xfrm>
        </p:spPr>
        <p:txBody>
          <a:bodyPr>
            <a:normAutofit/>
          </a:bodyPr>
          <a:lstStyle/>
          <a:p>
            <a:r>
              <a:rPr lang="en-GB" sz="4400" dirty="0">
                <a:latin typeface="Arial"/>
                <a:cs typeface="Arial"/>
              </a:rPr>
              <a:t>Creation OF ACCOUNT</a:t>
            </a:r>
            <a:endParaRPr lang="en-GB" sz="4400" dirty="0">
              <a:ln>
                <a:solidFill>
                  <a:prstClr val="black">
                    <a:lumMod val="75000"/>
                    <a:lumOff val="25000"/>
                    <a:alpha val="10000"/>
                  </a:prstClr>
                </a:solidFill>
              </a:ln>
              <a:effectLst>
                <a:outerShdw blurRad="9525" dist="25400" dir="14640000" algn="tl" rotWithShape="0">
                  <a:prstClr val="black">
                    <a:alpha val="30000"/>
                  </a:prstClr>
                </a:outerShdw>
              </a:effectLst>
              <a:latin typeface="Gill Sans MT Condensed" panose="020B0506020104020203" pitchFamily="34" charset="0"/>
              <a:cs typeface="Arial"/>
            </a:endParaRPr>
          </a:p>
        </p:txBody>
      </p:sp>
      <p:sp>
        <p:nvSpPr>
          <p:cNvPr id="3" name="Content Placeholder 2">
            <a:extLst>
              <a:ext uri="{FF2B5EF4-FFF2-40B4-BE49-F238E27FC236}">
                <a16:creationId xmlns:a16="http://schemas.microsoft.com/office/drawing/2014/main" id="{65EF7CDB-4DC9-AB9D-3E57-825D04431960}"/>
              </a:ext>
            </a:extLst>
          </p:cNvPr>
          <p:cNvSpPr>
            <a:spLocks noGrp="1"/>
          </p:cNvSpPr>
          <p:nvPr>
            <p:ph idx="1"/>
          </p:nvPr>
        </p:nvSpPr>
        <p:spPr>
          <a:xfrm>
            <a:off x="913795" y="2076450"/>
            <a:ext cx="10353762" cy="4641271"/>
          </a:xfrm>
        </p:spPr>
        <p:txBody>
          <a:bodyPr vert="horz" lIns="91440" tIns="45720" rIns="91440" bIns="45720" rtlCol="0" anchor="t">
            <a:normAutofit/>
          </a:bodyPr>
          <a:lstStyle/>
          <a:p>
            <a:pPr indent="-305435" algn="just"/>
            <a:r>
              <a:rPr lang="en-GB" dirty="0">
                <a:latin typeface="Arial"/>
                <a:cs typeface="Arial"/>
              </a:rPr>
              <a:t>In order to apply online, you must first create an account on the CBA platform.</a:t>
            </a:r>
            <a:endParaRPr lang="en-US" dirty="0">
              <a:latin typeface="Arial"/>
              <a:cs typeface="Arial"/>
            </a:endParaRPr>
          </a:p>
          <a:p>
            <a:pPr indent="-305435" algn="just"/>
            <a:r>
              <a:rPr lang="en-GB" dirty="0">
                <a:solidFill>
                  <a:schemeClr val="tx1"/>
                </a:solidFill>
                <a:latin typeface="Arial"/>
                <a:cs typeface="Arial"/>
              </a:rPr>
              <a:t>Please fill in the requested fields</a:t>
            </a:r>
            <a:r>
              <a:rPr lang="en-GB" dirty="0">
                <a:latin typeface="Arial"/>
                <a:cs typeface="Arial"/>
              </a:rPr>
              <a:t>, </a:t>
            </a:r>
            <a:r>
              <a:rPr lang="en-GB" u="sng" dirty="0">
                <a:latin typeface="Arial"/>
                <a:cs typeface="Arial"/>
              </a:rPr>
              <a:t>as shown below</a:t>
            </a:r>
            <a:r>
              <a:rPr lang="el-GR" u="sng" dirty="0">
                <a:latin typeface="Arial"/>
                <a:cs typeface="Arial"/>
              </a:rPr>
              <a:t>:</a:t>
            </a:r>
            <a:endParaRPr lang="el-GR"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p:txBody>
      </p:sp>
      <p:pic>
        <p:nvPicPr>
          <p:cNvPr id="6" name="Picture 5" descr="Graphical user interface, application&#10;&#10;Description automatically generated">
            <a:extLst>
              <a:ext uri="{FF2B5EF4-FFF2-40B4-BE49-F238E27FC236}">
                <a16:creationId xmlns:a16="http://schemas.microsoft.com/office/drawing/2014/main" id="{6D399B0F-A641-12B3-0FDE-0462864B5516}"/>
              </a:ext>
            </a:extLst>
          </p:cNvPr>
          <p:cNvPicPr>
            <a:picLocks noChangeAspect="1"/>
          </p:cNvPicPr>
          <p:nvPr/>
        </p:nvPicPr>
        <p:blipFill>
          <a:blip r:embed="rId2"/>
          <a:stretch>
            <a:fillRect/>
          </a:stretch>
        </p:blipFill>
        <p:spPr>
          <a:xfrm>
            <a:off x="4800600" y="3238500"/>
            <a:ext cx="6829426" cy="3243324"/>
          </a:xfrm>
          <a:prstGeom prst="rect">
            <a:avLst/>
          </a:prstGeom>
        </p:spPr>
      </p:pic>
      <p:sp>
        <p:nvSpPr>
          <p:cNvPr id="7" name="TextBox 6">
            <a:extLst>
              <a:ext uri="{FF2B5EF4-FFF2-40B4-BE49-F238E27FC236}">
                <a16:creationId xmlns:a16="http://schemas.microsoft.com/office/drawing/2014/main" id="{A0DDCE22-FA32-DAAC-2923-42F637E086B4}"/>
              </a:ext>
            </a:extLst>
          </p:cNvPr>
          <p:cNvSpPr txBox="1"/>
          <p:nvPr/>
        </p:nvSpPr>
        <p:spPr>
          <a:xfrm>
            <a:off x="1135307" y="3567223"/>
            <a:ext cx="2905730" cy="2031325"/>
          </a:xfrm>
          <a:prstGeom prst="rect">
            <a:avLst/>
          </a:prstGeom>
          <a:noFill/>
        </p:spPr>
        <p:txBody>
          <a:bodyPr wrap="square" lIns="91440" tIns="45720" rIns="91440" bIns="45720" rtlCol="0" anchor="t">
            <a:spAutoFit/>
          </a:bodyPr>
          <a:lstStyle/>
          <a:p>
            <a:r>
              <a:rPr lang="en-GB" b="1" u="sng" dirty="0">
                <a:latin typeface="Arial" panose="020B0604020202020204" pitchFamily="34" charset="0"/>
                <a:cs typeface="Arial" panose="020B0604020202020204" pitchFamily="34" charset="0"/>
              </a:rPr>
              <a:t>Important</a:t>
            </a:r>
            <a:r>
              <a:rPr lang="el-GR" b="1" u="sng" dirty="0">
                <a:latin typeface="Arial" panose="020B0604020202020204" pitchFamily="34" charset="0"/>
                <a:cs typeface="Arial" panose="020B0604020202020204" pitchFamily="34" charset="0"/>
              </a:rPr>
              <a:t>: </a:t>
            </a:r>
          </a:p>
          <a:p>
            <a:endParaRPr lang="el-GR" dirty="0">
              <a:latin typeface="Arial" panose="020B0604020202020204" pitchFamily="34" charset="0"/>
              <a:cs typeface="Arial" panose="020B0604020202020204" pitchFamily="34" charset="0"/>
            </a:endParaRPr>
          </a:p>
          <a:p>
            <a:pPr algn="just"/>
            <a:r>
              <a:rPr lang="en-GB" dirty="0">
                <a:latin typeface="Arial"/>
                <a:cs typeface="Arial"/>
              </a:rPr>
              <a:t>If more than 30 days have passed since the start date of your training, you will not be able to proceed to the  next steps below.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50905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D344A-6BD9-FE3A-250B-343E3D31104D}"/>
              </a:ext>
            </a:extLst>
          </p:cNvPr>
          <p:cNvSpPr>
            <a:spLocks noGrp="1"/>
          </p:cNvSpPr>
          <p:nvPr>
            <p:ph type="title"/>
          </p:nvPr>
        </p:nvSpPr>
        <p:spPr/>
        <p:txBody>
          <a:bodyPr/>
          <a:lstStyle/>
          <a:p>
            <a:r>
              <a:rPr lang="en-GB" dirty="0">
                <a:solidFill>
                  <a:schemeClr val="tx1"/>
                </a:solidFill>
                <a:latin typeface="Corbel"/>
              </a:rPr>
              <a:t>END OF TRAINING QUESTIONNAIRE </a:t>
            </a:r>
            <a:r>
              <a:rPr lang="el-GR" b="1" dirty="0">
                <a:latin typeface="Corbel"/>
              </a:rPr>
              <a:t>(</a:t>
            </a:r>
            <a:r>
              <a:rPr lang="en-GB" b="1" dirty="0"/>
              <a:t>questionnaire</a:t>
            </a:r>
            <a:r>
              <a:rPr lang="el-GR" b="1" dirty="0">
                <a:latin typeface="Corbel"/>
              </a:rPr>
              <a:t> </a:t>
            </a:r>
            <a:r>
              <a:rPr lang="el-GR" b="1" dirty="0" err="1">
                <a:latin typeface="Corbel"/>
              </a:rPr>
              <a:t>ιι</a:t>
            </a:r>
            <a:r>
              <a:rPr lang="el-GR" b="1" dirty="0">
                <a:latin typeface="Corbel"/>
              </a:rPr>
              <a:t>)</a:t>
            </a:r>
            <a:endParaRPr lang="en-GB" b="1" dirty="0">
              <a:latin typeface="Corbel"/>
            </a:endParaRPr>
          </a:p>
        </p:txBody>
      </p:sp>
      <p:sp>
        <p:nvSpPr>
          <p:cNvPr id="3" name="TextBox 2">
            <a:extLst>
              <a:ext uri="{FF2B5EF4-FFF2-40B4-BE49-F238E27FC236}">
                <a16:creationId xmlns:a16="http://schemas.microsoft.com/office/drawing/2014/main" id="{78670423-F718-BC61-38E0-36A92AB0D76A}"/>
              </a:ext>
            </a:extLst>
          </p:cNvPr>
          <p:cNvSpPr txBox="1"/>
          <p:nvPr/>
        </p:nvSpPr>
        <p:spPr>
          <a:xfrm>
            <a:off x="1434517" y="3011648"/>
            <a:ext cx="10024844" cy="2308324"/>
          </a:xfrm>
          <a:prstGeom prst="rect">
            <a:avLst/>
          </a:prstGeom>
          <a:noFill/>
        </p:spPr>
        <p:txBody>
          <a:bodyPr wrap="square" lIns="91440" tIns="45720" rIns="91440" bIns="45720" rtlCol="0" anchor="t">
            <a:spAutoFit/>
          </a:bodyPr>
          <a:lstStyle/>
          <a:p>
            <a:pPr algn="just"/>
            <a:r>
              <a:rPr lang="en-GB" dirty="0">
                <a:latin typeface="Arial"/>
                <a:cs typeface="Arial"/>
              </a:rPr>
              <a:t>The completion of the end of training questionnaire </a:t>
            </a:r>
            <a:r>
              <a:rPr lang="en-GB" b="1" dirty="0">
                <a:latin typeface="Arial"/>
                <a:cs typeface="Arial"/>
              </a:rPr>
              <a:t>is a prerequisite </a:t>
            </a:r>
            <a:r>
              <a:rPr lang="en-GB" dirty="0">
                <a:latin typeface="Arial"/>
                <a:cs typeface="Arial"/>
              </a:rPr>
              <a:t>for the payment of the last allowance</a:t>
            </a:r>
            <a:r>
              <a:rPr lang="el-GR" dirty="0">
                <a:latin typeface="Arial"/>
                <a:cs typeface="Arial"/>
              </a:rPr>
              <a:t> </a:t>
            </a:r>
            <a:r>
              <a:rPr lang="en-GB" dirty="0">
                <a:latin typeface="Arial"/>
                <a:cs typeface="Arial"/>
              </a:rPr>
              <a:t>at the end of the twelve-month training</a:t>
            </a:r>
            <a:r>
              <a:rPr lang="el-GR" dirty="0">
                <a:latin typeface="Arial"/>
                <a:cs typeface="Arial"/>
              </a:rPr>
              <a:t>.</a:t>
            </a:r>
            <a:endParaRPr lang="en-US" dirty="0">
              <a:latin typeface="Arial"/>
              <a:cs typeface="Arial"/>
            </a:endParaRPr>
          </a:p>
          <a:p>
            <a:pPr algn="just"/>
            <a:endParaRPr lang="el-GR" dirty="0">
              <a:latin typeface="Arial" panose="020B0604020202020204" pitchFamily="34" charset="0"/>
              <a:cs typeface="Arial" panose="020B0604020202020204" pitchFamily="34" charset="0"/>
            </a:endParaRPr>
          </a:p>
          <a:p>
            <a:pPr algn="just"/>
            <a:r>
              <a:rPr lang="en-GB" dirty="0">
                <a:latin typeface="Arial"/>
                <a:cs typeface="Arial"/>
              </a:rPr>
              <a:t>This questionnaire unlocks and is available for completion on each trainee’s last day of training</a:t>
            </a:r>
            <a:r>
              <a:rPr lang="el-GR" dirty="0">
                <a:latin typeface="Arial"/>
                <a:cs typeface="Arial"/>
              </a:rPr>
              <a:t>.</a:t>
            </a:r>
          </a:p>
          <a:p>
            <a:pPr algn="just"/>
            <a:endParaRPr lang="el-GR" dirty="0">
              <a:latin typeface="Arial" panose="020B0604020202020204" pitchFamily="34" charset="0"/>
              <a:cs typeface="Arial" panose="020B0604020202020204" pitchFamily="34" charset="0"/>
            </a:endParaRPr>
          </a:p>
          <a:p>
            <a:pPr algn="just"/>
            <a:r>
              <a:rPr lang="en-GB" dirty="0">
                <a:latin typeface="Arial"/>
                <a:cs typeface="Arial"/>
              </a:rPr>
              <a:t>Select</a:t>
            </a:r>
            <a:r>
              <a:rPr lang="el-GR" dirty="0">
                <a:latin typeface="Arial"/>
                <a:cs typeface="Arial"/>
              </a:rPr>
              <a:t> </a:t>
            </a:r>
            <a:r>
              <a:rPr lang="en-GB" b="1" dirty="0">
                <a:latin typeface="Arial"/>
                <a:cs typeface="Arial"/>
              </a:rPr>
              <a:t>“BROWSE”</a:t>
            </a:r>
            <a:r>
              <a:rPr lang="el-GR" dirty="0">
                <a:latin typeface="Arial"/>
                <a:cs typeface="Arial"/>
              </a:rPr>
              <a:t>, </a:t>
            </a:r>
            <a:r>
              <a:rPr lang="en-GB" dirty="0">
                <a:latin typeface="Arial"/>
                <a:cs typeface="Arial"/>
              </a:rPr>
              <a:t>fill in the questionnaire and click </a:t>
            </a:r>
            <a:r>
              <a:rPr lang="en-GB" b="1" dirty="0">
                <a:latin typeface="Arial"/>
                <a:cs typeface="Arial"/>
              </a:rPr>
              <a:t>“SUBMIT”</a:t>
            </a:r>
            <a:r>
              <a:rPr lang="el-GR" b="1" dirty="0">
                <a:latin typeface="Arial"/>
                <a:cs typeface="Arial"/>
              </a:rPr>
              <a:t> </a:t>
            </a:r>
            <a:r>
              <a:rPr lang="en-GB" dirty="0">
                <a:latin typeface="Arial"/>
                <a:cs typeface="Arial"/>
              </a:rPr>
              <a:t>to register it</a:t>
            </a:r>
            <a:r>
              <a:rPr lang="el-GR" dirty="0">
                <a:latin typeface="Arial"/>
                <a:cs typeface="Arial"/>
              </a:rPr>
              <a:t>.</a:t>
            </a:r>
          </a:p>
          <a:p>
            <a:pPr algn="just"/>
            <a:endParaRPr lang="el-GR" dirty="0">
              <a:latin typeface="Arial" panose="020B0604020202020204" pitchFamily="34" charset="0"/>
              <a:cs typeface="Arial" panose="020B0604020202020204" pitchFamily="34" charset="0"/>
            </a:endParaRPr>
          </a:p>
          <a:p>
            <a:pPr algn="just"/>
            <a:r>
              <a:rPr lang="en-GB" b="1" u="sng" dirty="0">
                <a:latin typeface="Arial"/>
                <a:cs typeface="Arial"/>
              </a:rPr>
              <a:t>If you do not fill in this questionnaire, you will not be paid. </a:t>
            </a:r>
          </a:p>
        </p:txBody>
      </p:sp>
    </p:spTree>
    <p:extLst>
      <p:ext uri="{BB962C8B-B14F-4D97-AF65-F5344CB8AC3E}">
        <p14:creationId xmlns:p14="http://schemas.microsoft.com/office/powerpoint/2010/main" val="3575491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C9C6C-3C5A-A04B-FC16-752FD35A535A}"/>
              </a:ext>
            </a:extLst>
          </p:cNvPr>
          <p:cNvSpPr>
            <a:spLocks noGrp="1"/>
          </p:cNvSpPr>
          <p:nvPr>
            <p:ph type="title"/>
          </p:nvPr>
        </p:nvSpPr>
        <p:spPr/>
        <p:txBody>
          <a:bodyPr/>
          <a:lstStyle/>
          <a:p>
            <a:r>
              <a:rPr lang="en-GB" b="1" dirty="0">
                <a:latin typeface="Arial"/>
                <a:cs typeface="Arial"/>
              </a:rPr>
              <a:t>END</a:t>
            </a:r>
          </a:p>
        </p:txBody>
      </p:sp>
      <p:sp>
        <p:nvSpPr>
          <p:cNvPr id="3" name="TextBox 2">
            <a:extLst>
              <a:ext uri="{FF2B5EF4-FFF2-40B4-BE49-F238E27FC236}">
                <a16:creationId xmlns:a16="http://schemas.microsoft.com/office/drawing/2014/main" id="{11A8770B-1BB3-D9E7-F8BA-652F2CDF43CD}"/>
              </a:ext>
            </a:extLst>
          </p:cNvPr>
          <p:cNvSpPr txBox="1"/>
          <p:nvPr/>
        </p:nvSpPr>
        <p:spPr>
          <a:xfrm>
            <a:off x="2374084" y="2936147"/>
            <a:ext cx="7586780" cy="3970318"/>
          </a:xfrm>
          <a:prstGeom prst="rect">
            <a:avLst/>
          </a:prstGeom>
          <a:noFill/>
        </p:spPr>
        <p:txBody>
          <a:bodyPr wrap="square" lIns="91440" tIns="45720" rIns="91440" bIns="45720" rtlCol="0" anchor="t">
            <a:spAutoFit/>
          </a:bodyPr>
          <a:lstStyle/>
          <a:p>
            <a:pPr algn="just"/>
            <a:r>
              <a:rPr lang="en-GB" dirty="0">
                <a:latin typeface="Arial" panose="020B0604020202020204" pitchFamily="34" charset="0"/>
                <a:cs typeface="Arial" panose="020B0604020202020204" pitchFamily="34" charset="0"/>
              </a:rPr>
              <a:t>For more details on the Subsidy Project for Trainee Advocates, please visit the CBA website: </a:t>
            </a:r>
          </a:p>
          <a:p>
            <a:pPr algn="just"/>
            <a:r>
              <a:rPr lang="el-GR"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hlinkClick r:id="rId2"/>
              </a:rPr>
              <a:t>http://www.cyprusbarassociation.org/index.php/el/for-trainees/subsidy-project-for-trainee-advocates-2017-2023</a:t>
            </a:r>
            <a:endParaRPr lang="el-GR" dirty="0">
              <a:latin typeface="Arial" panose="020B0604020202020204" pitchFamily="34" charset="0"/>
              <a:cs typeface="Arial" panose="020B0604020202020204" pitchFamily="34" charset="0"/>
            </a:endParaRPr>
          </a:p>
          <a:p>
            <a:pPr algn="just"/>
            <a:endParaRPr lang="el-GR" dirty="0">
              <a:latin typeface="Arial" panose="020B0604020202020204" pitchFamily="34" charset="0"/>
              <a:cs typeface="Arial" panose="020B0604020202020204" pitchFamily="34" charset="0"/>
            </a:endParaRPr>
          </a:p>
          <a:p>
            <a:pPr algn="just"/>
            <a:r>
              <a:rPr lang="en-GB" u="sng" dirty="0">
                <a:latin typeface="Arial" panose="020B0604020202020204" pitchFamily="34" charset="0"/>
                <a:cs typeface="Arial" panose="020B0604020202020204" pitchFamily="34" charset="0"/>
              </a:rPr>
              <a:t>This presentation gives advice on the procedures relating to the submission of forms. For </a:t>
            </a:r>
            <a:r>
              <a:rPr lang="en-GB" u="sng">
                <a:latin typeface="Arial" panose="020B0604020202020204" pitchFamily="34" charset="0"/>
                <a:cs typeface="Arial" panose="020B0604020202020204" pitchFamily="34" charset="0"/>
              </a:rPr>
              <a:t>details on </a:t>
            </a:r>
            <a:r>
              <a:rPr lang="en-GB" u="sng" dirty="0">
                <a:latin typeface="Arial" panose="020B0604020202020204" pitchFamily="34" charset="0"/>
                <a:cs typeface="Arial" panose="020B0604020202020204" pitchFamily="34" charset="0"/>
              </a:rPr>
              <a:t>the obligations of Trainee Advocates and Instructor Lawyers, consult your GUIDE.</a:t>
            </a:r>
            <a:endParaRPr lang="el-GR" u="sng" dirty="0">
              <a:latin typeface="Arial" panose="020B0604020202020204" pitchFamily="34" charset="0"/>
              <a:cs typeface="Arial" panose="020B0604020202020204" pitchFamily="34" charset="0"/>
            </a:endParaRPr>
          </a:p>
          <a:p>
            <a:pPr algn="just"/>
            <a:endParaRPr lang="el-GR"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Please check our website daily for any new ANNOUNCEMENTS by the Department.</a:t>
            </a:r>
            <a:endParaRPr lang="el-GR" dirty="0">
              <a:latin typeface="Arial" panose="020B0604020202020204" pitchFamily="34" charset="0"/>
              <a:cs typeface="Arial" panose="020B0604020202020204" pitchFamily="34" charset="0"/>
            </a:endParaRPr>
          </a:p>
          <a:p>
            <a:pPr algn="r"/>
            <a:endParaRPr lang="el-GR" dirty="0">
              <a:latin typeface="Arial"/>
              <a:cs typeface="Arial"/>
            </a:endParaRPr>
          </a:p>
          <a:p>
            <a:pPr algn="r"/>
            <a:r>
              <a:rPr lang="en-GB" dirty="0">
                <a:latin typeface="Arial"/>
                <a:cs typeface="Arial"/>
              </a:rPr>
              <a:t>THANK YOU</a:t>
            </a:r>
            <a:endParaRPr lang="el-GR" dirty="0">
              <a:latin typeface="Arial"/>
              <a:cs typeface="Arial"/>
            </a:endParaRPr>
          </a:p>
          <a:p>
            <a:pPr algn="just"/>
            <a:endParaRPr lang="el-GR" dirty="0">
              <a:latin typeface="Corbel"/>
            </a:endParaRPr>
          </a:p>
        </p:txBody>
      </p:sp>
    </p:spTree>
    <p:extLst>
      <p:ext uri="{BB962C8B-B14F-4D97-AF65-F5344CB8AC3E}">
        <p14:creationId xmlns:p14="http://schemas.microsoft.com/office/powerpoint/2010/main" val="3179395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12C80-2504-F640-B97D-2AC63AEAC0D5}"/>
              </a:ext>
            </a:extLst>
          </p:cNvPr>
          <p:cNvSpPr>
            <a:spLocks noGrp="1"/>
          </p:cNvSpPr>
          <p:nvPr>
            <p:ph type="title"/>
          </p:nvPr>
        </p:nvSpPr>
        <p:spPr/>
        <p:txBody>
          <a:bodyPr/>
          <a:lstStyle/>
          <a:p>
            <a:r>
              <a:rPr lang="en-US" dirty="0"/>
              <a:t>Login</a:t>
            </a:r>
            <a:endParaRPr lang="en-GB" dirty="0"/>
          </a:p>
        </p:txBody>
      </p:sp>
      <p:sp>
        <p:nvSpPr>
          <p:cNvPr id="3" name="Content Placeholder 2">
            <a:extLst>
              <a:ext uri="{FF2B5EF4-FFF2-40B4-BE49-F238E27FC236}">
                <a16:creationId xmlns:a16="http://schemas.microsoft.com/office/drawing/2014/main" id="{D8377228-A25D-AB81-2C5B-77D83EE72BAA}"/>
              </a:ext>
            </a:extLst>
          </p:cNvPr>
          <p:cNvSpPr>
            <a:spLocks noGrp="1"/>
          </p:cNvSpPr>
          <p:nvPr>
            <p:ph idx="1"/>
          </p:nvPr>
        </p:nvSpPr>
        <p:spPr/>
        <p:txBody>
          <a:bodyPr vert="horz" lIns="91440" tIns="45720" rIns="91440" bIns="45720" rtlCol="0" anchor="t">
            <a:normAutofit/>
          </a:bodyPr>
          <a:lstStyle/>
          <a:p>
            <a:r>
              <a:rPr lang="en-GB" dirty="0">
                <a:latin typeface="Arial"/>
                <a:cs typeface="Arial"/>
              </a:rPr>
              <a:t>After you </a:t>
            </a:r>
            <a:r>
              <a:rPr lang="en-GB" dirty="0">
                <a:solidFill>
                  <a:schemeClr val="tx1"/>
                </a:solidFill>
                <a:latin typeface="Arial"/>
                <a:cs typeface="Arial"/>
              </a:rPr>
              <a:t>sign up, log in as </a:t>
            </a:r>
            <a:r>
              <a:rPr lang="en-GB" dirty="0">
                <a:latin typeface="Arial"/>
                <a:cs typeface="Arial"/>
              </a:rPr>
              <a:t>follows: </a:t>
            </a:r>
            <a:endParaRPr lang="en-US" dirty="0">
              <a:latin typeface="Arial"/>
              <a:cs typeface="Arial"/>
            </a:endParaRPr>
          </a:p>
          <a:p>
            <a:endParaRPr lang="en-GB" dirty="0"/>
          </a:p>
        </p:txBody>
      </p:sp>
      <p:sp>
        <p:nvSpPr>
          <p:cNvPr id="6" name="TextBox 5">
            <a:extLst>
              <a:ext uri="{FF2B5EF4-FFF2-40B4-BE49-F238E27FC236}">
                <a16:creationId xmlns:a16="http://schemas.microsoft.com/office/drawing/2014/main" id="{2C684166-53F8-1E0C-6762-8AFA92ACDAFD}"/>
              </a:ext>
            </a:extLst>
          </p:cNvPr>
          <p:cNvSpPr txBox="1"/>
          <p:nvPr/>
        </p:nvSpPr>
        <p:spPr>
          <a:xfrm>
            <a:off x="660162" y="3139682"/>
            <a:ext cx="4552950" cy="286232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dirty="0">
                <a:latin typeface="Arial"/>
                <a:cs typeface="Arial"/>
              </a:rPr>
              <a:t>The message “Successful sign up” will appear </a:t>
            </a:r>
            <a:r>
              <a:rPr lang="el-GR" dirty="0">
                <a:latin typeface="Arial"/>
                <a:cs typeface="Arial"/>
              </a:rPr>
              <a:t>(</a:t>
            </a:r>
            <a:r>
              <a:rPr lang="en-GB" dirty="0">
                <a:latin typeface="Arial"/>
                <a:cs typeface="Arial"/>
              </a:rPr>
              <a:t>point </a:t>
            </a:r>
            <a:r>
              <a:rPr lang="el-GR" dirty="0">
                <a:latin typeface="Arial"/>
                <a:cs typeface="Arial"/>
              </a:rPr>
              <a:t>1).</a:t>
            </a:r>
          </a:p>
          <a:p>
            <a:endParaRPr lang="el-G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a:cs typeface="Arial"/>
              </a:rPr>
              <a:t>Then click “Login” </a:t>
            </a:r>
            <a:r>
              <a:rPr lang="el-GR" dirty="0">
                <a:latin typeface="Arial"/>
                <a:cs typeface="Arial"/>
              </a:rPr>
              <a:t>(</a:t>
            </a:r>
            <a:r>
              <a:rPr lang="en-GB" dirty="0">
                <a:latin typeface="Arial"/>
                <a:cs typeface="Arial"/>
              </a:rPr>
              <a:t>see image next to point 1</a:t>
            </a:r>
            <a:r>
              <a:rPr lang="el-GR" dirty="0">
                <a:latin typeface="Arial"/>
                <a:cs typeface="Arial"/>
              </a:rPr>
              <a:t>).</a:t>
            </a:r>
          </a:p>
          <a:p>
            <a:endParaRPr lang="el-G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a:cs typeface="Arial"/>
              </a:rPr>
              <a:t>Finally select “Trainee” </a:t>
            </a:r>
            <a:r>
              <a:rPr lang="el-GR" dirty="0">
                <a:latin typeface="Arial"/>
                <a:cs typeface="Arial"/>
              </a:rPr>
              <a:t>(</a:t>
            </a:r>
            <a:r>
              <a:rPr lang="en-GB" dirty="0">
                <a:latin typeface="Arial"/>
                <a:cs typeface="Arial"/>
              </a:rPr>
              <a:t>see image next to point 2)</a:t>
            </a:r>
            <a:r>
              <a:rPr lang="el-GR" dirty="0">
                <a:latin typeface="Arial"/>
                <a:cs typeface="Arial"/>
              </a:rPr>
              <a:t> </a:t>
            </a:r>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a:cs typeface="Arial"/>
              </a:rPr>
              <a:t>And log in as follows</a:t>
            </a:r>
          </a:p>
        </p:txBody>
      </p:sp>
      <p:pic>
        <p:nvPicPr>
          <p:cNvPr id="8" name="Picture 7" descr="Graphical user interface, application, Word&#10;&#10;Description automatically generated">
            <a:extLst>
              <a:ext uri="{FF2B5EF4-FFF2-40B4-BE49-F238E27FC236}">
                <a16:creationId xmlns:a16="http://schemas.microsoft.com/office/drawing/2014/main" id="{4F0D23BE-827F-4075-28E3-1740CFAB8F94}"/>
              </a:ext>
            </a:extLst>
          </p:cNvPr>
          <p:cNvPicPr>
            <a:picLocks noChangeAspect="1"/>
          </p:cNvPicPr>
          <p:nvPr/>
        </p:nvPicPr>
        <p:blipFill>
          <a:blip r:embed="rId2"/>
          <a:stretch>
            <a:fillRect/>
          </a:stretch>
        </p:blipFill>
        <p:spPr>
          <a:xfrm>
            <a:off x="6343650" y="3037379"/>
            <a:ext cx="5419726" cy="3620927"/>
          </a:xfrm>
          <a:prstGeom prst="rect">
            <a:avLst/>
          </a:prstGeom>
        </p:spPr>
      </p:pic>
    </p:spTree>
    <p:extLst>
      <p:ext uri="{BB962C8B-B14F-4D97-AF65-F5344CB8AC3E}">
        <p14:creationId xmlns:p14="http://schemas.microsoft.com/office/powerpoint/2010/main" val="2661918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B51A6-6AAE-59AF-0C8E-18958E422844}"/>
              </a:ext>
            </a:extLst>
          </p:cNvPr>
          <p:cNvSpPr>
            <a:spLocks noGrp="1"/>
          </p:cNvSpPr>
          <p:nvPr>
            <p:ph type="title"/>
          </p:nvPr>
        </p:nvSpPr>
        <p:spPr/>
        <p:txBody>
          <a:bodyPr/>
          <a:lstStyle/>
          <a:p>
            <a:r>
              <a:rPr lang="en-US" dirty="0"/>
              <a:t>login</a:t>
            </a:r>
            <a:endParaRPr lang="en-GB" dirty="0"/>
          </a:p>
        </p:txBody>
      </p:sp>
      <p:sp>
        <p:nvSpPr>
          <p:cNvPr id="7" name="Content Placeholder 6">
            <a:extLst>
              <a:ext uri="{FF2B5EF4-FFF2-40B4-BE49-F238E27FC236}">
                <a16:creationId xmlns:a16="http://schemas.microsoft.com/office/drawing/2014/main" id="{FF50753A-F6D1-39AB-FAA9-EADE498D7AA7}"/>
              </a:ext>
            </a:extLst>
          </p:cNvPr>
          <p:cNvSpPr>
            <a:spLocks noGrp="1"/>
          </p:cNvSpPr>
          <p:nvPr>
            <p:ph idx="1"/>
          </p:nvPr>
        </p:nvSpPr>
        <p:spPr>
          <a:xfrm>
            <a:off x="2231136" y="2638044"/>
            <a:ext cx="2779014" cy="3101983"/>
          </a:xfrm>
        </p:spPr>
        <p:txBody>
          <a:bodyPr vert="horz" lIns="91440" tIns="45720" rIns="91440" bIns="45720" rtlCol="0" anchor="t">
            <a:normAutofit/>
          </a:bodyPr>
          <a:lstStyle/>
          <a:p>
            <a:pPr marL="0" indent="0">
              <a:buNone/>
            </a:pPr>
            <a:r>
              <a:rPr lang="en-GB" dirty="0">
                <a:latin typeface="Arial"/>
                <a:cs typeface="Arial"/>
              </a:rPr>
              <a:t>Fill in your details</a:t>
            </a:r>
            <a:r>
              <a:rPr lang="el-GR" dirty="0">
                <a:latin typeface="Arial"/>
                <a:cs typeface="Arial"/>
              </a:rPr>
              <a:t>:</a:t>
            </a:r>
          </a:p>
          <a:p>
            <a:r>
              <a:rPr lang="en-GB" dirty="0">
                <a:latin typeface="Arial"/>
                <a:cs typeface="Arial"/>
              </a:rPr>
              <a:t>Email address</a:t>
            </a:r>
            <a:endParaRPr lang="el-GR" dirty="0">
              <a:latin typeface="Arial"/>
              <a:cs typeface="Arial"/>
            </a:endParaRPr>
          </a:p>
          <a:p>
            <a:r>
              <a:rPr lang="en-GB" dirty="0">
                <a:latin typeface="Arial"/>
                <a:cs typeface="Arial"/>
              </a:rPr>
              <a:t>Password</a:t>
            </a:r>
            <a:r>
              <a:rPr lang="el-GR" dirty="0">
                <a:latin typeface="Arial"/>
                <a:cs typeface="Arial"/>
              </a:rPr>
              <a:t> </a:t>
            </a:r>
            <a:endParaRPr lang="el-GR" dirty="0">
              <a:latin typeface="Arial" panose="020B0604020202020204" pitchFamily="34" charset="0"/>
              <a:cs typeface="Arial" panose="020B0604020202020204" pitchFamily="34" charset="0"/>
            </a:endParaRPr>
          </a:p>
          <a:p>
            <a:r>
              <a:rPr lang="el-GR" dirty="0">
                <a:latin typeface="Arial"/>
                <a:cs typeface="Arial"/>
              </a:rPr>
              <a:t> </a:t>
            </a:r>
            <a:r>
              <a:rPr lang="en-GB" dirty="0">
                <a:latin typeface="Arial"/>
                <a:cs typeface="Arial"/>
              </a:rPr>
              <a:t>“LOG IN”</a:t>
            </a:r>
            <a:r>
              <a:rPr lang="el-GR" dirty="0">
                <a:latin typeface="Arial"/>
                <a:cs typeface="Arial"/>
              </a:rPr>
              <a:t> </a:t>
            </a:r>
            <a:endParaRPr lang="en-GB" dirty="0">
              <a:latin typeface="Arial"/>
              <a:cs typeface="Arial"/>
            </a:endParaRPr>
          </a:p>
        </p:txBody>
      </p:sp>
      <p:pic>
        <p:nvPicPr>
          <p:cNvPr id="9" name="Picture 8" descr="Graphical user interface, application&#10;&#10;Description automatically generated">
            <a:extLst>
              <a:ext uri="{FF2B5EF4-FFF2-40B4-BE49-F238E27FC236}">
                <a16:creationId xmlns:a16="http://schemas.microsoft.com/office/drawing/2014/main" id="{C7E4417F-9BA4-CA3F-B480-E192EBF35FCE}"/>
              </a:ext>
            </a:extLst>
          </p:cNvPr>
          <p:cNvPicPr>
            <a:picLocks noChangeAspect="1"/>
          </p:cNvPicPr>
          <p:nvPr/>
        </p:nvPicPr>
        <p:blipFill>
          <a:blip r:embed="rId2"/>
          <a:stretch>
            <a:fillRect/>
          </a:stretch>
        </p:blipFill>
        <p:spPr>
          <a:xfrm>
            <a:off x="5457824" y="2400300"/>
            <a:ext cx="5743575" cy="4087611"/>
          </a:xfrm>
          <a:prstGeom prst="rect">
            <a:avLst/>
          </a:prstGeom>
        </p:spPr>
      </p:pic>
    </p:spTree>
    <p:extLst>
      <p:ext uri="{BB962C8B-B14F-4D97-AF65-F5344CB8AC3E}">
        <p14:creationId xmlns:p14="http://schemas.microsoft.com/office/powerpoint/2010/main" val="1303856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6C840-6D1B-0AAF-5E11-A77EE3DC6B62}"/>
              </a:ext>
            </a:extLst>
          </p:cNvPr>
          <p:cNvSpPr>
            <a:spLocks noGrp="1"/>
          </p:cNvSpPr>
          <p:nvPr>
            <p:ph type="title"/>
          </p:nvPr>
        </p:nvSpPr>
        <p:spPr>
          <a:xfrm>
            <a:off x="982191" y="581066"/>
            <a:ext cx="9358614" cy="928912"/>
          </a:xfrm>
        </p:spPr>
        <p:txBody>
          <a:bodyPr>
            <a:normAutofit/>
          </a:bodyPr>
          <a:lstStyle/>
          <a:p>
            <a:r>
              <a:rPr lang="en-GB" dirty="0">
                <a:latin typeface="Arial"/>
                <a:cs typeface="Arial"/>
              </a:rPr>
              <a:t>COMPLETION OF TRAINEE ADVOCATE PERSONAL DATA</a:t>
            </a:r>
            <a:endParaRPr lang="en-GB" dirty="0">
              <a:ln>
                <a:solidFill>
                  <a:prstClr val="black">
                    <a:lumMod val="75000"/>
                    <a:lumOff val="25000"/>
                    <a:alpha val="10000"/>
                  </a:prstClr>
                </a:solidFill>
              </a:ln>
              <a:effectLst>
                <a:outerShdw blurRad="9525" dist="25400" dir="14640000" algn="tl" rotWithShape="0">
                  <a:prstClr val="black">
                    <a:alpha val="30000"/>
                  </a:prstClr>
                </a:outerShdw>
              </a:effectLst>
              <a:latin typeface="Gill Sans MT Condensed" panose="020B0506020104020203" pitchFamily="34" charset="0"/>
              <a:cs typeface="Arial"/>
            </a:endParaRPr>
          </a:p>
        </p:txBody>
      </p:sp>
      <p:sp>
        <p:nvSpPr>
          <p:cNvPr id="4" name="Text Placeholder 3">
            <a:extLst>
              <a:ext uri="{FF2B5EF4-FFF2-40B4-BE49-F238E27FC236}">
                <a16:creationId xmlns:a16="http://schemas.microsoft.com/office/drawing/2014/main" id="{0A3B66CC-EA6C-6AC9-B45C-3B0B5173CEFE}"/>
              </a:ext>
            </a:extLst>
          </p:cNvPr>
          <p:cNvSpPr>
            <a:spLocks noGrp="1"/>
          </p:cNvSpPr>
          <p:nvPr>
            <p:ph type="body" sz="half" idx="2"/>
          </p:nvPr>
        </p:nvSpPr>
        <p:spPr>
          <a:xfrm>
            <a:off x="1008668" y="1770434"/>
            <a:ext cx="4652830" cy="4506499"/>
          </a:xfrm>
        </p:spPr>
        <p:txBody>
          <a:bodyPr>
            <a:normAutofit fontScale="85000" lnSpcReduction="20000"/>
          </a:bodyPr>
          <a:lstStyle/>
          <a:p>
            <a:pPr algn="just">
              <a:lnSpc>
                <a:spcPct val="170000"/>
              </a:lnSpc>
            </a:pPr>
            <a:r>
              <a:rPr lang="en-GB" b="1" u="sng" dirty="0">
                <a:latin typeface="Arial"/>
                <a:cs typeface="Arial"/>
              </a:rPr>
              <a:t>Attention</a:t>
            </a:r>
            <a:r>
              <a:rPr lang="el-GR" b="1" u="sng" dirty="0">
                <a:latin typeface="Arial"/>
                <a:cs typeface="Arial"/>
              </a:rPr>
              <a:t>: </a:t>
            </a:r>
            <a:r>
              <a:rPr lang="en-GB" b="1" u="sng" dirty="0">
                <a:solidFill>
                  <a:srgbClr val="FF0000"/>
                </a:solidFill>
                <a:latin typeface="Arial"/>
                <a:cs typeface="Arial"/>
              </a:rPr>
              <a:t>THE APPLICATION MUST BE COMPLETED USING GREEK CHARACTERS ONLY</a:t>
            </a:r>
          </a:p>
          <a:p>
            <a:pPr marL="285750" indent="-285750" algn="just">
              <a:lnSpc>
                <a:spcPct val="170000"/>
              </a:lnSpc>
              <a:buFont typeface="Wingdings" panose="05000000000000000000" pitchFamily="2" charset="2"/>
              <a:buChar char="v"/>
            </a:pPr>
            <a:r>
              <a:rPr lang="en-GB" dirty="0">
                <a:latin typeface="Arial"/>
                <a:cs typeface="Arial"/>
              </a:rPr>
              <a:t>You have 30 days from the start date of your training to submit your application</a:t>
            </a:r>
            <a:r>
              <a:rPr lang="el-GR" dirty="0">
                <a:latin typeface="Arial"/>
                <a:cs typeface="Arial"/>
              </a:rPr>
              <a:t>.</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algn="just">
              <a:lnSpc>
                <a:spcPct val="170000"/>
              </a:lnSpc>
            </a:pPr>
            <a:r>
              <a:rPr lang="en-GB" dirty="0">
                <a:solidFill>
                  <a:srgbClr val="FF0000"/>
                </a:solidFill>
                <a:latin typeface="Arial"/>
                <a:cs typeface="Arial"/>
              </a:rPr>
              <a:t>E.g. If the training start date is </a:t>
            </a:r>
            <a:r>
              <a:rPr lang="el-GR" dirty="0">
                <a:solidFill>
                  <a:srgbClr val="FF0000"/>
                </a:solidFill>
                <a:latin typeface="Arial"/>
                <a:cs typeface="Arial"/>
              </a:rPr>
              <a:t>1/09/2022 </a:t>
            </a:r>
            <a:r>
              <a:rPr lang="en-GB" dirty="0">
                <a:solidFill>
                  <a:srgbClr val="FF0000"/>
                </a:solidFill>
                <a:latin typeface="Arial"/>
                <a:cs typeface="Arial"/>
              </a:rPr>
              <a:t>then the deadline for submitting the application is</a:t>
            </a:r>
            <a:r>
              <a:rPr lang="el-GR" dirty="0">
                <a:solidFill>
                  <a:srgbClr val="FF0000"/>
                </a:solidFill>
                <a:latin typeface="Arial"/>
                <a:cs typeface="Arial"/>
              </a:rPr>
              <a:t> 01/10/2022.</a:t>
            </a:r>
            <a:endParaRPr lang="el-GR"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endParaRPr>
          </a:p>
          <a:p>
            <a:pPr algn="just">
              <a:lnSpc>
                <a:spcPct val="170000"/>
              </a:lnSpc>
            </a:pPr>
            <a:r>
              <a:rPr lang="en-GB" dirty="0">
                <a:solidFill>
                  <a:schemeClr val="tx1"/>
                </a:solidFill>
                <a:latin typeface="Arial"/>
                <a:cs typeface="Arial"/>
              </a:rPr>
              <a:t>Otherwise the system will not allow you to submit your application and you will be required to contact the Legal Council </a:t>
            </a:r>
            <a:r>
              <a:rPr lang="en-GB" u="sng" dirty="0">
                <a:solidFill>
                  <a:schemeClr val="tx1"/>
                </a:solidFill>
                <a:latin typeface="Arial"/>
                <a:cs typeface="Arial"/>
              </a:rPr>
              <a:t>to change the start date of your training.</a:t>
            </a:r>
            <a:endParaRPr lang="el-GR" u="sng"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endParaRPr>
          </a:p>
          <a:p>
            <a:pPr algn="just">
              <a:lnSpc>
                <a:spcPct val="170000"/>
              </a:lnSpc>
            </a:pPr>
            <a:r>
              <a:rPr lang="en-GB" dirty="0">
                <a:solidFill>
                  <a:srgbClr val="FF0000"/>
                </a:solidFill>
                <a:latin typeface="Arial"/>
                <a:cs typeface="Arial"/>
              </a:rPr>
              <a:t>E.g. if the submission date is </a:t>
            </a:r>
            <a:r>
              <a:rPr lang="el-GR" dirty="0">
                <a:solidFill>
                  <a:srgbClr val="FF0000"/>
                </a:solidFill>
                <a:latin typeface="Arial"/>
                <a:cs typeface="Arial"/>
              </a:rPr>
              <a:t>03/9/2022 </a:t>
            </a:r>
            <a:r>
              <a:rPr lang="en-GB" dirty="0">
                <a:solidFill>
                  <a:srgbClr val="FF0000"/>
                </a:solidFill>
                <a:latin typeface="Arial"/>
                <a:cs typeface="Arial"/>
              </a:rPr>
              <a:t>and the start date of your training is </a:t>
            </a:r>
            <a:r>
              <a:rPr lang="el-GR" dirty="0">
                <a:solidFill>
                  <a:srgbClr val="FF0000"/>
                </a:solidFill>
                <a:latin typeface="Arial"/>
                <a:cs typeface="Arial"/>
              </a:rPr>
              <a:t>01/08/2022 </a:t>
            </a:r>
            <a:r>
              <a:rPr lang="en-GB" dirty="0">
                <a:solidFill>
                  <a:srgbClr val="FF0000"/>
                </a:solidFill>
                <a:latin typeface="Arial"/>
                <a:cs typeface="Arial"/>
              </a:rPr>
              <a:t>then the start date must change to a date later than </a:t>
            </a:r>
            <a:r>
              <a:rPr lang="el-GR" dirty="0">
                <a:solidFill>
                  <a:srgbClr val="FF0000"/>
                </a:solidFill>
                <a:latin typeface="Arial"/>
                <a:cs typeface="Arial"/>
              </a:rPr>
              <a:t>03/08/2022</a:t>
            </a:r>
            <a:r>
              <a:rPr lang="en-GB" dirty="0">
                <a:solidFill>
                  <a:srgbClr val="FF0000"/>
                </a:solidFill>
                <a:latin typeface="Arial"/>
                <a:cs typeface="Arial"/>
              </a:rPr>
              <a:t>,</a:t>
            </a:r>
            <a:r>
              <a:rPr lang="el-GR" dirty="0">
                <a:solidFill>
                  <a:srgbClr val="FF0000"/>
                </a:solidFill>
                <a:latin typeface="Arial"/>
                <a:cs typeface="Arial"/>
              </a:rPr>
              <a:t> </a:t>
            </a:r>
            <a:r>
              <a:rPr lang="en-GB" dirty="0">
                <a:solidFill>
                  <a:srgbClr val="FF0000"/>
                </a:solidFill>
                <a:latin typeface="Arial"/>
                <a:cs typeface="Arial"/>
              </a:rPr>
              <a:t>so that there is sufficient time to submit the application.</a:t>
            </a:r>
            <a:r>
              <a:rPr lang="el-GR" dirty="0">
                <a:solidFill>
                  <a:srgbClr val="FF0000"/>
                </a:solidFill>
                <a:latin typeface="Arial"/>
                <a:cs typeface="Arial"/>
              </a:rPr>
              <a:t> </a:t>
            </a:r>
            <a:endParaRPr lang="en-GB" dirty="0">
              <a:ln>
                <a:solidFill>
                  <a:prstClr val="black">
                    <a:lumMod val="75000"/>
                    <a:lumOff val="25000"/>
                    <a:alpha val="10000"/>
                  </a:prstClr>
                </a:solidFill>
              </a:ln>
              <a:solidFill>
                <a:schemeClr val="tx1">
                  <a:lumMod val="95000"/>
                </a:schemeClr>
              </a:solidFill>
              <a:effectLst>
                <a:outerShdw blurRad="9525" dist="25400" dir="14640000" algn="tl" rotWithShape="0">
                  <a:prstClr val="black">
                    <a:alpha val="30000"/>
                  </a:prstClr>
                </a:outerShdw>
              </a:effectLst>
              <a:latin typeface="Arial"/>
              <a:cs typeface="Arial"/>
            </a:endParaRPr>
          </a:p>
        </p:txBody>
      </p:sp>
      <p:pic>
        <p:nvPicPr>
          <p:cNvPr id="6" name="Picture 5" descr="Graphical user interface, text, application, email">
            <a:extLst>
              <a:ext uri="{FF2B5EF4-FFF2-40B4-BE49-F238E27FC236}">
                <a16:creationId xmlns:a16="http://schemas.microsoft.com/office/drawing/2014/main" id="{9BEEF096-C963-938D-1397-591767A5384A}"/>
              </a:ext>
            </a:extLst>
          </p:cNvPr>
          <p:cNvPicPr>
            <a:picLocks noChangeAspect="1"/>
          </p:cNvPicPr>
          <p:nvPr/>
        </p:nvPicPr>
        <p:blipFill>
          <a:blip r:embed="rId2"/>
          <a:stretch>
            <a:fillRect/>
          </a:stretch>
        </p:blipFill>
        <p:spPr>
          <a:xfrm>
            <a:off x="6096000" y="1770434"/>
            <a:ext cx="5479915" cy="4506500"/>
          </a:xfrm>
          <a:prstGeom prst="rect">
            <a:avLst/>
          </a:prstGeom>
        </p:spPr>
      </p:pic>
    </p:spTree>
    <p:extLst>
      <p:ext uri="{BB962C8B-B14F-4D97-AF65-F5344CB8AC3E}">
        <p14:creationId xmlns:p14="http://schemas.microsoft.com/office/powerpoint/2010/main" val="2936057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E81BA-42AB-F8BC-7A7E-2652FC3BB49F}"/>
              </a:ext>
            </a:extLst>
          </p:cNvPr>
          <p:cNvSpPr>
            <a:spLocks noGrp="1"/>
          </p:cNvSpPr>
          <p:nvPr>
            <p:ph type="title"/>
          </p:nvPr>
        </p:nvSpPr>
        <p:spPr>
          <a:xfrm>
            <a:off x="2231136" y="468393"/>
            <a:ext cx="7729728" cy="1188720"/>
          </a:xfrm>
        </p:spPr>
        <p:txBody>
          <a:bodyPr>
            <a:normAutofit/>
          </a:bodyPr>
          <a:lstStyle/>
          <a:p>
            <a:r>
              <a:rPr lang="en-GB" dirty="0">
                <a:ln>
                  <a:solidFill>
                    <a:prstClr val="black">
                      <a:lumMod val="75000"/>
                      <a:lumOff val="25000"/>
                      <a:alpha val="10000"/>
                    </a:prstClr>
                  </a:solidFill>
                </a:ln>
                <a:effectLst>
                  <a:outerShdw blurRad="9525" dist="25400" dir="14640000" algn="tl" rotWithShape="0">
                    <a:prstClr val="black">
                      <a:alpha val="30000"/>
                    </a:prstClr>
                  </a:outerShdw>
                </a:effectLst>
                <a:latin typeface="Arial"/>
              </a:rPr>
              <a:t>COMPLETION OF TRAINEE ADVOCATE PERSONAL DATA</a:t>
            </a:r>
            <a:endParaRPr lang="en-GB" dirty="0">
              <a:latin typeface="Arial"/>
            </a:endParaRPr>
          </a:p>
        </p:txBody>
      </p:sp>
      <p:sp>
        <p:nvSpPr>
          <p:cNvPr id="5" name="TextBox 4">
            <a:extLst>
              <a:ext uri="{FF2B5EF4-FFF2-40B4-BE49-F238E27FC236}">
                <a16:creationId xmlns:a16="http://schemas.microsoft.com/office/drawing/2014/main" id="{C51165C2-19B1-855A-7071-5D4655135140}"/>
              </a:ext>
            </a:extLst>
          </p:cNvPr>
          <p:cNvSpPr txBox="1"/>
          <p:nvPr/>
        </p:nvSpPr>
        <p:spPr>
          <a:xfrm>
            <a:off x="548268" y="2378927"/>
            <a:ext cx="400514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latin typeface="Arial"/>
                <a:cs typeface="Arial"/>
              </a:rPr>
              <a:t>Once you have filled in your personal data:</a:t>
            </a:r>
            <a:endParaRPr lang="en-US" sz="1600" dirty="0">
              <a:latin typeface="Arial"/>
              <a:cs typeface="Arial"/>
            </a:endParaRPr>
          </a:p>
          <a:p>
            <a:pPr marL="285750" indent="-285750">
              <a:buFont typeface="Wingdings"/>
              <a:buChar char="v"/>
            </a:pPr>
            <a:endParaRPr lang="en-GB" sz="1600" dirty="0">
              <a:latin typeface="Arial"/>
              <a:cs typeface="Arial"/>
            </a:endParaRPr>
          </a:p>
          <a:p>
            <a:pPr marL="285750" indent="-285750">
              <a:buFont typeface="Wingdings"/>
              <a:buChar char="v"/>
            </a:pPr>
            <a:r>
              <a:rPr lang="en-GB" sz="1600" dirty="0">
                <a:latin typeface="Arial"/>
                <a:cs typeface="Arial"/>
              </a:rPr>
              <a:t>UPLOAD a copy of your Identity Card.</a:t>
            </a:r>
          </a:p>
          <a:p>
            <a:endParaRPr lang="en-GB" sz="1600" dirty="0">
              <a:latin typeface="Arial"/>
              <a:cs typeface="Arial"/>
            </a:endParaRPr>
          </a:p>
          <a:p>
            <a:pPr marL="285750" indent="-285750">
              <a:buFont typeface="Wingdings"/>
              <a:buChar char="v"/>
            </a:pPr>
            <a:r>
              <a:rPr lang="en-GB" sz="1600" dirty="0">
                <a:latin typeface="Arial"/>
                <a:cs typeface="Arial"/>
              </a:rPr>
              <a:t> UPLOAD a copy of the trainee registration certificate from the Supreme Court (Register – yellow paper).</a:t>
            </a:r>
          </a:p>
        </p:txBody>
      </p:sp>
      <p:pic>
        <p:nvPicPr>
          <p:cNvPr id="6" name="Picture 6" descr="Graphical user interface, text, application, email&#10;&#10;Description automatically generated">
            <a:extLst>
              <a:ext uri="{FF2B5EF4-FFF2-40B4-BE49-F238E27FC236}">
                <a16:creationId xmlns:a16="http://schemas.microsoft.com/office/drawing/2014/main" id="{F9B16870-431A-3C6F-1234-DAA634E9F8E0}"/>
              </a:ext>
            </a:extLst>
          </p:cNvPr>
          <p:cNvPicPr>
            <a:picLocks noChangeAspect="1"/>
          </p:cNvPicPr>
          <p:nvPr/>
        </p:nvPicPr>
        <p:blipFill>
          <a:blip r:embed="rId2"/>
          <a:stretch>
            <a:fillRect/>
          </a:stretch>
        </p:blipFill>
        <p:spPr>
          <a:xfrm>
            <a:off x="4724400" y="1991387"/>
            <a:ext cx="6227956" cy="3888129"/>
          </a:xfrm>
          <a:prstGeom prst="rect">
            <a:avLst/>
          </a:prstGeom>
        </p:spPr>
      </p:pic>
    </p:spTree>
    <p:extLst>
      <p:ext uri="{BB962C8B-B14F-4D97-AF65-F5344CB8AC3E}">
        <p14:creationId xmlns:p14="http://schemas.microsoft.com/office/powerpoint/2010/main" val="1824909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9920D-2D37-4793-78C9-9F7527396DDA}"/>
              </a:ext>
            </a:extLst>
          </p:cNvPr>
          <p:cNvSpPr>
            <a:spLocks noGrp="1"/>
          </p:cNvSpPr>
          <p:nvPr>
            <p:ph type="title"/>
          </p:nvPr>
        </p:nvSpPr>
        <p:spPr/>
        <p:txBody>
          <a:bodyPr>
            <a:normAutofit fontScale="90000"/>
          </a:bodyPr>
          <a:lstStyle/>
          <a:p>
            <a:r>
              <a:rPr lang="en-GB" b="1" dirty="0" err="1">
                <a:latin typeface="Corbel"/>
              </a:rPr>
              <a:t>UPLoADING</a:t>
            </a:r>
            <a:r>
              <a:rPr lang="en-GB" b="1" dirty="0">
                <a:latin typeface="Corbel"/>
              </a:rPr>
              <a:t> COPIES OF IDENTITY CARD AND TRAINEE REGISTRATION CERTIFICATE FROM The SUPREME COURT</a:t>
            </a:r>
            <a:endParaRPr lang="en-GB" dirty="0">
              <a:latin typeface="Corbel"/>
            </a:endParaRPr>
          </a:p>
        </p:txBody>
      </p:sp>
      <p:sp>
        <p:nvSpPr>
          <p:cNvPr id="3" name="TextBox 2">
            <a:extLst>
              <a:ext uri="{FF2B5EF4-FFF2-40B4-BE49-F238E27FC236}">
                <a16:creationId xmlns:a16="http://schemas.microsoft.com/office/drawing/2014/main" id="{D7EAA5FA-F1F8-D33C-1D4B-24A8F7765B4C}"/>
              </a:ext>
            </a:extLst>
          </p:cNvPr>
          <p:cNvSpPr txBox="1"/>
          <p:nvPr/>
        </p:nvSpPr>
        <p:spPr>
          <a:xfrm>
            <a:off x="2030136" y="2759978"/>
            <a:ext cx="8598715" cy="1477328"/>
          </a:xfrm>
          <a:prstGeom prst="rect">
            <a:avLst/>
          </a:prstGeom>
          <a:noFill/>
        </p:spPr>
        <p:txBody>
          <a:bodyPr wrap="square" rtlCol="0">
            <a:spAutoFit/>
          </a:bodyPr>
          <a:lstStyle/>
          <a:p>
            <a:r>
              <a:rPr lang="en-GB" u="sng" dirty="0">
                <a:latin typeface="Arial" panose="020B0604020202020204" pitchFamily="34" charset="0"/>
                <a:cs typeface="Arial" panose="020B0604020202020204" pitchFamily="34" charset="0"/>
              </a:rPr>
              <a:t>In relation to the above</a:t>
            </a:r>
            <a:r>
              <a:rPr lang="el-GR" u="sng" dirty="0">
                <a:latin typeface="Arial" panose="020B0604020202020204" pitchFamily="34" charset="0"/>
                <a:cs typeface="Arial" panose="020B0604020202020204" pitchFamily="34" charset="0"/>
              </a:rPr>
              <a:t>:</a:t>
            </a:r>
          </a:p>
          <a:p>
            <a:endParaRPr lang="el-G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“B</a:t>
            </a:r>
            <a:r>
              <a:rPr lang="el-GR" dirty="0" err="1">
                <a:latin typeface="Arial" panose="020B0604020202020204" pitchFamily="34" charset="0"/>
                <a:cs typeface="Arial" panose="020B0604020202020204" pitchFamily="34" charset="0"/>
              </a:rPr>
              <a:t>rowse</a:t>
            </a:r>
            <a:r>
              <a:rPr lang="en-GB"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to find the file you wish to upload</a:t>
            </a:r>
            <a:endParaRPr lang="el-G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Select “Open”</a:t>
            </a:r>
            <a:r>
              <a:rPr lang="el-GR"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Click “Upload”</a:t>
            </a:r>
            <a:r>
              <a:rPr lang="el-GR" dirty="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877589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4C00F4-06E9-43E3-AD97-88A857CEFA82}">
  <ds:schemaRefs>
    <ds:schemaRef ds:uri="http://www.w3.org/XML/1998/namespace"/>
    <ds:schemaRef ds:uri="16c05727-aa75-4e4a-9b5f-8a80a1165891"/>
    <ds:schemaRef ds:uri="71af3243-3dd4-4a8d-8c0d-dd76da1f02a5"/>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dcmitype/"/>
    <ds:schemaRef ds:uri="http://purl.org/dc/terms/"/>
  </ds:schemaRefs>
</ds:datastoreItem>
</file>

<file path=customXml/itemProps2.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3.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TM10001115[[fn=Parcel]]</Template>
  <TotalTime>12473</TotalTime>
  <Words>2831</Words>
  <Application>Microsoft Office PowerPoint</Application>
  <PresentationFormat>Widescreen</PresentationFormat>
  <Paragraphs>288</Paragraphs>
  <Slides>41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Bahnschrift Light</vt:lpstr>
      <vt:lpstr>Calibri</vt:lpstr>
      <vt:lpstr>Corbel</vt:lpstr>
      <vt:lpstr>Gill Sans MT</vt:lpstr>
      <vt:lpstr>Gill Sans MT Condensed</vt:lpstr>
      <vt:lpstr>Goudy Old Style</vt:lpstr>
      <vt:lpstr>Tahoma</vt:lpstr>
      <vt:lpstr>Wingdings</vt:lpstr>
      <vt:lpstr>Wingdings 2</vt:lpstr>
      <vt:lpstr>Parcel</vt:lpstr>
      <vt:lpstr>CYPRUS BAR ASSOCIATION</vt:lpstr>
      <vt:lpstr>GUIDE TO THE ONLINE SYSTEM OF THE SUBSIDY PROJECT FOR TRAINEE ADVOCATES  </vt:lpstr>
      <vt:lpstr> ANNOUNCEMENT </vt:lpstr>
      <vt:lpstr>Creation OF ACCOUNT</vt:lpstr>
      <vt:lpstr>Login</vt:lpstr>
      <vt:lpstr>login</vt:lpstr>
      <vt:lpstr>COMPLETION OF TRAINEE ADVOCATE PERSONAL DATA</vt:lpstr>
      <vt:lpstr>COMPLETION OF TRAINEE ADVOCATE PERSONAL DATA</vt:lpstr>
      <vt:lpstr>UPLoADING COPIES OF IDENTITY CARD AND TRAINEE REGISTRATION CERTIFICATE FROM The SUPREME COURT</vt:lpstr>
      <vt:lpstr>COMPLETION OF LAW FIRM And INSTRUCTOR LAWYER INFORMATION</vt:lpstr>
      <vt:lpstr>COMPLETION OF LAW FIRM And INSTRUCTOR LAWYER INFORMATION</vt:lpstr>
      <vt:lpstr>IF THE Instructor DOES NOT FULFIL THE ABOVE CRITERIA:</vt:lpstr>
      <vt:lpstr>INFORMATION ON THE PROGRESS OF THE APPLICATION</vt:lpstr>
      <vt:lpstr>IBAN</vt:lpstr>
      <vt:lpstr>Iban certificate upload</vt:lpstr>
      <vt:lpstr>Opening questionnaire</vt:lpstr>
      <vt:lpstr>Opening questionnaire</vt:lpstr>
      <vt:lpstr>Opening questionnaire/ COMPLETION</vt:lpstr>
      <vt:lpstr>Opening questionnaire/ COMPLETION</vt:lpstr>
      <vt:lpstr>SUBMISSION OF OPENINg QUESTIONNAIRE</vt:lpstr>
      <vt:lpstr>PAYMENT PROCEDURE</vt:lpstr>
      <vt:lpstr>CHANGE OF INSTRUCTOR</vt:lpstr>
      <vt:lpstr>CHANGE OF INSTRUCTOR</vt:lpstr>
      <vt:lpstr>CHANGE OF INSTRUCTOR</vt:lpstr>
      <vt:lpstr>CHANGE OF FIRM</vt:lpstr>
      <vt:lpstr>termination</vt:lpstr>
      <vt:lpstr>REINTEGRATION </vt:lpstr>
      <vt:lpstr>REINTEGRATION</vt:lpstr>
      <vt:lpstr>CHANGE OF FIRM / CHANGE OF INSTRuCTOR / TERMINATION / REINTEGRATION</vt:lpstr>
      <vt:lpstr>WORK REGISTRATION FORM</vt:lpstr>
      <vt:lpstr>WORK REGISTRATION FORM –  correct completion </vt:lpstr>
      <vt:lpstr>WORK REGISTRATION FORM –  CORRECT COMPLETION</vt:lpstr>
      <vt:lpstr>WORK REGISTRATION FORM – SUBMISSION BY THE INSTRUCTOR</vt:lpstr>
      <vt:lpstr>SUBMISSION OF FORM BY THE INSTRUCTOR LAWYER</vt:lpstr>
      <vt:lpstr>CONTINUE</vt:lpstr>
      <vt:lpstr>CONTINUE</vt:lpstr>
      <vt:lpstr>cONTINUE</vt:lpstr>
      <vt:lpstr>VERIFICATION BY THE TRAINEE ADVOCATE</vt:lpstr>
      <vt:lpstr>LATE SUBMISSION OF THE WORK REGISTRATION FORM</vt:lpstr>
      <vt:lpstr>END OF TRAINING QUESTIONNAIRE (questionnaire ιι)</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ΠΑΓΚΥΡΠΙΟΣ ΔΙΚΗΓΟΡΙΚΟ ΣΥΛΛΟΓΟΣ</dc:title>
  <dc:creator>Nicoletta Panayi</dc:creator>
  <cp:lastModifiedBy>Nicoletta Panayi</cp:lastModifiedBy>
  <cp:revision>1483</cp:revision>
  <cp:lastPrinted>2023-01-16T07:51:06Z</cp:lastPrinted>
  <dcterms:created xsi:type="dcterms:W3CDTF">2022-08-31T09:37:48Z</dcterms:created>
  <dcterms:modified xsi:type="dcterms:W3CDTF">2023-11-20T08:13:48Z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