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46"/>
  </p:notesMasterIdLst>
  <p:sldIdLst>
    <p:sldId id="278" r:id="rId5"/>
    <p:sldId id="279" r:id="rId6"/>
    <p:sldId id="280" r:id="rId7"/>
    <p:sldId id="282" r:id="rId8"/>
    <p:sldId id="299" r:id="rId9"/>
    <p:sldId id="300" r:id="rId10"/>
    <p:sldId id="286" r:id="rId11"/>
    <p:sldId id="297" r:id="rId12"/>
    <p:sldId id="298" r:id="rId13"/>
    <p:sldId id="284" r:id="rId14"/>
    <p:sldId id="287" r:id="rId15"/>
    <p:sldId id="285" r:id="rId16"/>
    <p:sldId id="288" r:id="rId17"/>
    <p:sldId id="290" r:id="rId18"/>
    <p:sldId id="301" r:id="rId19"/>
    <p:sldId id="291" r:id="rId20"/>
    <p:sldId id="292" r:id="rId21"/>
    <p:sldId id="293" r:id="rId22"/>
    <p:sldId id="294" r:id="rId23"/>
    <p:sldId id="295" r:id="rId24"/>
    <p:sldId id="296" r:id="rId25"/>
    <p:sldId id="302" r:id="rId26"/>
    <p:sldId id="308" r:id="rId27"/>
    <p:sldId id="307" r:id="rId28"/>
    <p:sldId id="303" r:id="rId29"/>
    <p:sldId id="305" r:id="rId30"/>
    <p:sldId id="310" r:id="rId31"/>
    <p:sldId id="322" r:id="rId32"/>
    <p:sldId id="309" r:id="rId33"/>
    <p:sldId id="306" r:id="rId34"/>
    <p:sldId id="311" r:id="rId35"/>
    <p:sldId id="313" r:id="rId36"/>
    <p:sldId id="312" r:id="rId37"/>
    <p:sldId id="314" r:id="rId38"/>
    <p:sldId id="315" r:id="rId39"/>
    <p:sldId id="316" r:id="rId40"/>
    <p:sldId id="317" r:id="rId41"/>
    <p:sldId id="318" r:id="rId42"/>
    <p:sldId id="321" r:id="rId43"/>
    <p:sldId id="320" r:id="rId44"/>
    <p:sldId id="319" r:id="rId4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49BF3-C8F1-763C-3433-B07AB3D521C7}" v="588" dt="2022-09-27T08:01:44.790"/>
    <p1510:client id="{54FDB6CD-C3E2-E24E-7103-A8B8A04000CC}" v="830" dt="2023-01-17T12:31:47.662"/>
    <p1510:client id="{716E8B96-014E-591D-868B-31786880EB87}" v="1381" dt="2022-09-27T06:53:42.558"/>
    <p1510:client id="{928CB285-5207-1228-316F-BBF629ADFE84}" v="993" dt="2022-09-27T05:54:07.867"/>
    <p1510:client id="{B066255A-165C-C0D9-82CF-627136005E0A}" v="3313" dt="2023-01-26T09:32:35.619"/>
    <p1510:client id="{C07BF0DB-7AED-40F9-176E-AE6A4419F89F}" v="43" dt="2023-01-26T09:36:36.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19"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D01546-198A-4195-BCF8-F0FF54C90E5E}" type="datetimeFigureOut">
              <a:rPr lang="en-US" smtClean="0"/>
              <a:t>11/20/2023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8D38747-4367-4BD2-8D51-C97E202738E2}"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249071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7116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16363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55A3C-5767-4844-A0A3-83778C2E5409}"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429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AE507A8-A5CF-4D38-AB86-7EDDA87A85D4}"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095163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DFCD27C-8599-43EF-BA1D-14DDC1946E06}" type="datetime1">
              <a:rPr lang="en-US" smtClean="0"/>
              <a:t>11/20/2023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73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73ED0CC-082F-4160-86E5-0D6041F12778}"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67453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531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489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E0277FD-7DE6-41D4-930D-AC99F5AFE54E}" type="datetime1">
              <a:rPr lang="en-US" smtClean="0"/>
              <a:t>11/20/2023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125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EA15526-7079-4B7B-987C-1B5FAE11A0FF}" type="datetime1">
              <a:rPr lang="en-US" smtClean="0"/>
              <a:t>11/20/2023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779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73ED0CC-082F-4160-86E5-0D6041F12778}" type="datetime1">
              <a:rPr lang="en-US" smtClean="0"/>
              <a:t>11/20/2023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0138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www.cyprusbarassociation.org/index.php/el/for-trainees/subsidy-project-for-trainee-advocates-2017-202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147420" y="1510018"/>
            <a:ext cx="3917660" cy="2584010"/>
          </a:xfrm>
        </p:spPr>
        <p:txBody>
          <a:bodyPr>
            <a:normAutofit/>
          </a:bodyPr>
          <a:lstStyle/>
          <a:p>
            <a:pPr algn="l"/>
            <a:r>
              <a:rPr lang="el-GR" sz="3600" dirty="0" err="1">
                <a:latin typeface="Arial" panose="020B0604020202020204" pitchFamily="34" charset="0"/>
                <a:cs typeface="Arial" panose="020B0604020202020204" pitchFamily="34" charset="0"/>
              </a:rPr>
              <a:t>ΠΑΓΚΥπρΙΟΣ</a:t>
            </a:r>
            <a:r>
              <a:rPr lang="el-GR" sz="3600" dirty="0">
                <a:latin typeface="Arial" panose="020B0604020202020204" pitchFamily="34" charset="0"/>
                <a:cs typeface="Arial" panose="020B0604020202020204" pitchFamily="34" charset="0"/>
              </a:rPr>
              <a:t> ΔΙΚΗΓΟΡΙΚΟΣ ΣΥΛΛΟΓΟΣ</a:t>
            </a:r>
            <a:endParaRPr lang="en-US"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Autofit/>
          </a:bodyPr>
          <a:lstStyle/>
          <a:p>
            <a:pPr algn="l"/>
            <a:r>
              <a:rPr lang="el-GR" sz="1800" dirty="0">
                <a:solidFill>
                  <a:schemeClr val="bg1">
                    <a:lumMod val="95000"/>
                    <a:lumOff val="5000"/>
                  </a:schemeClr>
                </a:solidFill>
                <a:latin typeface="Arial" panose="020B0604020202020204" pitchFamily="34" charset="0"/>
                <a:cs typeface="Arial" panose="020B0604020202020204" pitchFamily="34" charset="0"/>
              </a:rPr>
              <a:t>ΕΡΓΟ ΕΠΙΔΟΤΗΣΗΣ ΑΣΚΟΥΜΕΝΩΝ ΔΙΚΗΓΟΡΩΝ</a:t>
            </a:r>
            <a:endParaRPr lang="en-US" sz="1800" dirty="0">
              <a:solidFill>
                <a:schemeClr val="bg1">
                  <a:lumMod val="95000"/>
                  <a:lumOff val="5000"/>
                </a:schemeClr>
              </a:solidFill>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F34697E1-60C1-8D3B-A43F-EFD283A25F4A}"/>
              </a:ext>
            </a:extLst>
          </p:cNvPr>
          <p:cNvPicPr>
            <a:picLocks noChangeAspect="1"/>
          </p:cNvPicPr>
          <p:nvPr/>
        </p:nvPicPr>
        <p:blipFill>
          <a:blip r:embed="rId4"/>
          <a:stretch>
            <a:fillRect/>
          </a:stretch>
        </p:blipFill>
        <p:spPr>
          <a:xfrm>
            <a:off x="994275" y="472076"/>
            <a:ext cx="2143125" cy="2143125"/>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F5E0-800D-6CA7-8E22-A9E5E3E8DCC8}"/>
              </a:ext>
            </a:extLst>
          </p:cNvPr>
          <p:cNvSpPr>
            <a:spLocks noGrp="1"/>
          </p:cNvSpPr>
          <p:nvPr>
            <p:ph type="title"/>
          </p:nvPr>
        </p:nvSpPr>
        <p:spPr>
          <a:xfrm>
            <a:off x="2225812" y="485480"/>
            <a:ext cx="7729728" cy="1188720"/>
          </a:xfrm>
        </p:spPr>
        <p:txBody>
          <a:bodyPr>
            <a:noAutofit/>
          </a:bodyPr>
          <a:lstStyle/>
          <a:p>
            <a:r>
              <a:rPr lang="el-GR" sz="2400" dirty="0" err="1">
                <a:latin typeface="Arial"/>
                <a:cs typeface="Arial"/>
              </a:rPr>
              <a:t>Συμπληρωση</a:t>
            </a:r>
            <a:r>
              <a:rPr lang="el-GR" sz="2400" dirty="0">
                <a:latin typeface="Arial"/>
                <a:cs typeface="Arial"/>
              </a:rPr>
              <a:t> </a:t>
            </a:r>
            <a:r>
              <a:rPr lang="el-GR" sz="2400" dirty="0" err="1">
                <a:latin typeface="Arial"/>
                <a:cs typeface="Arial"/>
              </a:rPr>
              <a:t>Στοιχειων</a:t>
            </a:r>
            <a:r>
              <a:rPr lang="el-GR" sz="2400" dirty="0">
                <a:latin typeface="Arial"/>
                <a:cs typeface="Arial"/>
              </a:rPr>
              <a:t> </a:t>
            </a:r>
            <a:r>
              <a:rPr lang="el-GR" sz="2400" dirty="0" err="1">
                <a:latin typeface="Arial"/>
                <a:cs typeface="Arial"/>
              </a:rPr>
              <a:t>Δικηγορικου</a:t>
            </a:r>
            <a:r>
              <a:rPr lang="el-GR" sz="2400" dirty="0">
                <a:latin typeface="Arial"/>
                <a:cs typeface="Arial"/>
              </a:rPr>
              <a:t> </a:t>
            </a:r>
            <a:r>
              <a:rPr lang="el-GR" sz="2400" dirty="0" err="1">
                <a:latin typeface="Arial"/>
                <a:cs typeface="Arial"/>
              </a:rPr>
              <a:t>Γραφειου</a:t>
            </a:r>
            <a:r>
              <a:rPr lang="el-GR" sz="2400" dirty="0">
                <a:latin typeface="Arial"/>
                <a:cs typeface="Arial"/>
              </a:rPr>
              <a:t> και </a:t>
            </a:r>
            <a:r>
              <a:rPr lang="el-GR" sz="2400" dirty="0" err="1">
                <a:latin typeface="Arial"/>
                <a:cs typeface="Arial"/>
              </a:rPr>
              <a:t>ΔικηγΟρου</a:t>
            </a:r>
            <a:r>
              <a:rPr lang="el-GR" sz="2400" dirty="0">
                <a:latin typeface="Arial"/>
                <a:cs typeface="Arial"/>
              </a:rPr>
              <a:t> </a:t>
            </a:r>
            <a:r>
              <a:rPr lang="el-GR" sz="2400" dirty="0" err="1">
                <a:latin typeface="Arial"/>
                <a:cs typeface="Arial"/>
              </a:rPr>
              <a:t>Καθοδηγητη</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19C09A75-B382-0CFF-02F2-772FC51495CA}"/>
              </a:ext>
            </a:extLst>
          </p:cNvPr>
          <p:cNvSpPr>
            <a:spLocks noGrp="1"/>
          </p:cNvSpPr>
          <p:nvPr>
            <p:ph idx="1"/>
          </p:nvPr>
        </p:nvSpPr>
        <p:spPr>
          <a:xfrm>
            <a:off x="913795" y="2076450"/>
            <a:ext cx="10353762" cy="4296070"/>
          </a:xfrm>
        </p:spPr>
        <p:txBody>
          <a:bodyPr vert="horz" lIns="91440" tIns="45720" rIns="91440" bIns="45720" rtlCol="0" anchor="t">
            <a:normAutofit/>
          </a:bodyPr>
          <a:lstStyle/>
          <a:p>
            <a:pPr indent="-305435" algn="just"/>
            <a:r>
              <a:rPr lang="el-GR" dirty="0">
                <a:latin typeface="Arial"/>
                <a:cs typeface="Arial"/>
              </a:rPr>
              <a:t>Στο σημείο αυτό πρέπει να είστε ιδιαίτερα προσεκτικοί αφού πρέπει να συμπληρωθεί  βάσει των κριτηρίων του Έργου Επιδότησης.</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u="sng" dirty="0">
                <a:latin typeface="Arial"/>
                <a:cs typeface="Arial"/>
              </a:rPr>
              <a:t>Συγκεκριμένα:</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Ο καθοδηγητής δικηγόρος πρέπει να έχει 5 χρόνια πείρα και πάνω από την ημερομηνία της πρώτης εγγραφής του στον Π.Δ.Σ.</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Να μην έχει άλλο ασκούμενο υπό την καθοδήγηση του.</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l-GR" b="1" dirty="0">
                <a:latin typeface="Arial"/>
                <a:cs typeface="Arial"/>
              </a:rPr>
              <a:t>Να έχει ανανεωμένη επαγγελματική άδεια για το τρέχον έτος.</a:t>
            </a:r>
            <a:endParaRPr lang="el-GR"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Σε αντίθετη περίπτωση το σύστημα δεν θα σας επιτρέψει να προχωρήσετε στο επόμενο στάδιο.</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l-GR" dirty="0">
                <a:latin typeface="Arial"/>
                <a:cs typeface="Arial"/>
              </a:rPr>
              <a:t>Αν δεν σας επιτραπεί να προχωρήσετε παρακαλούμε όπως </a:t>
            </a:r>
            <a:r>
              <a:rPr lang="el-GR" u="sng" dirty="0">
                <a:latin typeface="Arial"/>
                <a:cs typeface="Arial"/>
              </a:rPr>
              <a:t>ελέγξετε τα κατωτέρω:</a:t>
            </a:r>
            <a:endParaRPr lang="en-GB"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Tree>
    <p:extLst>
      <p:ext uri="{BB962C8B-B14F-4D97-AF65-F5344CB8AC3E}">
        <p14:creationId xmlns:p14="http://schemas.microsoft.com/office/powerpoint/2010/main" val="363185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992B-B2BD-6B39-2A4B-C1B6D376ADE9}"/>
              </a:ext>
            </a:extLst>
          </p:cNvPr>
          <p:cNvSpPr>
            <a:spLocks noGrp="1"/>
          </p:cNvSpPr>
          <p:nvPr>
            <p:ph type="title"/>
          </p:nvPr>
        </p:nvSpPr>
        <p:spPr>
          <a:xfrm>
            <a:off x="2231136" y="587187"/>
            <a:ext cx="7729728" cy="1188720"/>
          </a:xfrm>
        </p:spPr>
        <p:txBody>
          <a:bodyPr>
            <a:normAutofit/>
          </a:bodyPr>
          <a:lstStyle/>
          <a:p>
            <a:r>
              <a:rPr lang="el-GR" sz="2400" dirty="0" err="1">
                <a:latin typeface="Arial"/>
                <a:cs typeface="Arial"/>
              </a:rPr>
              <a:t>Συμπληρωση</a:t>
            </a:r>
            <a:r>
              <a:rPr lang="el-GR" sz="2400" dirty="0">
                <a:latin typeface="Arial"/>
                <a:cs typeface="Arial"/>
              </a:rPr>
              <a:t> </a:t>
            </a:r>
            <a:r>
              <a:rPr lang="el-GR" sz="2400" dirty="0" err="1">
                <a:latin typeface="Arial"/>
                <a:cs typeface="Arial"/>
              </a:rPr>
              <a:t>Στοιχειων</a:t>
            </a:r>
            <a:r>
              <a:rPr lang="el-GR" sz="2400" dirty="0">
                <a:latin typeface="Arial"/>
                <a:cs typeface="Arial"/>
              </a:rPr>
              <a:t> </a:t>
            </a:r>
            <a:r>
              <a:rPr lang="el-GR" sz="2400" dirty="0" err="1">
                <a:latin typeface="Arial"/>
                <a:cs typeface="Arial"/>
              </a:rPr>
              <a:t>Δικηγορικου</a:t>
            </a:r>
            <a:r>
              <a:rPr lang="el-GR" sz="2400" dirty="0">
                <a:latin typeface="Arial"/>
                <a:cs typeface="Arial"/>
              </a:rPr>
              <a:t> </a:t>
            </a:r>
            <a:r>
              <a:rPr lang="el-GR" sz="2400" dirty="0" err="1">
                <a:latin typeface="Arial"/>
                <a:cs typeface="Arial"/>
              </a:rPr>
              <a:t>Γραφειου</a:t>
            </a:r>
            <a:r>
              <a:rPr lang="el-GR" sz="2400" dirty="0">
                <a:latin typeface="Arial"/>
                <a:cs typeface="Arial"/>
              </a:rPr>
              <a:t> και </a:t>
            </a:r>
            <a:r>
              <a:rPr lang="el-GR" sz="2400" dirty="0" err="1">
                <a:latin typeface="Arial"/>
                <a:cs typeface="Arial"/>
              </a:rPr>
              <a:t>Δικηγορου</a:t>
            </a:r>
            <a:r>
              <a:rPr lang="el-GR" sz="2400" dirty="0">
                <a:latin typeface="Arial"/>
                <a:cs typeface="Arial"/>
              </a:rPr>
              <a:t> </a:t>
            </a:r>
            <a:r>
              <a:rPr lang="el-GR" sz="2400" dirty="0" err="1">
                <a:latin typeface="Arial"/>
                <a:cs typeface="Arial"/>
              </a:rPr>
              <a:t>Καθοδηγητη</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5" name="Content Placeholder 4" descr="Graphical user interface, text, application, Teams&#10;&#10;Description automatically generated">
            <a:extLst>
              <a:ext uri="{FF2B5EF4-FFF2-40B4-BE49-F238E27FC236}">
                <a16:creationId xmlns:a16="http://schemas.microsoft.com/office/drawing/2014/main" id="{A98FE4C8-8CD4-8965-DBD4-C1776D1549C8}"/>
              </a:ext>
            </a:extLst>
          </p:cNvPr>
          <p:cNvPicPr>
            <a:picLocks noGrp="1" noChangeAspect="1"/>
          </p:cNvPicPr>
          <p:nvPr>
            <p:ph idx="1"/>
          </p:nvPr>
        </p:nvPicPr>
        <p:blipFill>
          <a:blip r:embed="rId2"/>
          <a:stretch>
            <a:fillRect/>
          </a:stretch>
        </p:blipFill>
        <p:spPr>
          <a:xfrm>
            <a:off x="3049931" y="2638425"/>
            <a:ext cx="6092138" cy="3101975"/>
          </a:xfrm>
        </p:spPr>
      </p:pic>
    </p:spTree>
    <p:extLst>
      <p:ext uri="{BB962C8B-B14F-4D97-AF65-F5344CB8AC3E}">
        <p14:creationId xmlns:p14="http://schemas.microsoft.com/office/powerpoint/2010/main" val="11262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85A7B-5220-7BF5-500C-0463588B8797}"/>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l-GR" sz="1500" b="1" dirty="0">
                <a:latin typeface="Arial"/>
                <a:cs typeface="Arial"/>
              </a:rPr>
              <a:t>Αν ο </a:t>
            </a:r>
            <a:r>
              <a:rPr lang="el-GR" sz="1500" b="1" dirty="0" err="1">
                <a:latin typeface="Arial"/>
                <a:cs typeface="Arial"/>
              </a:rPr>
              <a:t>καθοδηγητης</a:t>
            </a:r>
            <a:r>
              <a:rPr lang="el-GR" sz="1500" b="1" dirty="0">
                <a:latin typeface="Arial"/>
                <a:cs typeface="Arial"/>
              </a:rPr>
              <a:t> δεν </a:t>
            </a:r>
            <a:r>
              <a:rPr lang="el-GR" sz="1500" b="1" dirty="0" err="1">
                <a:latin typeface="Arial"/>
                <a:cs typeface="Arial"/>
              </a:rPr>
              <a:t>πληροι</a:t>
            </a:r>
            <a:r>
              <a:rPr lang="el-GR" sz="1500" b="1" dirty="0">
                <a:latin typeface="Arial"/>
                <a:cs typeface="Arial"/>
              </a:rPr>
              <a:t> τα </a:t>
            </a:r>
            <a:r>
              <a:rPr lang="el-GR" sz="1500" b="1" dirty="0" err="1">
                <a:latin typeface="Arial"/>
                <a:cs typeface="Arial"/>
              </a:rPr>
              <a:t>κριτHρια</a:t>
            </a:r>
            <a:r>
              <a:rPr lang="el-GR" sz="1500" b="1" dirty="0">
                <a:latin typeface="Arial"/>
                <a:cs typeface="Arial"/>
              </a:rPr>
              <a:t> ως </a:t>
            </a:r>
            <a:r>
              <a:rPr lang="el-GR" sz="1500" b="1" dirty="0" err="1">
                <a:latin typeface="Arial"/>
                <a:cs typeface="Arial"/>
              </a:rPr>
              <a:t>ανωτερω</a:t>
            </a:r>
            <a:r>
              <a:rPr lang="el-GR" sz="1500" b="1" dirty="0">
                <a:latin typeface="Arial"/>
                <a:cs typeface="Arial"/>
              </a:rPr>
              <a:t>:</a:t>
            </a:r>
            <a:endParaRPr lang="en-GB" sz="1500" b="1"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4754A550-A956-204F-BABC-6F91A4F79FCC}"/>
              </a:ext>
            </a:extLst>
          </p:cNvPr>
          <p:cNvSpPr>
            <a:spLocks noGrp="1"/>
          </p:cNvSpPr>
          <p:nvPr>
            <p:ph idx="1"/>
          </p:nvPr>
        </p:nvSpPr>
        <p:spPr>
          <a:xfrm>
            <a:off x="1706062" y="2291262"/>
            <a:ext cx="8779512" cy="2879256"/>
          </a:xfrm>
        </p:spPr>
        <p:txBody>
          <a:bodyPr vert="horz" lIns="91440" tIns="45720" rIns="91440" bIns="45720" rtlCol="0" anchor="t">
            <a:normAutofit/>
          </a:bodyPr>
          <a:lstStyle/>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ο δικηγόρος καθοδηγητής δεν έχει 5 χρόνια πείρα τότε θα πρέπει να βρείτε κάποιο άλλο δικηγόρο. </a:t>
            </a:r>
            <a:endParaRPr lang="en-US" sz="1700" dirty="0">
              <a:solidFill>
                <a:srgbClr val="404040"/>
              </a:solidFill>
              <a:latin typeface="Arial"/>
              <a:cs typeface="Arial"/>
            </a:endParaRPr>
          </a:p>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δεν υπάρχει άλλος δικηγόρος που να πληροί τα κριτήρια στο συγκεκριμένο γραφείο τότε θα πρέπει να απευθυνθείτε σε άλλο δικηγορικό γραφείο και να αιτηθείτε εκ νέου με τα στοιχεία του νέου Δικηγορικού γραφείου.</a:t>
            </a:r>
            <a:endParaRPr lang="en-US"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a:cs typeface="Arial"/>
            </a:endParaRPr>
          </a:p>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δεν έχει ανανεωμένη άδεια για το τρέχον έτος θα πρέπει να την ανανεώσει, διαφορετικά πάλι θα πρέπει να γίνει αλλαγή γραφείου.</a:t>
            </a:r>
            <a:endParaRPr lang="el-GR"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lnSpc>
                <a:spcPct val="90000"/>
              </a:lnSpc>
            </a:pPr>
            <a:r>
              <a:rPr lang="el-GR" sz="1700" b="1" dirty="0">
                <a:solidFill>
                  <a:srgbClr val="404040"/>
                </a:solidFill>
                <a:latin typeface="Arial"/>
                <a:cs typeface="Arial"/>
              </a:rPr>
              <a:t>ΑΝ</a:t>
            </a:r>
            <a:r>
              <a:rPr lang="el-GR" sz="1700" dirty="0">
                <a:solidFill>
                  <a:srgbClr val="404040"/>
                </a:solidFill>
                <a:latin typeface="Arial"/>
                <a:cs typeface="Arial"/>
              </a:rPr>
              <a:t> έχει υπό την καθοδήγηση του άλλο ασκούμενο δικηγόρο που δεν ολοκλήρωσε την άσκηση του, θα πρέπει να αλλάξετε είτε δικηγόρο καθοδηγητή είτε δικηγορικό γραφείο.</a:t>
            </a:r>
            <a:endParaRPr lang="el-GR"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3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C642-DF8C-C4BE-B229-5B454595CADB}"/>
              </a:ext>
            </a:extLst>
          </p:cNvPr>
          <p:cNvSpPr>
            <a:spLocks noGrp="1"/>
          </p:cNvSpPr>
          <p:nvPr>
            <p:ph type="title"/>
          </p:nvPr>
        </p:nvSpPr>
        <p:spPr/>
        <p:txBody>
          <a:bodyPr>
            <a:normAutofit fontScale="90000"/>
          </a:bodyPr>
          <a:lstStyle/>
          <a:p>
            <a:r>
              <a:rPr lang="el-GR" sz="4000" dirty="0" err="1">
                <a:latin typeface="Arial"/>
                <a:cs typeface="Arial"/>
              </a:rPr>
              <a:t>Ενημερωση</a:t>
            </a:r>
            <a:r>
              <a:rPr lang="el-GR" sz="4000" dirty="0">
                <a:latin typeface="Arial"/>
                <a:cs typeface="Arial"/>
              </a:rPr>
              <a:t> για την </a:t>
            </a:r>
            <a:r>
              <a:rPr lang="el-GR" sz="4000" dirty="0" err="1">
                <a:latin typeface="Arial"/>
                <a:cs typeface="Arial"/>
              </a:rPr>
              <a:t>πορεια</a:t>
            </a:r>
            <a:r>
              <a:rPr lang="el-GR" sz="4000" dirty="0">
                <a:latin typeface="Arial"/>
                <a:cs typeface="Arial"/>
              </a:rPr>
              <a:t> της </a:t>
            </a:r>
            <a:r>
              <a:rPr lang="el-GR" sz="4000" dirty="0" err="1">
                <a:latin typeface="Arial"/>
                <a:cs typeface="Arial"/>
              </a:rPr>
              <a:t>αιτησης</a:t>
            </a:r>
            <a:endParaRPr lang="en-GB" sz="40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2321DD71-FE94-FA3A-C940-80E29CECFAB5}"/>
              </a:ext>
            </a:extLst>
          </p:cNvPr>
          <p:cNvSpPr>
            <a:spLocks noGrp="1"/>
          </p:cNvSpPr>
          <p:nvPr>
            <p:ph idx="1"/>
          </p:nvPr>
        </p:nvSpPr>
        <p:spPr/>
        <p:txBody>
          <a:bodyPr vert="horz" lIns="91440" tIns="45720" rIns="91440" bIns="45720" rtlCol="0" anchor="t">
            <a:normAutofit/>
          </a:bodyPr>
          <a:lstStyle/>
          <a:p>
            <a:pPr indent="-305435"/>
            <a:endParaRPr lang="el-GR" dirty="0">
              <a:latin typeface="Arial"/>
              <a:cs typeface="Arial"/>
            </a:endParaRPr>
          </a:p>
          <a:p>
            <a:pPr indent="-305435" algn="just">
              <a:lnSpc>
                <a:spcPct val="150000"/>
              </a:lnSpc>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Αφού υποβάλετε την αίτηση σας θα λάβετε μήνυμα ότι η αίτηση σας έχει ληφθεί επιτυχώς και εξετάζεται.</a:t>
            </a:r>
          </a:p>
          <a:p>
            <a:pPr indent="-305435" algn="just">
              <a:lnSpc>
                <a:spcPct val="150000"/>
              </a:lnSpc>
            </a:pPr>
            <a:r>
              <a:rPr lang="el-GR" dirty="0">
                <a:latin typeface="Arial"/>
                <a:cs typeface="Arial"/>
              </a:rPr>
              <a:t>Ακολούθως  θα εξεταστεί /αξιολογηθεί από το αρμόδιο Τμήμα και θα ενημερωθείτε μέσω ηλεκτρονικού ταχυδρομείου.</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50000"/>
              </a:lnSpc>
            </a:pP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21911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55C8AA-B1EE-0711-3A32-5B7D9ACB0640}"/>
              </a:ext>
            </a:extLst>
          </p:cNvPr>
          <p:cNvSpPr>
            <a:spLocks noGrp="1"/>
          </p:cNvSpPr>
          <p:nvPr>
            <p:ph type="title"/>
          </p:nvPr>
        </p:nvSpPr>
        <p:spPr>
          <a:xfrm>
            <a:off x="2231136" y="261556"/>
            <a:ext cx="7729728" cy="1188720"/>
          </a:xfrm>
        </p:spPr>
        <p:txBody>
          <a:bodyPr>
            <a:normAutofit/>
          </a:bodyPr>
          <a:lstStyle/>
          <a:p>
            <a:r>
              <a:rPr lang="el-GR" sz="4400" dirty="0">
                <a:latin typeface="Arial"/>
                <a:cs typeface="Arial"/>
              </a:rPr>
              <a:t>IBAN</a:t>
            </a:r>
            <a:endParaRPr lang="en-GB" sz="4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6" name="Text Placeholder 8">
            <a:extLst>
              <a:ext uri="{FF2B5EF4-FFF2-40B4-BE49-F238E27FC236}">
                <a16:creationId xmlns:a16="http://schemas.microsoft.com/office/drawing/2014/main" id="{2BEF96AE-8C25-23EF-FF29-4E8798591D3D}"/>
              </a:ext>
            </a:extLst>
          </p:cNvPr>
          <p:cNvSpPr txBox="1">
            <a:spLocks/>
          </p:cNvSpPr>
          <p:nvPr/>
        </p:nvSpPr>
        <p:spPr>
          <a:xfrm>
            <a:off x="237153" y="1754333"/>
            <a:ext cx="4527481" cy="4842111"/>
          </a:xfrm>
          <a:prstGeom prst="rect">
            <a:avLst/>
          </a:prstGeom>
        </p:spPr>
        <p:txBody>
          <a:bodyPr lIns="91440" tIns="45720" rIns="91440" bIns="45720" anchor="t"/>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lgn="just">
              <a:lnSpc>
                <a:spcPct val="100000"/>
              </a:lnSpc>
            </a:pPr>
            <a:r>
              <a:rPr lang="el-GR" sz="2000" b="1" dirty="0">
                <a:latin typeface="Arial"/>
                <a:cs typeface="Arial"/>
              </a:rPr>
              <a:t>ΌΤΑΝ λάβετε το μήνυμα έγκρισης της αίτηση σας, </a:t>
            </a:r>
            <a:r>
              <a:rPr lang="el-GR" sz="2000" dirty="0">
                <a:latin typeface="Arial"/>
                <a:cs typeface="Arial"/>
              </a:rPr>
              <a:t>τότε θα συνδεθείτε στον λογαριασμό σας και θα  συμπληρώσετε τα στοιχεία του τραπεζικού σας λογαριασμού όπως φαίνεται στην διπλανή εικόνα. </a:t>
            </a:r>
            <a:endParaRPr lang="en-GB" sz="20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00000"/>
              </a:lnSpc>
            </a:pPr>
            <a:r>
              <a:rPr lang="el-GR" sz="2000" dirty="0">
                <a:latin typeface="Arial"/>
                <a:cs typeface="Arial"/>
              </a:rPr>
              <a:t>Αφού βεβαιωθείτε ότι όλα τα στοιχεία έχουν συμπληρωθεί σωστά, υποβάλλετε το </a:t>
            </a:r>
            <a:r>
              <a:rPr lang="el-GR" sz="2000" b="1" u="sng" dirty="0" err="1">
                <a:latin typeface="Arial"/>
                <a:cs typeface="Arial"/>
              </a:rPr>
              <a:t>iban</a:t>
            </a:r>
            <a:r>
              <a:rPr lang="el-GR" sz="2000" b="1" u="sng" dirty="0">
                <a:latin typeface="Arial"/>
                <a:cs typeface="Arial"/>
              </a:rPr>
              <a:t> </a:t>
            </a:r>
            <a:r>
              <a:rPr lang="el-GR" sz="2000" b="1" u="sng" dirty="0" err="1">
                <a:latin typeface="Arial"/>
                <a:cs typeface="Arial"/>
              </a:rPr>
              <a:t>certificate</a:t>
            </a:r>
            <a:r>
              <a:rPr lang="el-GR" sz="2000" dirty="0">
                <a:latin typeface="Arial"/>
                <a:cs typeface="Arial"/>
              </a:rPr>
              <a:t> πατώντας  </a:t>
            </a:r>
            <a:r>
              <a:rPr lang="el-GR" sz="2000" b="1" u="sng" dirty="0">
                <a:latin typeface="Arial"/>
                <a:cs typeface="Arial"/>
              </a:rPr>
              <a:t>υποβολή</a:t>
            </a:r>
            <a:r>
              <a:rPr lang="el-GR" sz="2000" b="1" dirty="0">
                <a:latin typeface="Arial"/>
                <a:cs typeface="Arial"/>
              </a:rPr>
              <a:t>.</a:t>
            </a:r>
            <a:endParaRPr lang="en-GB" sz="20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7" name="Picture 6">
            <a:extLst>
              <a:ext uri="{FF2B5EF4-FFF2-40B4-BE49-F238E27FC236}">
                <a16:creationId xmlns:a16="http://schemas.microsoft.com/office/drawing/2014/main" id="{4806186E-FAF9-7539-7BAD-FBB5CCB58EF1}"/>
              </a:ext>
            </a:extLst>
          </p:cNvPr>
          <p:cNvPicPr>
            <a:picLocks noChangeAspect="1"/>
          </p:cNvPicPr>
          <p:nvPr/>
        </p:nvPicPr>
        <p:blipFill>
          <a:blip r:embed="rId2"/>
          <a:stretch>
            <a:fillRect/>
          </a:stretch>
        </p:blipFill>
        <p:spPr>
          <a:xfrm>
            <a:off x="4966094" y="1822739"/>
            <a:ext cx="6962775" cy="4286250"/>
          </a:xfrm>
          <a:prstGeom prst="rect">
            <a:avLst/>
          </a:prstGeom>
        </p:spPr>
      </p:pic>
    </p:spTree>
    <p:extLst>
      <p:ext uri="{BB962C8B-B14F-4D97-AF65-F5344CB8AC3E}">
        <p14:creationId xmlns:p14="http://schemas.microsoft.com/office/powerpoint/2010/main" val="16274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B430-48C3-F4E7-7E45-1DBB3ABAFD55}"/>
              </a:ext>
            </a:extLst>
          </p:cNvPr>
          <p:cNvSpPr>
            <a:spLocks noGrp="1"/>
          </p:cNvSpPr>
          <p:nvPr>
            <p:ph type="title"/>
          </p:nvPr>
        </p:nvSpPr>
        <p:spPr/>
        <p:txBody>
          <a:bodyPr/>
          <a:lstStyle/>
          <a:p>
            <a:r>
              <a:rPr lang="en-GB" dirty="0"/>
              <a:t>Iban certificate upload</a:t>
            </a:r>
          </a:p>
        </p:txBody>
      </p:sp>
      <p:sp>
        <p:nvSpPr>
          <p:cNvPr id="3" name="TextBox 2">
            <a:extLst>
              <a:ext uri="{FF2B5EF4-FFF2-40B4-BE49-F238E27FC236}">
                <a16:creationId xmlns:a16="http://schemas.microsoft.com/office/drawing/2014/main" id="{AE54137C-6600-C6F2-97BD-108C6FD6151C}"/>
              </a:ext>
            </a:extLst>
          </p:cNvPr>
          <p:cNvSpPr txBox="1"/>
          <p:nvPr/>
        </p:nvSpPr>
        <p:spPr>
          <a:xfrm>
            <a:off x="1124125" y="2843868"/>
            <a:ext cx="3196205"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l-GR" dirty="0">
                <a:latin typeface="Arial"/>
                <a:cs typeface="Arial"/>
              </a:rPr>
              <a:t>Για να ανεβάσετε το </a:t>
            </a:r>
            <a:r>
              <a:rPr lang="en-GB" dirty="0">
                <a:latin typeface="Arial"/>
                <a:cs typeface="Arial"/>
              </a:rPr>
              <a:t>IBAN Certificate </a:t>
            </a:r>
            <a:r>
              <a:rPr lang="el-GR" dirty="0">
                <a:latin typeface="Arial"/>
                <a:cs typeface="Arial"/>
              </a:rPr>
              <a:t>σας, δείτε το διπλανό παράδειγμα.</a:t>
            </a:r>
            <a:endParaRPr lang="el-GR" dirty="0">
              <a:latin typeface="Arial" panose="020B0604020202020204" pitchFamily="34" charset="0"/>
              <a:cs typeface="Arial" panose="020B0604020202020204" pitchFamily="34" charset="0"/>
            </a:endParaRPr>
          </a:p>
          <a:p>
            <a:endParaRPr lang="el-GR" dirty="0">
              <a:latin typeface="Arial"/>
              <a:cs typeface="Arial"/>
            </a:endParaRPr>
          </a:p>
          <a:p>
            <a:pPr marL="285750" indent="-285750">
              <a:buFont typeface="Arial" panose="020B0604020202020204" pitchFamily="34" charset="0"/>
              <a:buChar char="•"/>
            </a:pPr>
            <a:r>
              <a:rPr lang="el-GR" dirty="0">
                <a:latin typeface="Arial"/>
                <a:cs typeface="Arial"/>
              </a:rPr>
              <a:t>1.Πατήστε «</a:t>
            </a:r>
            <a:r>
              <a:rPr lang="en-GB" dirty="0">
                <a:latin typeface="Arial"/>
                <a:cs typeface="Arial"/>
              </a:rPr>
              <a:t>Browse</a:t>
            </a:r>
            <a:r>
              <a:rPr lang="el-GR" dirty="0">
                <a:latin typeface="Arial"/>
                <a:cs typeface="Arial"/>
              </a:rPr>
              <a:t>» και</a:t>
            </a:r>
            <a:r>
              <a:rPr lang="en-GB" dirty="0">
                <a:latin typeface="Arial"/>
                <a:cs typeface="Arial"/>
              </a:rPr>
              <a:t> </a:t>
            </a:r>
            <a:r>
              <a:rPr lang="el-GR" dirty="0">
                <a:latin typeface="Arial"/>
                <a:cs typeface="Arial"/>
              </a:rPr>
              <a:t>επιλέξτε το αρχείο. </a:t>
            </a:r>
            <a:endParaRPr lang="el-GR" dirty="0">
              <a:latin typeface="Arial" panose="020B0604020202020204" pitchFamily="34" charset="0"/>
              <a:cs typeface="Arial" panose="020B0604020202020204" pitchFamily="34" charset="0"/>
            </a:endParaRPr>
          </a:p>
          <a:p>
            <a:endParaRPr lang="el-GR" dirty="0">
              <a:latin typeface="Arial"/>
              <a:cs typeface="Arial"/>
            </a:endParaRPr>
          </a:p>
          <a:p>
            <a:pPr marL="285750" indent="-285750">
              <a:buFont typeface="Arial" panose="020B0604020202020204" pitchFamily="34" charset="0"/>
              <a:buChar char="•"/>
            </a:pPr>
            <a:r>
              <a:rPr lang="el-GR" dirty="0">
                <a:latin typeface="Arial"/>
                <a:cs typeface="Arial"/>
              </a:rPr>
              <a:t>2.Πατήστε «</a:t>
            </a:r>
            <a:r>
              <a:rPr lang="en-GB" dirty="0">
                <a:latin typeface="Arial"/>
                <a:cs typeface="Arial"/>
              </a:rPr>
              <a:t>Upload</a:t>
            </a:r>
            <a:r>
              <a:rPr lang="el-GR" dirty="0">
                <a:latin typeface="Arial"/>
                <a:cs typeface="Arial"/>
              </a:rPr>
              <a:t>»</a:t>
            </a:r>
            <a:r>
              <a:rPr lang="en-GB" dirty="0">
                <a:latin typeface="Arial"/>
                <a:cs typeface="Arial"/>
              </a:rPr>
              <a:t> </a:t>
            </a:r>
            <a:r>
              <a:rPr lang="el-GR" dirty="0">
                <a:latin typeface="Arial"/>
                <a:cs typeface="Arial"/>
              </a:rPr>
              <a:t>για ανέβασμα του αρχείου.</a:t>
            </a:r>
            <a:endParaRPr lang="en-GB" dirty="0">
              <a:latin typeface="Arial" panose="020B0604020202020204" pitchFamily="34" charset="0"/>
              <a:cs typeface="Arial" panose="020B0604020202020204" pitchFamily="34" charset="0"/>
            </a:endParaRPr>
          </a:p>
        </p:txBody>
      </p:sp>
      <p:pic>
        <p:nvPicPr>
          <p:cNvPr id="5" name="Picture 4" descr="Graphical user interface, text, application, email">
            <a:extLst>
              <a:ext uri="{FF2B5EF4-FFF2-40B4-BE49-F238E27FC236}">
                <a16:creationId xmlns:a16="http://schemas.microsoft.com/office/drawing/2014/main" id="{57CA4665-9596-2BD1-AFAB-423107FB5339}"/>
              </a:ext>
            </a:extLst>
          </p:cNvPr>
          <p:cNvPicPr>
            <a:picLocks noChangeAspect="1"/>
          </p:cNvPicPr>
          <p:nvPr/>
        </p:nvPicPr>
        <p:blipFill>
          <a:blip r:embed="rId2"/>
          <a:stretch>
            <a:fillRect/>
          </a:stretch>
        </p:blipFill>
        <p:spPr>
          <a:xfrm>
            <a:off x="4639112" y="2575420"/>
            <a:ext cx="6428763" cy="3431098"/>
          </a:xfrm>
          <a:prstGeom prst="rect">
            <a:avLst/>
          </a:prstGeom>
        </p:spPr>
      </p:pic>
    </p:spTree>
    <p:extLst>
      <p:ext uri="{BB962C8B-B14F-4D97-AF65-F5344CB8AC3E}">
        <p14:creationId xmlns:p14="http://schemas.microsoft.com/office/powerpoint/2010/main" val="200407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6717-BB9F-E0EC-64EB-44A4A1AE468B}"/>
              </a:ext>
            </a:extLst>
          </p:cNvPr>
          <p:cNvSpPr>
            <a:spLocks noGrp="1"/>
          </p:cNvSpPr>
          <p:nvPr>
            <p:ph type="title"/>
          </p:nvPr>
        </p:nvSpPr>
        <p:spPr>
          <a:xfrm>
            <a:off x="2231136" y="285184"/>
            <a:ext cx="7729728" cy="1188720"/>
          </a:xfrm>
        </p:spPr>
        <p:txBody>
          <a:bodyPr/>
          <a:lstStyle/>
          <a:p>
            <a:r>
              <a:rPr lang="el-GR" dirty="0">
                <a:latin typeface="Arial"/>
                <a:cs typeface="Arial"/>
              </a:rPr>
              <a:t>Ε</a:t>
            </a:r>
            <a:r>
              <a:rPr lang="en-GB" dirty="0" err="1">
                <a:latin typeface="Gill Sans MT Condensed" panose="020B0506020104020203" pitchFamily="34" charset="0"/>
                <a:cs typeface="Arial"/>
              </a:rPr>
              <a:t>ρωτημ</a:t>
            </a:r>
            <a:r>
              <a:rPr lang="en-GB" dirty="0">
                <a:latin typeface="Gill Sans MT Condensed" panose="020B0506020104020203" pitchFamily="34" charset="0"/>
                <a:cs typeface="Arial"/>
              </a:rPr>
              <a:t>ατολ</a:t>
            </a:r>
            <a:r>
              <a:rPr lang="el-GR" dirty="0">
                <a:latin typeface="Arial"/>
                <a:cs typeface="Arial"/>
              </a:rPr>
              <a:t>ο</a:t>
            </a:r>
            <a:r>
              <a:rPr lang="en-GB" dirty="0" err="1">
                <a:latin typeface="Gill Sans MT Condensed" panose="020B0506020104020203" pitchFamily="34" charset="0"/>
                <a:cs typeface="Arial"/>
              </a:rPr>
              <a:t>γιο</a:t>
            </a:r>
            <a:r>
              <a:rPr lang="en-GB" dirty="0">
                <a:latin typeface="Gill Sans MT Condensed" panose="020B0506020104020203" pitchFamily="34" charset="0"/>
                <a:cs typeface="Arial"/>
              </a:rPr>
              <a:t> </a:t>
            </a:r>
            <a:r>
              <a:rPr lang="el-GR" dirty="0">
                <a:latin typeface="Arial"/>
                <a:cs typeface="Arial"/>
              </a:rPr>
              <a:t>ε</a:t>
            </a:r>
            <a:r>
              <a:rPr lang="en-GB" dirty="0">
                <a:latin typeface="Gill Sans MT Condensed" panose="020B0506020104020203" pitchFamily="34" charset="0"/>
                <a:cs typeface="Arial"/>
              </a:rPr>
              <a:t>να</a:t>
            </a:r>
            <a:r>
              <a:rPr lang="en-GB" dirty="0" err="1">
                <a:latin typeface="Gill Sans MT Condensed" panose="020B0506020104020203" pitchFamily="34" charset="0"/>
                <a:cs typeface="Arial"/>
              </a:rPr>
              <a:t>ρξης</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6" name="Picture 5" descr="Graphical user interface, text, application&#10;&#10;Description automatically generated">
            <a:extLst>
              <a:ext uri="{FF2B5EF4-FFF2-40B4-BE49-F238E27FC236}">
                <a16:creationId xmlns:a16="http://schemas.microsoft.com/office/drawing/2014/main" id="{6BC7B679-6E3B-4B14-9B66-D3C163101168}"/>
              </a:ext>
            </a:extLst>
          </p:cNvPr>
          <p:cNvPicPr>
            <a:picLocks noChangeAspect="1"/>
          </p:cNvPicPr>
          <p:nvPr/>
        </p:nvPicPr>
        <p:blipFill>
          <a:blip r:embed="rId2"/>
          <a:stretch>
            <a:fillRect/>
          </a:stretch>
        </p:blipFill>
        <p:spPr>
          <a:xfrm>
            <a:off x="5143499" y="1761688"/>
            <a:ext cx="6724651" cy="4558750"/>
          </a:xfrm>
          <a:prstGeom prst="rect">
            <a:avLst/>
          </a:prstGeom>
        </p:spPr>
      </p:pic>
      <p:sp>
        <p:nvSpPr>
          <p:cNvPr id="7" name="TextBox 6">
            <a:extLst>
              <a:ext uri="{FF2B5EF4-FFF2-40B4-BE49-F238E27FC236}">
                <a16:creationId xmlns:a16="http://schemas.microsoft.com/office/drawing/2014/main" id="{9169C012-3A8A-AC5B-F27F-AD511EB1BE63}"/>
              </a:ext>
            </a:extLst>
          </p:cNvPr>
          <p:cNvSpPr txBox="1"/>
          <p:nvPr/>
        </p:nvSpPr>
        <p:spPr>
          <a:xfrm>
            <a:off x="476250" y="2543175"/>
            <a:ext cx="4210050" cy="3970318"/>
          </a:xfrm>
          <a:prstGeom prst="rect">
            <a:avLst/>
          </a:prstGeom>
          <a:noFill/>
        </p:spPr>
        <p:txBody>
          <a:bodyPr wrap="square" lIns="91440" tIns="45720" rIns="91440" bIns="45720" rtlCol="0" anchor="t">
            <a:spAutoFit/>
          </a:bodyPr>
          <a:lstStyle/>
          <a:p>
            <a:pPr marL="285750" indent="-285750" algn="just">
              <a:buFont typeface="Wingdings"/>
              <a:buChar char="v"/>
            </a:pPr>
            <a:r>
              <a:rPr lang="el-GR" dirty="0">
                <a:latin typeface="Arial"/>
                <a:cs typeface="Arial"/>
              </a:rPr>
              <a:t>Στη συνέχεια απαντήστε το ερωτηματολόγιο έναρξης. </a:t>
            </a:r>
            <a:endParaRPr lang="en-GB" dirty="0">
              <a:latin typeface="Arial"/>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Θα το βρείτε αφού συνδεθείτε στο λογαριασμό σας. </a:t>
            </a:r>
            <a:endParaRPr lang="en-GB" dirty="0">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l-GR" dirty="0">
                <a:latin typeface="Arial"/>
                <a:cs typeface="Arial"/>
              </a:rPr>
              <a:t>Οι πρώτες 5 ερωτήσεις είναι σταθερές και δεν μπορείτε να τις διαφοροποιήσετε. </a:t>
            </a:r>
            <a:endParaRPr lang="en-GB" dirty="0">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l-GR" dirty="0">
                <a:latin typeface="Arial"/>
                <a:cs typeface="Arial"/>
              </a:rPr>
              <a:t>Οι υπόλοιπες απαντήσεις είναι προσωπικές και πρέπει να τις απαντήσετε ανάλογα με το προφίλ σας.</a:t>
            </a:r>
          </a:p>
        </p:txBody>
      </p:sp>
    </p:spTree>
    <p:extLst>
      <p:ext uri="{BB962C8B-B14F-4D97-AF65-F5344CB8AC3E}">
        <p14:creationId xmlns:p14="http://schemas.microsoft.com/office/powerpoint/2010/main" val="29692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9B49-9B68-65D2-3A24-A6F1728433F7}"/>
              </a:ext>
            </a:extLst>
          </p:cNvPr>
          <p:cNvSpPr>
            <a:spLocks noGrp="1"/>
          </p:cNvSpPr>
          <p:nvPr>
            <p:ph type="title"/>
          </p:nvPr>
        </p:nvSpPr>
        <p:spPr>
          <a:xfrm>
            <a:off x="2231136" y="514350"/>
            <a:ext cx="7729728" cy="1188720"/>
          </a:xfrm>
        </p:spPr>
        <p:txBody>
          <a:bodyPr>
            <a:normAutofit/>
          </a:bodyPr>
          <a:lstStyle/>
          <a:p>
            <a:r>
              <a:rPr lang="el-GR" sz="3200" dirty="0" err="1">
                <a:ln>
                  <a:solidFill>
                    <a:prstClr val="black">
                      <a:lumMod val="75000"/>
                      <a:lumOff val="25000"/>
                      <a:alpha val="10000"/>
                    </a:prstClr>
                  </a:solidFill>
                </a:ln>
                <a:latin typeface="Arial"/>
                <a:cs typeface="Arial"/>
              </a:rPr>
              <a:t>Ερωτηματολογιο</a:t>
            </a:r>
            <a:r>
              <a:rPr lang="el-GR" sz="32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3200" dirty="0" err="1">
                <a:ln>
                  <a:solidFill>
                    <a:prstClr val="black">
                      <a:lumMod val="75000"/>
                      <a:lumOff val="25000"/>
                      <a:alpha val="10000"/>
                    </a:prstClr>
                  </a:solidFill>
                </a:ln>
                <a:latin typeface="Arial"/>
                <a:cs typeface="Arial"/>
              </a:rPr>
              <a:t>εναρξησ</a:t>
            </a:r>
            <a:endParaRPr lang="en-GB" sz="3200" dirty="0">
              <a:ln>
                <a:solidFill>
                  <a:prstClr val="black">
                    <a:lumMod val="75000"/>
                    <a:lumOff val="25000"/>
                    <a:alpha val="10000"/>
                  </a:prstClr>
                </a:solidFill>
              </a:ln>
              <a:latin typeface="Gill Sans MT Condensed" panose="020B0506020104020203" pitchFamily="34" charset="0"/>
              <a:cs typeface="Arial"/>
            </a:endParaRPr>
          </a:p>
        </p:txBody>
      </p:sp>
      <p:pic>
        <p:nvPicPr>
          <p:cNvPr id="6" name="Picture 5" descr="Text">
            <a:extLst>
              <a:ext uri="{FF2B5EF4-FFF2-40B4-BE49-F238E27FC236}">
                <a16:creationId xmlns:a16="http://schemas.microsoft.com/office/drawing/2014/main" id="{FE281E05-6027-BCD8-ABF5-49242793AC09}"/>
              </a:ext>
            </a:extLst>
          </p:cNvPr>
          <p:cNvPicPr>
            <a:picLocks noChangeAspect="1"/>
          </p:cNvPicPr>
          <p:nvPr/>
        </p:nvPicPr>
        <p:blipFill>
          <a:blip r:embed="rId2"/>
          <a:stretch>
            <a:fillRect/>
          </a:stretch>
        </p:blipFill>
        <p:spPr>
          <a:xfrm>
            <a:off x="4962524" y="2238375"/>
            <a:ext cx="7058026" cy="4105275"/>
          </a:xfrm>
          <a:prstGeom prst="rect">
            <a:avLst/>
          </a:prstGeom>
        </p:spPr>
      </p:pic>
      <p:sp>
        <p:nvSpPr>
          <p:cNvPr id="7" name="TextBox 6">
            <a:extLst>
              <a:ext uri="{FF2B5EF4-FFF2-40B4-BE49-F238E27FC236}">
                <a16:creationId xmlns:a16="http://schemas.microsoft.com/office/drawing/2014/main" id="{76251D0A-F0D0-1183-D80D-E5E91579C9F5}"/>
              </a:ext>
            </a:extLst>
          </p:cNvPr>
          <p:cNvSpPr txBox="1"/>
          <p:nvPr/>
        </p:nvSpPr>
        <p:spPr>
          <a:xfrm>
            <a:off x="471340" y="2238375"/>
            <a:ext cx="4368635" cy="3693319"/>
          </a:xfrm>
          <a:prstGeom prst="rect">
            <a:avLst/>
          </a:prstGeom>
          <a:noFill/>
        </p:spPr>
        <p:txBody>
          <a:bodyPr wrap="square" lIns="91440" tIns="45720" rIns="91440" bIns="45720" rtlCol="0" anchor="t">
            <a:spAutoFit/>
          </a:bodyPr>
          <a:lstStyle/>
          <a:p>
            <a:pPr marL="285750" indent="-285750" algn="just">
              <a:buFont typeface="Wingdings"/>
              <a:buChar char="v"/>
            </a:pPr>
            <a:r>
              <a:rPr lang="el-GR" dirty="0">
                <a:latin typeface="Arial"/>
                <a:cs typeface="Arial"/>
              </a:rPr>
              <a:t>Όπως διαφαίνεται στην διπλανή εικόνα, δίπλα από κάθε ερώτηση υπάρχει το </a:t>
            </a:r>
            <a:r>
              <a:rPr lang="el-GR" b="1" dirty="0">
                <a:solidFill>
                  <a:srgbClr val="0070C0"/>
                </a:solidFill>
                <a:latin typeface="Arial"/>
                <a:cs typeface="Arial"/>
              </a:rPr>
              <a:t>“</a:t>
            </a:r>
            <a:r>
              <a:rPr lang="el-GR" b="1" dirty="0" err="1">
                <a:solidFill>
                  <a:srgbClr val="0070C0"/>
                </a:solidFill>
                <a:latin typeface="Arial"/>
                <a:cs typeface="Arial"/>
              </a:rPr>
              <a:t>edit</a:t>
            </a:r>
            <a:r>
              <a:rPr lang="el-GR" b="1" dirty="0">
                <a:solidFill>
                  <a:srgbClr val="0070C0"/>
                </a:solidFill>
                <a:latin typeface="Arial"/>
                <a:cs typeface="Arial"/>
              </a:rPr>
              <a:t>”</a:t>
            </a:r>
            <a:r>
              <a:rPr lang="el-GR" dirty="0">
                <a:solidFill>
                  <a:srgbClr val="000000"/>
                </a:solidFill>
                <a:latin typeface="Arial"/>
                <a:cs typeface="Arial"/>
              </a:rPr>
              <a:t>.</a:t>
            </a:r>
            <a:endParaRPr lang="en-US" dirty="0">
              <a:latin typeface="Goudy Old Style"/>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Αφού το πατήσετε θα ανοίξουν οι επιλογές των απαντήσεων. </a:t>
            </a:r>
            <a:endParaRPr lang="en-US">
              <a:latin typeface="Goudy Old Style"/>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Επιλέξτε την απάντηση που ισχύει στην δική σας περίπτωση και στην συνέχεια θα πατήστε </a:t>
            </a:r>
            <a:r>
              <a:rPr lang="el-GR" b="1" dirty="0">
                <a:latin typeface="Arial"/>
                <a:cs typeface="Arial"/>
              </a:rPr>
              <a:t>“</a:t>
            </a:r>
            <a:r>
              <a:rPr lang="el-GR" b="1" dirty="0" err="1">
                <a:latin typeface="Arial"/>
                <a:cs typeface="Arial"/>
              </a:rPr>
              <a:t>update</a:t>
            </a:r>
            <a:r>
              <a:rPr lang="el-GR" b="1" dirty="0">
                <a:latin typeface="Arial"/>
                <a:cs typeface="Arial"/>
              </a:rPr>
              <a:t>”.</a:t>
            </a:r>
            <a:endParaRPr lang="en-US" b="1"/>
          </a:p>
          <a:p>
            <a:endParaRPr lang="el-GR" dirty="0">
              <a:latin typeface="Arial" panose="020B0604020202020204" pitchFamily="34" charset="0"/>
              <a:cs typeface="Arial" panose="020B0604020202020204" pitchFamily="34" charset="0"/>
            </a:endParaRPr>
          </a:p>
          <a:p>
            <a:r>
              <a:rPr lang="el-GR" dirty="0">
                <a:latin typeface="Arial"/>
                <a:cs typeface="Arial"/>
              </a:rPr>
              <a:t>Στις επόμενες διαφάνειες διαφαίνεται η συγκεκριμένη διαδικασία.</a:t>
            </a:r>
            <a:endParaRPr lang="en-GB" dirty="0">
              <a:latin typeface="Arial"/>
              <a:cs typeface="Arial"/>
            </a:endParaRPr>
          </a:p>
        </p:txBody>
      </p:sp>
    </p:spTree>
    <p:extLst>
      <p:ext uri="{BB962C8B-B14F-4D97-AF65-F5344CB8AC3E}">
        <p14:creationId xmlns:p14="http://schemas.microsoft.com/office/powerpoint/2010/main" val="24378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65E7-3CC3-5CE9-349F-697E4F3A7C98}"/>
              </a:ext>
            </a:extLst>
          </p:cNvPr>
          <p:cNvSpPr>
            <a:spLocks noGrp="1"/>
          </p:cNvSpPr>
          <p:nvPr>
            <p:ph type="title"/>
          </p:nvPr>
        </p:nvSpPr>
        <p:spPr>
          <a:xfrm>
            <a:off x="2340193" y="285313"/>
            <a:ext cx="7729728" cy="1188720"/>
          </a:xfrm>
        </p:spPr>
        <p:txBody>
          <a:bodyPr>
            <a:normAutofit/>
          </a:bodyPr>
          <a:lstStyle/>
          <a:p>
            <a:r>
              <a:rPr lang="el-GR" dirty="0" err="1">
                <a:latin typeface="Arial"/>
                <a:cs typeface="Arial"/>
              </a:rPr>
              <a:t>Ερωτηματολογιο</a:t>
            </a:r>
            <a:r>
              <a:rPr lang="el-GR" dirty="0">
                <a:latin typeface="Arial"/>
                <a:cs typeface="Arial"/>
              </a:rPr>
              <a:t> </a:t>
            </a:r>
            <a:r>
              <a:rPr lang="el-GR" dirty="0" err="1">
                <a:latin typeface="Arial"/>
                <a:cs typeface="Arial"/>
              </a:rPr>
              <a:t>εναρξης</a:t>
            </a:r>
            <a:r>
              <a:rPr lang="el-GR" dirty="0">
                <a:latin typeface="Arial"/>
                <a:cs typeface="Arial"/>
              </a:rPr>
              <a:t>/ </a:t>
            </a:r>
            <a:r>
              <a:rPr lang="el-GR" dirty="0" err="1">
                <a:latin typeface="Arial"/>
                <a:cs typeface="Arial"/>
              </a:rPr>
              <a:t>Συμπληρωση</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4" name="Picture 3" descr="Graphical user interface, text, application">
            <a:extLst>
              <a:ext uri="{FF2B5EF4-FFF2-40B4-BE49-F238E27FC236}">
                <a16:creationId xmlns:a16="http://schemas.microsoft.com/office/drawing/2014/main" id="{064828C0-A4E3-95AC-C3EB-D8B11697D0D8}"/>
              </a:ext>
            </a:extLst>
          </p:cNvPr>
          <p:cNvPicPr>
            <a:picLocks noChangeAspect="1"/>
          </p:cNvPicPr>
          <p:nvPr/>
        </p:nvPicPr>
        <p:blipFill>
          <a:blip r:embed="rId2"/>
          <a:stretch>
            <a:fillRect/>
          </a:stretch>
        </p:blipFill>
        <p:spPr>
          <a:xfrm>
            <a:off x="4276725" y="1733550"/>
            <a:ext cx="7667624" cy="4839137"/>
          </a:xfrm>
          <a:prstGeom prst="rect">
            <a:avLst/>
          </a:prstGeom>
        </p:spPr>
      </p:pic>
      <p:sp>
        <p:nvSpPr>
          <p:cNvPr id="5" name="TextBox 4">
            <a:extLst>
              <a:ext uri="{FF2B5EF4-FFF2-40B4-BE49-F238E27FC236}">
                <a16:creationId xmlns:a16="http://schemas.microsoft.com/office/drawing/2014/main" id="{E2862D8C-BBF9-A43C-0A45-2D377D3E38F6}"/>
              </a:ext>
            </a:extLst>
          </p:cNvPr>
          <p:cNvSpPr txBox="1"/>
          <p:nvPr/>
        </p:nvSpPr>
        <p:spPr>
          <a:xfrm>
            <a:off x="1187777" y="2535810"/>
            <a:ext cx="2762054" cy="1893339"/>
          </a:xfrm>
          <a:prstGeom prst="rect">
            <a:avLst/>
          </a:prstGeom>
          <a:noFill/>
        </p:spPr>
        <p:txBody>
          <a:bodyPr wrap="square" lIns="91440" tIns="45720" rIns="91440" bIns="45720" rtlCol="0" anchor="t">
            <a:spAutoFit/>
          </a:bodyPr>
          <a:lstStyle/>
          <a:p>
            <a:pPr algn="just">
              <a:lnSpc>
                <a:spcPct val="150000"/>
              </a:lnSpc>
            </a:pPr>
            <a:r>
              <a:rPr lang="el-GR" sz="1600" dirty="0">
                <a:latin typeface="Arial"/>
                <a:cs typeface="Arial"/>
              </a:rPr>
              <a:t>Όταν πατήσετε το </a:t>
            </a:r>
            <a:r>
              <a:rPr lang="el-GR" sz="1600" dirty="0">
                <a:solidFill>
                  <a:srgbClr val="0070C0"/>
                </a:solidFill>
                <a:latin typeface="Arial"/>
                <a:cs typeface="Arial"/>
              </a:rPr>
              <a:t>«</a:t>
            </a:r>
            <a:r>
              <a:rPr lang="en-GB" sz="1600" dirty="0">
                <a:solidFill>
                  <a:srgbClr val="0070C0"/>
                </a:solidFill>
                <a:latin typeface="Arial"/>
                <a:cs typeface="Arial"/>
              </a:rPr>
              <a:t>edit</a:t>
            </a:r>
            <a:r>
              <a:rPr lang="el-GR" sz="1600" dirty="0">
                <a:solidFill>
                  <a:srgbClr val="0070C0"/>
                </a:solidFill>
                <a:latin typeface="Arial"/>
                <a:cs typeface="Arial"/>
              </a:rPr>
              <a:t>»</a:t>
            </a:r>
            <a:r>
              <a:rPr lang="en-GB" sz="1600" dirty="0">
                <a:latin typeface="Arial"/>
                <a:cs typeface="Arial"/>
              </a:rPr>
              <a:t> </a:t>
            </a:r>
            <a:r>
              <a:rPr lang="el-GR" sz="1600" dirty="0">
                <a:latin typeface="Arial"/>
                <a:cs typeface="Arial"/>
              </a:rPr>
              <a:t>θα ανοίξει το κουτάκι με τις επιλογές για απάντηση. Επιλέξτε την απάντηση που επιθυμείτε.</a:t>
            </a:r>
            <a:endParaRPr lang="en-GB" sz="1600" dirty="0">
              <a:latin typeface="Arial"/>
              <a:cs typeface="Arial"/>
            </a:endParaRPr>
          </a:p>
        </p:txBody>
      </p:sp>
    </p:spTree>
    <p:extLst>
      <p:ext uri="{BB962C8B-B14F-4D97-AF65-F5344CB8AC3E}">
        <p14:creationId xmlns:p14="http://schemas.microsoft.com/office/powerpoint/2010/main" val="205540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2A21-8CBB-7623-E8B5-260BE00D4523}"/>
              </a:ext>
            </a:extLst>
          </p:cNvPr>
          <p:cNvSpPr>
            <a:spLocks noGrp="1"/>
          </p:cNvSpPr>
          <p:nvPr>
            <p:ph type="title"/>
          </p:nvPr>
        </p:nvSpPr>
        <p:spPr>
          <a:xfrm>
            <a:off x="2231136" y="343907"/>
            <a:ext cx="7729728" cy="1188720"/>
          </a:xfrm>
        </p:spPr>
        <p:txBody>
          <a:bodyPr>
            <a:normAutofit/>
          </a:bodyPr>
          <a:lstStyle/>
          <a:p>
            <a:r>
              <a:rPr lang="el-GR" dirty="0" err="1">
                <a:ln>
                  <a:solidFill>
                    <a:prstClr val="black">
                      <a:lumMod val="75000"/>
                      <a:lumOff val="25000"/>
                      <a:alpha val="10000"/>
                    </a:prstClr>
                  </a:solidFill>
                </a:ln>
                <a:ea typeface="+mj-lt"/>
                <a:cs typeface="+mj-lt"/>
              </a:rPr>
              <a:t>Ερωτηματολογιο</a:t>
            </a:r>
            <a:r>
              <a:rPr lang="el-GR" dirty="0">
                <a:ln>
                  <a:solidFill>
                    <a:prstClr val="black">
                      <a:lumMod val="75000"/>
                      <a:lumOff val="25000"/>
                      <a:alpha val="10000"/>
                    </a:prstClr>
                  </a:solidFill>
                </a:ln>
                <a:ea typeface="+mj-lt"/>
                <a:cs typeface="+mj-lt"/>
              </a:rPr>
              <a:t> </a:t>
            </a:r>
            <a:r>
              <a:rPr lang="el-GR" dirty="0" err="1">
                <a:ln>
                  <a:solidFill>
                    <a:prstClr val="black">
                      <a:lumMod val="75000"/>
                      <a:lumOff val="25000"/>
                      <a:alpha val="10000"/>
                    </a:prstClr>
                  </a:solidFill>
                </a:ln>
                <a:ea typeface="+mj-lt"/>
                <a:cs typeface="+mj-lt"/>
              </a:rPr>
              <a:t>εναρξης</a:t>
            </a:r>
            <a:r>
              <a:rPr lang="el-GR" dirty="0">
                <a:ln>
                  <a:solidFill>
                    <a:prstClr val="black">
                      <a:lumMod val="75000"/>
                      <a:lumOff val="25000"/>
                      <a:alpha val="10000"/>
                    </a:prstClr>
                  </a:solidFill>
                </a:ln>
                <a:ea typeface="+mj-lt"/>
                <a:cs typeface="+mj-lt"/>
              </a:rPr>
              <a:t>/ </a:t>
            </a:r>
            <a:r>
              <a:rPr lang="el-GR" dirty="0" err="1">
                <a:ln>
                  <a:solidFill>
                    <a:prstClr val="black">
                      <a:lumMod val="75000"/>
                      <a:lumOff val="25000"/>
                      <a:alpha val="10000"/>
                    </a:prstClr>
                  </a:solidFill>
                </a:ln>
                <a:ea typeface="+mj-lt"/>
                <a:cs typeface="+mj-lt"/>
              </a:rPr>
              <a:t>Συμπληρωση</a:t>
            </a:r>
            <a:endParaRPr lang="en-US" dirty="0">
              <a:latin typeface="Gill Sans MT Condensed" panose="020B0506020104020203" pitchFamily="34"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7DB76B6A-7E13-1EFE-E2C6-D9DBF1B34716}"/>
              </a:ext>
            </a:extLst>
          </p:cNvPr>
          <p:cNvPicPr>
            <a:picLocks noChangeAspect="1"/>
          </p:cNvPicPr>
          <p:nvPr/>
        </p:nvPicPr>
        <p:blipFill>
          <a:blip r:embed="rId2"/>
          <a:stretch>
            <a:fillRect/>
          </a:stretch>
        </p:blipFill>
        <p:spPr>
          <a:xfrm>
            <a:off x="5077838" y="1684977"/>
            <a:ext cx="6919319" cy="4563423"/>
          </a:xfrm>
          <a:prstGeom prst="rect">
            <a:avLst/>
          </a:prstGeom>
        </p:spPr>
      </p:pic>
      <p:sp>
        <p:nvSpPr>
          <p:cNvPr id="5" name="TextBox 4">
            <a:extLst>
              <a:ext uri="{FF2B5EF4-FFF2-40B4-BE49-F238E27FC236}">
                <a16:creationId xmlns:a16="http://schemas.microsoft.com/office/drawing/2014/main" id="{2F925B2B-35B5-4A3E-9E24-DCC952F3538D}"/>
              </a:ext>
            </a:extLst>
          </p:cNvPr>
          <p:cNvSpPr txBox="1"/>
          <p:nvPr/>
        </p:nvSpPr>
        <p:spPr>
          <a:xfrm>
            <a:off x="860632" y="2323176"/>
            <a:ext cx="2928631" cy="2118529"/>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Όταν επιλέξετε την απάντηση σας τότε πατήστε </a:t>
            </a:r>
            <a:r>
              <a:rPr lang="el-GR" b="1" dirty="0">
                <a:latin typeface="Arial"/>
                <a:cs typeface="Arial"/>
              </a:rPr>
              <a:t>«</a:t>
            </a:r>
            <a:r>
              <a:rPr lang="en-GB" b="1" dirty="0">
                <a:latin typeface="Arial"/>
                <a:cs typeface="Arial"/>
              </a:rPr>
              <a:t>update</a:t>
            </a:r>
            <a:r>
              <a:rPr lang="el-GR" b="1" dirty="0">
                <a:latin typeface="Arial"/>
                <a:cs typeface="Arial"/>
              </a:rPr>
              <a:t>»</a:t>
            </a:r>
            <a:r>
              <a:rPr lang="en-GB" dirty="0">
                <a:latin typeface="Arial"/>
                <a:cs typeface="Arial"/>
              </a:rPr>
              <a:t> </a:t>
            </a:r>
            <a:r>
              <a:rPr lang="el-GR" dirty="0">
                <a:latin typeface="Arial"/>
                <a:cs typeface="Arial"/>
              </a:rPr>
              <a:t>για να γίνει ενημέρωση των αλλαγών.</a:t>
            </a:r>
            <a:endParaRPr lang="en-GB" dirty="0">
              <a:latin typeface="Arial"/>
              <a:cs typeface="Arial"/>
            </a:endParaRPr>
          </a:p>
        </p:txBody>
      </p:sp>
    </p:spTree>
    <p:extLst>
      <p:ext uri="{BB962C8B-B14F-4D97-AF65-F5344CB8AC3E}">
        <p14:creationId xmlns:p14="http://schemas.microsoft.com/office/powerpoint/2010/main" val="93674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6000" y="100669"/>
            <a:ext cx="4538124" cy="2747306"/>
          </a:xfrm>
        </p:spPr>
        <p:txBody>
          <a:bodyPr anchor="b">
            <a:normAutofit fontScale="90000"/>
          </a:bodyPr>
          <a:lstStyle/>
          <a:p>
            <a:pPr algn="l"/>
            <a:r>
              <a:rPr lang="el-GR" sz="3200" b="1" dirty="0">
                <a:latin typeface="Arial"/>
                <a:cs typeface="Arial"/>
              </a:rPr>
              <a:t>ΟΔΗΓΟΣ </a:t>
            </a:r>
            <a:r>
              <a:rPr lang="el-GR" sz="3200" b="1" dirty="0" err="1">
                <a:latin typeface="Arial"/>
                <a:cs typeface="Arial"/>
              </a:rPr>
              <a:t>ηλεκτρονικου</a:t>
            </a:r>
            <a:br>
              <a:rPr lang="en-US" sz="3200" b="1" dirty="0">
                <a:latin typeface="Arial"/>
                <a:cs typeface="Arial"/>
              </a:rPr>
            </a:br>
            <a:r>
              <a:rPr lang="el-GR" sz="3200" b="1" dirty="0" err="1">
                <a:latin typeface="Arial"/>
                <a:cs typeface="Arial"/>
              </a:rPr>
              <a:t>συστηματοσ</a:t>
            </a:r>
            <a:r>
              <a:rPr lang="el-GR" sz="3200" b="1" dirty="0">
                <a:latin typeface="Arial"/>
                <a:cs typeface="Arial"/>
              </a:rPr>
              <a:t> ΕΡΓΟΥ ΕΠΙΔΟΤΗΣΗΣ ΑΣΚΟΥΜΕΝΩΝ</a:t>
            </a:r>
            <a:r>
              <a:rPr lang="en-US" sz="3200" dirty="0">
                <a:latin typeface="Arial"/>
                <a:cs typeface="Arial"/>
              </a:rPr>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147110" y="2847975"/>
            <a:ext cx="5934973" cy="3536047"/>
          </a:xfrm>
        </p:spPr>
        <p:txBody>
          <a:bodyPr anchor="t">
            <a:normAutofit fontScale="92500"/>
          </a:bodyPr>
          <a:lstStyle/>
          <a:p>
            <a:pPr marL="36900" lvl="0" indent="0">
              <a:buNone/>
            </a:pPr>
            <a:r>
              <a:rPr lang="el-GR" sz="2100" dirty="0">
                <a:latin typeface="Arial" panose="020B0604020202020204" pitchFamily="34" charset="0"/>
                <a:cs typeface="Arial" panose="020B0604020202020204" pitchFamily="34" charset="0"/>
              </a:rPr>
              <a:t>Το σύνολο του περιεχομένου της παρούσης ανήκει αποκλειστικά στον ΠΔΣ και απαγορεύεται ρητά η οποιαδήποτε αντιγραφή, αναπαραγωγή, μεταφορά, αποθήκευση, αναδημοσίευση, μεταποίηση, μετάδοση, πώληση, διανομή, έκδοση, εκτέλεση, φόρτωση, μετάφραση, τροποποίηση με οποιοδήποτε τρόπο, ανακοίνωση, διάδοση  ή οποιαδήποτε άλλη χρήση του περιεχομένου της παρουσίασης αυτής με οποιοδήποτε τρόπο ή μέσο για εμπορικούς ή άλλους σκοπούς, τμηματικά ή περιληπτικά χωρίς την προηγούμενη ρητή γραπτή συναίνεση του ΠΔΣ. </a:t>
            </a:r>
          </a:p>
          <a:p>
            <a:pPr marL="36900" lvl="0" indent="0">
              <a:buNone/>
            </a:pPr>
            <a:endParaRPr lang="en-US" sz="2400" dirty="0">
              <a:latin typeface="Bahnschrift Light" panose="020B0502040204020203" pitchFamily="34" charset="0"/>
            </a:endParaRPr>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9E13-AEA1-D15D-F6D1-50CA7B6EF1C2}"/>
              </a:ext>
            </a:extLst>
          </p:cNvPr>
          <p:cNvSpPr>
            <a:spLocks noGrp="1"/>
          </p:cNvSpPr>
          <p:nvPr>
            <p:ph type="title"/>
          </p:nvPr>
        </p:nvSpPr>
        <p:spPr>
          <a:xfrm>
            <a:off x="2237361" y="652020"/>
            <a:ext cx="7729728" cy="1188720"/>
          </a:xfrm>
        </p:spPr>
        <p:txBody>
          <a:bodyPr/>
          <a:lstStyle/>
          <a:p>
            <a:r>
              <a:rPr lang="el-GR" dirty="0" err="1">
                <a:latin typeface="Arial" panose="020B0604020202020204" pitchFamily="34" charset="0"/>
                <a:cs typeface="Arial" panose="020B0604020202020204" pitchFamily="34" charset="0"/>
              </a:rPr>
              <a:t>Υποβολη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Ερωτηματολογιου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εναρξης</a:t>
            </a:r>
            <a:endParaRPr lang="en-GB" dirty="0">
              <a:latin typeface="Gill Sans MT Condensed" panose="020B0506020104020203"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965D77E0-E0FB-37E9-4FDA-ED1BE78BD32E}"/>
              </a:ext>
            </a:extLst>
          </p:cNvPr>
          <p:cNvPicPr>
            <a:picLocks noChangeAspect="1"/>
          </p:cNvPicPr>
          <p:nvPr/>
        </p:nvPicPr>
        <p:blipFill>
          <a:blip r:embed="rId2"/>
          <a:stretch>
            <a:fillRect/>
          </a:stretch>
        </p:blipFill>
        <p:spPr>
          <a:xfrm>
            <a:off x="5267917" y="2227634"/>
            <a:ext cx="6076865" cy="3316874"/>
          </a:xfrm>
          <a:prstGeom prst="rect">
            <a:avLst/>
          </a:prstGeom>
        </p:spPr>
      </p:pic>
      <p:sp>
        <p:nvSpPr>
          <p:cNvPr id="5" name="TextBox 4">
            <a:extLst>
              <a:ext uri="{FF2B5EF4-FFF2-40B4-BE49-F238E27FC236}">
                <a16:creationId xmlns:a16="http://schemas.microsoft.com/office/drawing/2014/main" id="{A9A8273E-1AA4-8054-BC11-4DAFB00B2F96}"/>
              </a:ext>
            </a:extLst>
          </p:cNvPr>
          <p:cNvSpPr txBox="1"/>
          <p:nvPr/>
        </p:nvSpPr>
        <p:spPr>
          <a:xfrm>
            <a:off x="729574" y="2256817"/>
            <a:ext cx="3015575" cy="2118529"/>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Αφού απαντήσετε σε όλες τις ερωτήσεις πατήστε </a:t>
            </a:r>
            <a:r>
              <a:rPr lang="el-GR" b="1" dirty="0">
                <a:latin typeface="Arial"/>
                <a:cs typeface="Arial"/>
              </a:rPr>
              <a:t>«Υποβολή»</a:t>
            </a:r>
            <a:r>
              <a:rPr lang="el-GR" dirty="0">
                <a:latin typeface="Arial"/>
                <a:cs typeface="Arial"/>
              </a:rPr>
              <a:t>, έτσι ώστε να λάβουμε το ερωτηματολόγιο σας.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76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088E-9E2D-DF9F-F970-9D8059A4B41B}"/>
              </a:ext>
            </a:extLst>
          </p:cNvPr>
          <p:cNvSpPr>
            <a:spLocks noGrp="1"/>
          </p:cNvSpPr>
          <p:nvPr>
            <p:ph type="title"/>
          </p:nvPr>
        </p:nvSpPr>
        <p:spPr/>
        <p:txBody>
          <a:bodyPr>
            <a:normAutofit/>
          </a:bodyPr>
          <a:lstStyle/>
          <a:p>
            <a:r>
              <a:rPr lang="el-GR" dirty="0" err="1">
                <a:latin typeface="Arial"/>
                <a:cs typeface="Arial"/>
              </a:rPr>
              <a:t>Διαδικασια</a:t>
            </a:r>
            <a:r>
              <a:rPr lang="el-GR" dirty="0">
                <a:latin typeface="Arial"/>
                <a:cs typeface="Arial"/>
              </a:rPr>
              <a:t> </a:t>
            </a:r>
            <a:r>
              <a:rPr lang="el-GR" dirty="0" err="1">
                <a:latin typeface="Arial"/>
                <a:cs typeface="Arial"/>
              </a:rPr>
              <a:t>Πληρωμης</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TextBox 2">
            <a:extLst>
              <a:ext uri="{FF2B5EF4-FFF2-40B4-BE49-F238E27FC236}">
                <a16:creationId xmlns:a16="http://schemas.microsoft.com/office/drawing/2014/main" id="{A51DCCE8-82CD-688E-3D58-417D9782256E}"/>
              </a:ext>
            </a:extLst>
          </p:cNvPr>
          <p:cNvSpPr txBox="1"/>
          <p:nvPr/>
        </p:nvSpPr>
        <p:spPr>
          <a:xfrm>
            <a:off x="1395167" y="2318994"/>
            <a:ext cx="9681328" cy="2446824"/>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Όλα τα πιο πάνω διαβήματα είναι </a:t>
            </a:r>
            <a:r>
              <a:rPr lang="el-GR" b="1" dirty="0">
                <a:latin typeface="Arial"/>
                <a:cs typeface="Arial"/>
              </a:rPr>
              <a:t>ΥΠΟΧΡΕΩΤΙΚΑ </a:t>
            </a:r>
            <a:r>
              <a:rPr lang="el-GR" dirty="0">
                <a:latin typeface="Arial"/>
                <a:cs typeface="Arial"/>
              </a:rPr>
              <a:t>έτσι ώστε να μπορέσουν να αξιολογηθούν τα έντυπα Έγκρισης σας με σκοπό την πληρωμή σας. </a:t>
            </a:r>
            <a:endParaRPr lang="en-US">
              <a:latin typeface="Goudy Old Style"/>
              <a:cs typeface="Arial"/>
            </a:endParaRPr>
          </a:p>
          <a:p>
            <a:pPr algn="just">
              <a:lnSpc>
                <a:spcPct val="150000"/>
              </a:lnSpc>
            </a:pPr>
            <a:endParaRPr lang="el-GR" dirty="0">
              <a:latin typeface="Arial"/>
              <a:cs typeface="Arial"/>
            </a:endParaRPr>
          </a:p>
          <a:p>
            <a:pPr algn="just">
              <a:lnSpc>
                <a:spcPct val="150000"/>
              </a:lnSpc>
            </a:pPr>
            <a:r>
              <a:rPr lang="el-GR" dirty="0">
                <a:latin typeface="Arial"/>
                <a:cs typeface="Arial"/>
              </a:rPr>
              <a:t>Η πληρωμή πραγματοποιείται μια φορά τον μήνα, μέσα προς τέλη </a:t>
            </a:r>
            <a:r>
              <a:rPr lang="el-GR" dirty="0" err="1">
                <a:latin typeface="Arial"/>
                <a:cs typeface="Arial"/>
              </a:rPr>
              <a:t>έκαστου</a:t>
            </a:r>
            <a:r>
              <a:rPr lang="el-GR" dirty="0">
                <a:latin typeface="Arial"/>
                <a:cs typeface="Arial"/>
              </a:rPr>
              <a:t> μηνός για τον προηγούμενο. </a:t>
            </a:r>
            <a:endParaRPr lang="en-US"/>
          </a:p>
          <a:p>
            <a:pPr algn="r"/>
            <a:endParaRPr lang="en-GB" dirty="0"/>
          </a:p>
        </p:txBody>
      </p:sp>
    </p:spTree>
    <p:extLst>
      <p:ext uri="{BB962C8B-B14F-4D97-AF65-F5344CB8AC3E}">
        <p14:creationId xmlns:p14="http://schemas.microsoft.com/office/powerpoint/2010/main" val="423437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E9C0-7ED4-5443-5128-0FE15B7DBC48}"/>
              </a:ext>
            </a:extLst>
          </p:cNvPr>
          <p:cNvSpPr>
            <a:spLocks noGrp="1"/>
          </p:cNvSpPr>
          <p:nvPr>
            <p:ph type="title"/>
          </p:nvPr>
        </p:nvSpPr>
        <p:spPr/>
        <p:txBody>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Corbel"/>
            </a:endParaRPr>
          </a:p>
        </p:txBody>
      </p:sp>
      <p:sp>
        <p:nvSpPr>
          <p:cNvPr id="3" name="TextBox 2">
            <a:extLst>
              <a:ext uri="{FF2B5EF4-FFF2-40B4-BE49-F238E27FC236}">
                <a16:creationId xmlns:a16="http://schemas.microsoft.com/office/drawing/2014/main" id="{89710A5C-CC93-80FC-D562-C9B77598C41C}"/>
              </a:ext>
            </a:extLst>
          </p:cNvPr>
          <p:cNvSpPr txBox="1"/>
          <p:nvPr/>
        </p:nvSpPr>
        <p:spPr>
          <a:xfrm>
            <a:off x="1602297" y="3112316"/>
            <a:ext cx="3850547" cy="2031325"/>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Μπορείτε να κάνετε αλλαγή Δικηγόρου Καθοδηγητή εντός του  Δικηγορικού Γραφείου ή εντός της  Νομικής Υπηρεσίας.</a:t>
            </a:r>
            <a:endParaRPr lang="en-US" dirty="0"/>
          </a:p>
          <a:p>
            <a:pPr algn="just"/>
            <a:endParaRPr lang="el-GR" dirty="0">
              <a:latin typeface="Arial"/>
              <a:cs typeface="Arial"/>
            </a:endParaRPr>
          </a:p>
        </p:txBody>
      </p:sp>
      <p:pic>
        <p:nvPicPr>
          <p:cNvPr id="5" name="Picture 4" descr="Graphical user interface, text, email, website">
            <a:extLst>
              <a:ext uri="{FF2B5EF4-FFF2-40B4-BE49-F238E27FC236}">
                <a16:creationId xmlns:a16="http://schemas.microsoft.com/office/drawing/2014/main" id="{89D0DDB8-0D7D-17FD-B325-07953BAC6F36}"/>
              </a:ext>
            </a:extLst>
          </p:cNvPr>
          <p:cNvPicPr>
            <a:picLocks noChangeAspect="1"/>
          </p:cNvPicPr>
          <p:nvPr/>
        </p:nvPicPr>
        <p:blipFill>
          <a:blip r:embed="rId2"/>
          <a:stretch>
            <a:fillRect/>
          </a:stretch>
        </p:blipFill>
        <p:spPr>
          <a:xfrm>
            <a:off x="6253978" y="2463713"/>
            <a:ext cx="5410030" cy="2584537"/>
          </a:xfrm>
          <a:prstGeom prst="rect">
            <a:avLst/>
          </a:prstGeom>
        </p:spPr>
      </p:pic>
    </p:spTree>
    <p:extLst>
      <p:ext uri="{BB962C8B-B14F-4D97-AF65-F5344CB8AC3E}">
        <p14:creationId xmlns:p14="http://schemas.microsoft.com/office/powerpoint/2010/main" val="38192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D0A5-5F15-2997-6871-7D62E29D4E01}"/>
              </a:ext>
            </a:extLst>
          </p:cNvPr>
          <p:cNvSpPr>
            <a:spLocks noGrp="1"/>
          </p:cNvSpPr>
          <p:nvPr>
            <p:ph type="title"/>
          </p:nvPr>
        </p:nvSpPr>
        <p:spPr/>
        <p:txBody>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Gill Sans MT Condensed" panose="020B0506020104020203" pitchFamily="34" charset="0"/>
            </a:endParaRPr>
          </a:p>
        </p:txBody>
      </p:sp>
      <p:sp>
        <p:nvSpPr>
          <p:cNvPr id="3" name="TextBox 2">
            <a:extLst>
              <a:ext uri="{FF2B5EF4-FFF2-40B4-BE49-F238E27FC236}">
                <a16:creationId xmlns:a16="http://schemas.microsoft.com/office/drawing/2014/main" id="{078879B3-0772-EB14-5543-FB77F7F2B51E}"/>
              </a:ext>
            </a:extLst>
          </p:cNvPr>
          <p:cNvSpPr txBox="1"/>
          <p:nvPr/>
        </p:nvSpPr>
        <p:spPr>
          <a:xfrm>
            <a:off x="1885361" y="2601798"/>
            <a:ext cx="8842342" cy="3847207"/>
          </a:xfrm>
          <a:prstGeom prst="rect">
            <a:avLst/>
          </a:prstGeom>
          <a:noFill/>
        </p:spPr>
        <p:txBody>
          <a:bodyPr wrap="square" lIns="91440" tIns="45720" rIns="91440" bIns="45720" rtlCol="0" anchor="t">
            <a:spAutoFit/>
          </a:bodyPr>
          <a:lstStyle/>
          <a:p>
            <a:r>
              <a:rPr lang="el-GR" sz="1400" dirty="0">
                <a:solidFill>
                  <a:srgbClr val="FF0000"/>
                </a:solidFill>
                <a:latin typeface="Arial"/>
                <a:cs typeface="Arial"/>
              </a:rPr>
              <a:t>Σημ.: ΑΛΛΑΓΗ ΚΑΘΟΔΗΓΗΤΗ  γίνεται  ΜΟΝΟ σε εξαιρετικές περιπτώσεις και αφού τεκμηριωθούν οι λόγοι και εγκριθούν από το Αρμόδιο Τμήμα.(</a:t>
            </a:r>
            <a:r>
              <a:rPr lang="el-GR" sz="1400" dirty="0" err="1">
                <a:solidFill>
                  <a:srgbClr val="FF0000"/>
                </a:solidFill>
                <a:latin typeface="Arial"/>
                <a:cs typeface="Arial"/>
              </a:rPr>
              <a:t>πχ.ο</a:t>
            </a:r>
            <a:r>
              <a:rPr lang="el-GR" sz="1400" dirty="0">
                <a:solidFill>
                  <a:srgbClr val="FF0000"/>
                </a:solidFill>
                <a:latin typeface="Arial"/>
                <a:cs typeface="Arial"/>
              </a:rPr>
              <a:t> καθοδηγητής φεύγει από το γραφείο).</a:t>
            </a:r>
          </a:p>
          <a:p>
            <a:endParaRPr lang="el-GR" u="sng" dirty="0">
              <a:latin typeface="Arial"/>
              <a:cs typeface="Arial"/>
            </a:endParaRPr>
          </a:p>
          <a:p>
            <a:r>
              <a:rPr lang="el-GR" u="sng" dirty="0">
                <a:latin typeface="Arial"/>
                <a:cs typeface="Arial"/>
              </a:rPr>
              <a:t>Ακολουθήστε τις οδηγίες ως η περιγραφή κατωτέρω (</a:t>
            </a:r>
            <a:r>
              <a:rPr lang="en-GB" u="sng" dirty="0" err="1">
                <a:latin typeface="Arial"/>
                <a:cs typeface="Arial"/>
              </a:rPr>
              <a:t>sl</a:t>
            </a:r>
            <a:r>
              <a:rPr lang="en-GB" u="sng" dirty="0">
                <a:latin typeface="Arial"/>
                <a:cs typeface="Arial"/>
              </a:rPr>
              <a:t> </a:t>
            </a:r>
            <a:r>
              <a:rPr lang="el-GR" u="sng" dirty="0">
                <a:latin typeface="Arial"/>
                <a:cs typeface="Arial"/>
              </a:rPr>
              <a:t>24 εικόνες):</a:t>
            </a:r>
          </a:p>
          <a:p>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n-GB" b="1" dirty="0">
                <a:latin typeface="Arial"/>
                <a:cs typeface="Arial"/>
              </a:rPr>
              <a:t>Log – in </a:t>
            </a:r>
            <a:r>
              <a:rPr lang="el-GR" dirty="0">
                <a:latin typeface="Arial"/>
                <a:cs typeface="Arial"/>
              </a:rPr>
              <a:t>στον λογαριασμό σας ως </a:t>
            </a:r>
            <a:r>
              <a:rPr lang="el-GR" b="1" dirty="0">
                <a:latin typeface="Arial"/>
                <a:cs typeface="Arial"/>
              </a:rPr>
              <a:t>εκπαιδευόμενοι.</a:t>
            </a:r>
          </a:p>
          <a:p>
            <a:pPr marL="342900" indent="-342900">
              <a:buFont typeface="+mj-lt"/>
              <a:buAutoNum type="arabicPeriod"/>
            </a:pPr>
            <a:r>
              <a:rPr lang="el-GR" dirty="0">
                <a:latin typeface="Arial"/>
                <a:cs typeface="Arial"/>
              </a:rPr>
              <a:t>Πατήστε </a:t>
            </a:r>
            <a:r>
              <a:rPr lang="el-GR" b="1" dirty="0">
                <a:latin typeface="Arial"/>
                <a:cs typeface="Arial"/>
              </a:rPr>
              <a:t>πλοήγηση</a:t>
            </a:r>
            <a:r>
              <a:rPr lang="el-GR" dirty="0">
                <a:latin typeface="Arial"/>
                <a:cs typeface="Arial"/>
              </a:rPr>
              <a:t> για το </a:t>
            </a:r>
            <a:r>
              <a:rPr lang="en-GB" dirty="0">
                <a:latin typeface="Arial"/>
                <a:cs typeface="Arial"/>
              </a:rPr>
              <a:t>Application.</a:t>
            </a:r>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Πατήστε το μπλε κουμπί για «</a:t>
            </a:r>
            <a:r>
              <a:rPr lang="el-GR" b="1" dirty="0">
                <a:latin typeface="Arial"/>
                <a:cs typeface="Arial"/>
              </a:rPr>
              <a:t>Αλλαγή Καθοδηγητή»</a:t>
            </a:r>
            <a:r>
              <a:rPr lang="el-GR" dirty="0">
                <a:latin typeface="Arial"/>
                <a:cs typeface="Arial"/>
              </a:rPr>
              <a:t>.</a:t>
            </a:r>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Επιλέξετε </a:t>
            </a:r>
            <a:r>
              <a:rPr lang="el-GR" dirty="0" err="1">
                <a:latin typeface="Arial"/>
                <a:cs typeface="Arial"/>
              </a:rPr>
              <a:t>ημερ</a:t>
            </a:r>
            <a:r>
              <a:rPr lang="el-GR" dirty="0">
                <a:latin typeface="Arial"/>
                <a:cs typeface="Arial"/>
              </a:rPr>
              <a:t>. της αλλαγής του καθοδηγητή(δηλ. από ποτέ αναλαμβάνει ο νέος καθοδηγητής).</a:t>
            </a:r>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Τέλος, πατήστε </a:t>
            </a:r>
            <a:r>
              <a:rPr lang="el-GR" b="1" dirty="0">
                <a:latin typeface="Arial"/>
                <a:cs typeface="Arial"/>
              </a:rPr>
              <a:t>«Υποβολή»</a:t>
            </a:r>
            <a:r>
              <a:rPr lang="el-GR" dirty="0">
                <a:latin typeface="Arial"/>
                <a:cs typeface="Arial"/>
              </a:rPr>
              <a:t>.</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a:cs typeface="Arial"/>
              </a:rPr>
              <a:t>Θα σας εμφανιστεί ένδειξη ότι η αίτηση σας για αλλαγή καθοδηγητή έχει </a:t>
            </a:r>
            <a:r>
              <a:rPr lang="el-GR" dirty="0" err="1">
                <a:latin typeface="Arial"/>
                <a:cs typeface="Arial"/>
              </a:rPr>
              <a:t>καταχωριθεί</a:t>
            </a:r>
            <a:r>
              <a:rPr lang="el-GR" dirty="0">
                <a:latin typeface="Arial"/>
                <a:cs typeface="Arial"/>
              </a:rPr>
              <a:t> και θα εξεταστεί (sl.28).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54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7235-A201-DBDC-A381-1CA05BDBD2D7}"/>
              </a:ext>
            </a:extLst>
          </p:cNvPr>
          <p:cNvSpPr>
            <a:spLocks noGrp="1"/>
          </p:cNvSpPr>
          <p:nvPr>
            <p:ph type="title"/>
          </p:nvPr>
        </p:nvSpPr>
        <p:spPr>
          <a:xfrm>
            <a:off x="2231136" y="773179"/>
            <a:ext cx="7729728" cy="646331"/>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Gill Sans MT"/>
            </a:endParaRPr>
          </a:p>
        </p:txBody>
      </p:sp>
      <p:pic>
        <p:nvPicPr>
          <p:cNvPr id="4" name="Picture 3" descr="Graphical user interface, text, email&#10;&#10;Description automatically generated">
            <a:extLst>
              <a:ext uri="{FF2B5EF4-FFF2-40B4-BE49-F238E27FC236}">
                <a16:creationId xmlns:a16="http://schemas.microsoft.com/office/drawing/2014/main" id="{BF31DC20-D923-7D4C-18BC-A625EE8226F8}"/>
              </a:ext>
            </a:extLst>
          </p:cNvPr>
          <p:cNvPicPr>
            <a:picLocks noChangeAspect="1"/>
          </p:cNvPicPr>
          <p:nvPr/>
        </p:nvPicPr>
        <p:blipFill>
          <a:blip r:embed="rId2"/>
          <a:stretch>
            <a:fillRect/>
          </a:stretch>
        </p:blipFill>
        <p:spPr>
          <a:xfrm>
            <a:off x="301557" y="2350068"/>
            <a:ext cx="6235430" cy="450793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F8EB1E08-9569-2D9F-DC05-65CD18632DCA}"/>
              </a:ext>
            </a:extLst>
          </p:cNvPr>
          <p:cNvPicPr>
            <a:picLocks noChangeAspect="1"/>
          </p:cNvPicPr>
          <p:nvPr/>
        </p:nvPicPr>
        <p:blipFill>
          <a:blip r:embed="rId3"/>
          <a:stretch>
            <a:fillRect/>
          </a:stretch>
        </p:blipFill>
        <p:spPr>
          <a:xfrm>
            <a:off x="6643990" y="2309887"/>
            <a:ext cx="5359942" cy="4471035"/>
          </a:xfrm>
          <a:prstGeom prst="rect">
            <a:avLst/>
          </a:prstGeom>
        </p:spPr>
      </p:pic>
      <p:sp>
        <p:nvSpPr>
          <p:cNvPr id="7" name="TextBox 6">
            <a:extLst>
              <a:ext uri="{FF2B5EF4-FFF2-40B4-BE49-F238E27FC236}">
                <a16:creationId xmlns:a16="http://schemas.microsoft.com/office/drawing/2014/main" id="{5AEEBABC-29F0-B035-B9E4-14E3379F50B9}"/>
              </a:ext>
            </a:extLst>
          </p:cNvPr>
          <p:cNvSpPr txBox="1"/>
          <p:nvPr/>
        </p:nvSpPr>
        <p:spPr>
          <a:xfrm>
            <a:off x="418291" y="3059668"/>
            <a:ext cx="552670" cy="461665"/>
          </a:xfrm>
          <a:prstGeom prst="rect">
            <a:avLst/>
          </a:prstGeom>
          <a:noFill/>
        </p:spPr>
        <p:txBody>
          <a:bodyPr wrap="square" rtlCol="0">
            <a:spAutoFit/>
          </a:bodyPr>
          <a:lstStyle/>
          <a:p>
            <a:pPr algn="ctr"/>
            <a:r>
              <a:rPr lang="el-GR" sz="2400" b="1" dirty="0">
                <a:solidFill>
                  <a:srgbClr val="FF0000"/>
                </a:solidFill>
              </a:rPr>
              <a:t>1</a:t>
            </a:r>
            <a:endParaRPr lang="en-GB" sz="2400" b="1" dirty="0">
              <a:solidFill>
                <a:srgbClr val="FF0000"/>
              </a:solidFill>
            </a:endParaRPr>
          </a:p>
        </p:txBody>
      </p:sp>
      <p:sp>
        <p:nvSpPr>
          <p:cNvPr id="8" name="TextBox 7">
            <a:extLst>
              <a:ext uri="{FF2B5EF4-FFF2-40B4-BE49-F238E27FC236}">
                <a16:creationId xmlns:a16="http://schemas.microsoft.com/office/drawing/2014/main" id="{8D49378B-9C8D-32E5-83A1-5D39FDEB8C31}"/>
              </a:ext>
            </a:extLst>
          </p:cNvPr>
          <p:cNvSpPr txBox="1"/>
          <p:nvPr/>
        </p:nvSpPr>
        <p:spPr>
          <a:xfrm>
            <a:off x="6911754" y="2686639"/>
            <a:ext cx="612742" cy="461665"/>
          </a:xfrm>
          <a:prstGeom prst="rect">
            <a:avLst/>
          </a:prstGeom>
          <a:noFill/>
        </p:spPr>
        <p:txBody>
          <a:bodyPr wrap="square" rtlCol="0">
            <a:spAutoFit/>
          </a:bodyPr>
          <a:lstStyle/>
          <a:p>
            <a:pPr algn="ctr"/>
            <a:r>
              <a:rPr lang="el-GR" sz="2400" b="1" dirty="0">
                <a:solidFill>
                  <a:srgbClr val="FF0000"/>
                </a:solidFill>
              </a:rPr>
              <a:t>2</a:t>
            </a:r>
            <a:endParaRPr lang="en-GB" sz="2400" b="1" dirty="0">
              <a:solidFill>
                <a:srgbClr val="FF0000"/>
              </a:solidFill>
            </a:endParaRPr>
          </a:p>
        </p:txBody>
      </p:sp>
    </p:spTree>
    <p:extLst>
      <p:ext uri="{BB962C8B-B14F-4D97-AF65-F5344CB8AC3E}">
        <p14:creationId xmlns:p14="http://schemas.microsoft.com/office/powerpoint/2010/main" val="257666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5690-B417-7532-31D7-CA07768DC580}"/>
              </a:ext>
            </a:extLst>
          </p:cNvPr>
          <p:cNvSpPr>
            <a:spLocks noGrp="1"/>
          </p:cNvSpPr>
          <p:nvPr>
            <p:ph type="title"/>
          </p:nvPr>
        </p:nvSpPr>
        <p:spPr>
          <a:xfrm>
            <a:off x="1554374" y="477690"/>
            <a:ext cx="8515546" cy="662772"/>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γραφειου</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4FE82123-DF34-DA2A-8805-2429C9B74ABE}"/>
              </a:ext>
            </a:extLst>
          </p:cNvPr>
          <p:cNvPicPr>
            <a:picLocks noChangeAspect="1"/>
          </p:cNvPicPr>
          <p:nvPr/>
        </p:nvPicPr>
        <p:blipFill>
          <a:blip r:embed="rId2"/>
          <a:stretch>
            <a:fillRect/>
          </a:stretch>
        </p:blipFill>
        <p:spPr>
          <a:xfrm>
            <a:off x="3676454" y="2507530"/>
            <a:ext cx="8515546" cy="4235950"/>
          </a:xfrm>
          <a:prstGeom prst="rect">
            <a:avLst/>
          </a:prstGeom>
        </p:spPr>
      </p:pic>
      <p:sp>
        <p:nvSpPr>
          <p:cNvPr id="5" name="TextBox 4">
            <a:extLst>
              <a:ext uri="{FF2B5EF4-FFF2-40B4-BE49-F238E27FC236}">
                <a16:creationId xmlns:a16="http://schemas.microsoft.com/office/drawing/2014/main" id="{FCF40EDF-636B-E57C-1FB0-4F1DC477F8BE}"/>
              </a:ext>
            </a:extLst>
          </p:cNvPr>
          <p:cNvSpPr txBox="1"/>
          <p:nvPr/>
        </p:nvSpPr>
        <p:spPr>
          <a:xfrm>
            <a:off x="6221691" y="3591612"/>
            <a:ext cx="301657" cy="369332"/>
          </a:xfrm>
          <a:prstGeom prst="rect">
            <a:avLst/>
          </a:prstGeom>
          <a:noFill/>
        </p:spPr>
        <p:txBody>
          <a:bodyPr wrap="square" rtlCol="0">
            <a:spAutoFit/>
          </a:bodyPr>
          <a:lstStyle/>
          <a:p>
            <a:r>
              <a:rPr lang="el-GR" b="1" dirty="0">
                <a:solidFill>
                  <a:srgbClr val="FF0000"/>
                </a:solidFill>
              </a:rPr>
              <a:t>2</a:t>
            </a:r>
            <a:endParaRPr lang="en-GB" b="1" dirty="0">
              <a:solidFill>
                <a:srgbClr val="FF0000"/>
              </a:solidFill>
            </a:endParaRPr>
          </a:p>
        </p:txBody>
      </p:sp>
      <p:sp>
        <p:nvSpPr>
          <p:cNvPr id="6" name="TextBox 5">
            <a:extLst>
              <a:ext uri="{FF2B5EF4-FFF2-40B4-BE49-F238E27FC236}">
                <a16:creationId xmlns:a16="http://schemas.microsoft.com/office/drawing/2014/main" id="{08D74B00-9303-8DA7-4DF9-A1D67177F954}"/>
              </a:ext>
            </a:extLst>
          </p:cNvPr>
          <p:cNvSpPr txBox="1"/>
          <p:nvPr/>
        </p:nvSpPr>
        <p:spPr>
          <a:xfrm>
            <a:off x="7588577" y="3960944"/>
            <a:ext cx="490194" cy="369332"/>
          </a:xfrm>
          <a:prstGeom prst="rect">
            <a:avLst/>
          </a:prstGeom>
          <a:noFill/>
        </p:spPr>
        <p:txBody>
          <a:bodyPr wrap="square" rtlCol="0">
            <a:spAutoFit/>
          </a:bodyPr>
          <a:lstStyle/>
          <a:p>
            <a:r>
              <a:rPr lang="el-GR" b="1" dirty="0">
                <a:solidFill>
                  <a:srgbClr val="FF0000"/>
                </a:solidFill>
              </a:rPr>
              <a:t>3</a:t>
            </a:r>
            <a:endParaRPr lang="en-GB" b="1" dirty="0">
              <a:solidFill>
                <a:srgbClr val="FF0000"/>
              </a:solidFill>
            </a:endParaRPr>
          </a:p>
        </p:txBody>
      </p:sp>
      <p:sp>
        <p:nvSpPr>
          <p:cNvPr id="7" name="TextBox 6">
            <a:extLst>
              <a:ext uri="{FF2B5EF4-FFF2-40B4-BE49-F238E27FC236}">
                <a16:creationId xmlns:a16="http://schemas.microsoft.com/office/drawing/2014/main" id="{5101C37C-C686-7922-A9CA-94847DEA3B81}"/>
              </a:ext>
            </a:extLst>
          </p:cNvPr>
          <p:cNvSpPr txBox="1"/>
          <p:nvPr/>
        </p:nvSpPr>
        <p:spPr>
          <a:xfrm>
            <a:off x="6278251" y="4145610"/>
            <a:ext cx="443060" cy="369332"/>
          </a:xfrm>
          <a:prstGeom prst="rect">
            <a:avLst/>
          </a:prstGeom>
          <a:noFill/>
        </p:spPr>
        <p:txBody>
          <a:bodyPr wrap="square" rtlCol="0">
            <a:spAutoFit/>
          </a:bodyPr>
          <a:lstStyle/>
          <a:p>
            <a:r>
              <a:rPr lang="el-GR" b="1" dirty="0">
                <a:solidFill>
                  <a:srgbClr val="FF0000"/>
                </a:solidFill>
              </a:rPr>
              <a:t>4</a:t>
            </a:r>
            <a:endParaRPr lang="en-GB" b="1" dirty="0">
              <a:solidFill>
                <a:srgbClr val="FF0000"/>
              </a:solidFill>
            </a:endParaRPr>
          </a:p>
        </p:txBody>
      </p:sp>
      <p:sp>
        <p:nvSpPr>
          <p:cNvPr id="8" name="TextBox 7">
            <a:extLst>
              <a:ext uri="{FF2B5EF4-FFF2-40B4-BE49-F238E27FC236}">
                <a16:creationId xmlns:a16="http://schemas.microsoft.com/office/drawing/2014/main" id="{518D2DF1-6A4D-EF82-7432-BB39D6F83F02}"/>
              </a:ext>
            </a:extLst>
          </p:cNvPr>
          <p:cNvSpPr txBox="1"/>
          <p:nvPr/>
        </p:nvSpPr>
        <p:spPr>
          <a:xfrm>
            <a:off x="7305773" y="4764406"/>
            <a:ext cx="490194" cy="369332"/>
          </a:xfrm>
          <a:prstGeom prst="rect">
            <a:avLst/>
          </a:prstGeom>
          <a:noFill/>
        </p:spPr>
        <p:txBody>
          <a:bodyPr wrap="square" rtlCol="0">
            <a:spAutoFit/>
          </a:bodyPr>
          <a:lstStyle/>
          <a:p>
            <a:r>
              <a:rPr lang="el-GR" b="1" dirty="0">
                <a:solidFill>
                  <a:srgbClr val="FF0000"/>
                </a:solidFill>
              </a:rPr>
              <a:t>5</a:t>
            </a:r>
            <a:endParaRPr lang="en-GB" b="1" dirty="0">
              <a:solidFill>
                <a:srgbClr val="FF0000"/>
              </a:solidFill>
            </a:endParaRPr>
          </a:p>
        </p:txBody>
      </p:sp>
      <p:sp>
        <p:nvSpPr>
          <p:cNvPr id="9" name="TextBox 8">
            <a:extLst>
              <a:ext uri="{FF2B5EF4-FFF2-40B4-BE49-F238E27FC236}">
                <a16:creationId xmlns:a16="http://schemas.microsoft.com/office/drawing/2014/main" id="{92910ED5-F701-5537-B2DB-CBA383CEECD3}"/>
              </a:ext>
            </a:extLst>
          </p:cNvPr>
          <p:cNvSpPr txBox="1"/>
          <p:nvPr/>
        </p:nvSpPr>
        <p:spPr>
          <a:xfrm>
            <a:off x="373194" y="1791119"/>
            <a:ext cx="2972810" cy="4708981"/>
          </a:xfrm>
          <a:prstGeom prst="rect">
            <a:avLst/>
          </a:prstGeom>
          <a:noFill/>
        </p:spPr>
        <p:txBody>
          <a:bodyPr wrap="square" lIns="91440" tIns="45720" rIns="91440" bIns="45720" rtlCol="0" anchor="t">
            <a:spAutoFit/>
          </a:bodyPr>
          <a:lstStyle/>
          <a:p>
            <a:r>
              <a:rPr lang="el-GR" sz="1200" dirty="0">
                <a:latin typeface="Arial" panose="020B0604020202020204" pitchFamily="34" charset="0"/>
                <a:cs typeface="Arial" panose="020B0604020202020204" pitchFamily="34" charset="0"/>
              </a:rPr>
              <a:t>Αφού συνδεθείτε με τον λογαριασμό σας:</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Θα επιλέξετε το μπλε κουμπί </a:t>
            </a:r>
            <a:r>
              <a:rPr lang="el-GR" sz="1200" b="1" dirty="0">
                <a:latin typeface="Arial"/>
                <a:cs typeface="Arial"/>
              </a:rPr>
              <a:t>«ΑΛΛΑΓΗ ΓΡΑΦΕΙΟΥ».</a:t>
            </a:r>
          </a:p>
          <a:p>
            <a:endParaRPr lang="el-GR" sz="1200" dirty="0"/>
          </a:p>
          <a:p>
            <a:r>
              <a:rPr lang="el-GR" sz="1200" dirty="0">
                <a:latin typeface="Corbel"/>
              </a:rPr>
              <a:t>Σημ. 1</a:t>
            </a:r>
            <a:r>
              <a:rPr lang="el-GR" sz="1200" dirty="0">
                <a:latin typeface="Arial"/>
                <a:cs typeface="Arial"/>
              </a:rPr>
              <a:t>: Καταχωρίστε</a:t>
            </a:r>
            <a:r>
              <a:rPr lang="el-GR" sz="1200" b="1" dirty="0">
                <a:latin typeface="Arial"/>
                <a:cs typeface="Arial"/>
              </a:rPr>
              <a:t> Δικαιολογητικό Τερματισμού: (</a:t>
            </a:r>
            <a:r>
              <a:rPr lang="el-GR" sz="1200" dirty="0">
                <a:latin typeface="Arial"/>
                <a:cs typeface="Arial"/>
              </a:rPr>
              <a:t>Επιστολή από παλαιό γραφείο με ημερομηνία τερματισμού και αιτιολογία αλλαγής)</a:t>
            </a:r>
          </a:p>
          <a:p>
            <a:r>
              <a:rPr lang="el-GR" sz="1200" dirty="0">
                <a:latin typeface="Arial"/>
                <a:cs typeface="Arial"/>
              </a:rPr>
              <a:t>Ακολούθως πατήστε </a:t>
            </a:r>
            <a:r>
              <a:rPr lang="el-GR" sz="1200" b="1" dirty="0">
                <a:latin typeface="Arial"/>
                <a:cs typeface="Arial"/>
              </a:rPr>
              <a:t>Ανέβασμα </a:t>
            </a:r>
            <a:r>
              <a:rPr lang="el-GR" sz="1200" dirty="0">
                <a:latin typeface="Arial"/>
                <a:cs typeface="Arial"/>
              </a:rPr>
              <a:t>(σημ. 2).</a:t>
            </a:r>
            <a:endParaRPr lang="el-GR" sz="1200" dirty="0">
              <a:latin typeface="Arial" panose="020B0604020202020204" pitchFamily="34" charset="0"/>
              <a:cs typeface="Arial" panose="020B0604020202020204" pitchFamily="34" charset="0"/>
            </a:endParaRPr>
          </a:p>
          <a:p>
            <a:endParaRPr lang="el-GR" sz="1200" dirty="0">
              <a:latin typeface="Arial" panose="020B0604020202020204" pitchFamily="34" charset="0"/>
              <a:cs typeface="Arial" panose="020B0604020202020204" pitchFamily="34" charset="0"/>
            </a:endParaRPr>
          </a:p>
          <a:p>
            <a:r>
              <a:rPr lang="el-GR" sz="1200" dirty="0">
                <a:latin typeface="Arial"/>
                <a:cs typeface="Arial"/>
              </a:rPr>
              <a:t>Σημ.3:Καταχωρίστε </a:t>
            </a:r>
            <a:r>
              <a:rPr lang="el-GR" sz="1200" b="1" dirty="0">
                <a:latin typeface="Arial"/>
                <a:cs typeface="Arial"/>
              </a:rPr>
              <a:t>Δικαιολογητικό Έναρξης σε νέο Δικηγορικό Γραφείο:( </a:t>
            </a:r>
            <a:r>
              <a:rPr lang="el-GR" sz="1200" dirty="0">
                <a:latin typeface="Arial"/>
                <a:cs typeface="Arial"/>
              </a:rPr>
              <a:t>Επιστολή </a:t>
            </a:r>
            <a:r>
              <a:rPr lang="el-GR" sz="1200" dirty="0" err="1">
                <a:latin typeface="Arial"/>
                <a:cs typeface="Arial"/>
              </a:rPr>
              <a:t>απο</a:t>
            </a:r>
            <a:r>
              <a:rPr lang="el-GR" sz="1200" dirty="0">
                <a:latin typeface="Arial"/>
                <a:cs typeface="Arial"/>
              </a:rPr>
              <a:t> νέο Δικηγορικό γραφείο με </a:t>
            </a:r>
            <a:r>
              <a:rPr lang="el-GR" sz="1200" dirty="0" err="1">
                <a:latin typeface="Arial"/>
                <a:cs typeface="Arial"/>
              </a:rPr>
              <a:t>ημερ</a:t>
            </a:r>
            <a:r>
              <a:rPr lang="el-GR" sz="1200" dirty="0">
                <a:latin typeface="Arial"/>
                <a:cs typeface="Arial"/>
              </a:rPr>
              <a:t>. έναρξης σε αυτό). Ακολούθως πατήστε </a:t>
            </a:r>
            <a:r>
              <a:rPr lang="el-GR" sz="1200" b="1" dirty="0">
                <a:latin typeface="Arial"/>
                <a:cs typeface="Arial"/>
              </a:rPr>
              <a:t>Ανέβασμα</a:t>
            </a:r>
            <a:r>
              <a:rPr lang="el-GR" sz="1200" dirty="0">
                <a:latin typeface="Arial"/>
                <a:cs typeface="Arial"/>
              </a:rPr>
              <a:t> (4).</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Σημ.5: </a:t>
            </a:r>
            <a:r>
              <a:rPr lang="el-GR" sz="1200" u="sng" dirty="0">
                <a:latin typeface="Arial"/>
                <a:cs typeface="Arial"/>
              </a:rPr>
              <a:t>Ο πίνακας με τα αρχεία σας:</a:t>
            </a:r>
          </a:p>
          <a:p>
            <a:r>
              <a:rPr lang="el-GR" sz="1200" dirty="0">
                <a:latin typeface="Arial"/>
                <a:cs typeface="Arial"/>
              </a:rPr>
              <a:t>Στον πίνακα πρέπει να εμφανίζονται τα αρχεία που ανεβάσατε διαφορετικά δεν έχουν </a:t>
            </a:r>
            <a:r>
              <a:rPr lang="el-GR" sz="1200" dirty="0" err="1">
                <a:latin typeface="Arial"/>
                <a:cs typeface="Arial"/>
              </a:rPr>
              <a:t>καταχωριθεί</a:t>
            </a:r>
            <a:r>
              <a:rPr lang="el-GR" sz="1200" dirty="0">
                <a:latin typeface="Arial"/>
                <a:cs typeface="Arial"/>
              </a:rPr>
              <a:t> επιτυχώς.</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Τέλος πατήστε </a:t>
            </a:r>
            <a:r>
              <a:rPr lang="el-GR" sz="1200" b="1" dirty="0">
                <a:latin typeface="Arial"/>
                <a:cs typeface="Arial"/>
              </a:rPr>
              <a:t>Υποβολή</a:t>
            </a:r>
            <a:r>
              <a:rPr lang="el-GR" sz="1200" dirty="0">
                <a:latin typeface="Arial"/>
                <a:cs typeface="Arial"/>
              </a:rPr>
              <a:t> για καταχώριση του αιτήματος σας έτσι ώστε να αξιολογηθεί.</a:t>
            </a:r>
            <a:endParaRPr lang="en-GB" sz="1200" dirty="0">
              <a:latin typeface="Arial"/>
              <a:cs typeface="Arial"/>
            </a:endParaRPr>
          </a:p>
        </p:txBody>
      </p:sp>
      <p:sp>
        <p:nvSpPr>
          <p:cNvPr id="3" name="TextBox 2">
            <a:extLst>
              <a:ext uri="{FF2B5EF4-FFF2-40B4-BE49-F238E27FC236}">
                <a16:creationId xmlns:a16="http://schemas.microsoft.com/office/drawing/2014/main" id="{937666F6-4778-BBEA-DE07-5EEB74FC6FD2}"/>
              </a:ext>
            </a:extLst>
          </p:cNvPr>
          <p:cNvSpPr txBox="1"/>
          <p:nvPr/>
        </p:nvSpPr>
        <p:spPr>
          <a:xfrm>
            <a:off x="373194" y="1297593"/>
            <a:ext cx="11253947" cy="276999"/>
          </a:xfrm>
          <a:prstGeom prst="rect">
            <a:avLst/>
          </a:prstGeom>
          <a:noFill/>
        </p:spPr>
        <p:txBody>
          <a:bodyPr wrap="square" rtlCol="0">
            <a:spAutoFit/>
          </a:bodyPr>
          <a:lstStyle/>
          <a:p>
            <a:r>
              <a:rPr lang="el-GR" sz="1200" dirty="0">
                <a:solidFill>
                  <a:srgbClr val="FF0000"/>
                </a:solidFill>
                <a:latin typeface="Arial" panose="020B0604020202020204" pitchFamily="34" charset="0"/>
                <a:cs typeface="Arial" panose="020B0604020202020204" pitchFamily="34" charset="0"/>
              </a:rPr>
              <a:t>Σημ.: ΑΛΛΑΓΗ ΓΡΑΦΕΙΟΥ γίνεται ΜΟΝΟ σε εξαιρετικές περιπτώσεις και αφού τεκμηριωθούν οι λόγοι και εγκριθούν από το Αρμόδιο Τμήμα. (</a:t>
            </a:r>
            <a:r>
              <a:rPr lang="el-GR" sz="1200" dirty="0" err="1">
                <a:solidFill>
                  <a:srgbClr val="FF0000"/>
                </a:solidFill>
                <a:latin typeface="Arial" panose="020B0604020202020204" pitchFamily="34" charset="0"/>
                <a:cs typeface="Arial" panose="020B0604020202020204" pitchFamily="34" charset="0"/>
              </a:rPr>
              <a:t>σελ</a:t>
            </a:r>
            <a:r>
              <a:rPr lang="el-GR" sz="1200" dirty="0">
                <a:solidFill>
                  <a:srgbClr val="FF0000"/>
                </a:solidFill>
                <a:latin typeface="Arial" panose="020B0604020202020204" pitchFamily="34" charset="0"/>
                <a:cs typeface="Arial" panose="020B0604020202020204" pitchFamily="34" charset="0"/>
              </a:rPr>
              <a:t> 7 ΟΔΗΓΟΣ)</a:t>
            </a:r>
            <a:endParaRPr lang="en-GB"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7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14ED-155B-1B08-B032-EC3F83FC84F1}"/>
              </a:ext>
            </a:extLst>
          </p:cNvPr>
          <p:cNvSpPr>
            <a:spLocks noGrp="1"/>
          </p:cNvSpPr>
          <p:nvPr>
            <p:ph type="title"/>
          </p:nvPr>
        </p:nvSpPr>
        <p:spPr>
          <a:xfrm>
            <a:off x="2306972" y="511686"/>
            <a:ext cx="7653892" cy="914442"/>
          </a:xfrm>
        </p:spPr>
        <p:txBody>
          <a:bodyPr>
            <a:normAutofit/>
          </a:bodyPr>
          <a:lstStyle/>
          <a:p>
            <a:r>
              <a:rPr lang="el-GR" sz="2400" b="1" dirty="0" err="1">
                <a:solidFill>
                  <a:schemeClr val="tx1"/>
                </a:solidFill>
              </a:rPr>
              <a:t>Τερματισμος</a:t>
            </a:r>
            <a:endParaRPr lang="en-GB" sz="2400" b="1" dirty="0">
              <a:solidFill>
                <a:schemeClr val="tx1"/>
              </a:solidFill>
            </a:endParaRPr>
          </a:p>
        </p:txBody>
      </p:sp>
      <p:pic>
        <p:nvPicPr>
          <p:cNvPr id="4" name="Picture 3" descr="Graphical user interface, application&#10;&#10;Description automatically generated">
            <a:extLst>
              <a:ext uri="{FF2B5EF4-FFF2-40B4-BE49-F238E27FC236}">
                <a16:creationId xmlns:a16="http://schemas.microsoft.com/office/drawing/2014/main" id="{4DFA6475-831D-4063-D8A3-ACFAD9C4B5C6}"/>
              </a:ext>
            </a:extLst>
          </p:cNvPr>
          <p:cNvPicPr>
            <a:picLocks noChangeAspect="1"/>
          </p:cNvPicPr>
          <p:nvPr/>
        </p:nvPicPr>
        <p:blipFill>
          <a:blip r:embed="rId2"/>
          <a:stretch>
            <a:fillRect/>
          </a:stretch>
        </p:blipFill>
        <p:spPr>
          <a:xfrm>
            <a:off x="4445541" y="2324594"/>
            <a:ext cx="7557692" cy="3696828"/>
          </a:xfrm>
          <a:prstGeom prst="rect">
            <a:avLst/>
          </a:prstGeom>
        </p:spPr>
      </p:pic>
      <p:sp>
        <p:nvSpPr>
          <p:cNvPr id="5" name="TextBox 4">
            <a:extLst>
              <a:ext uri="{FF2B5EF4-FFF2-40B4-BE49-F238E27FC236}">
                <a16:creationId xmlns:a16="http://schemas.microsoft.com/office/drawing/2014/main" id="{83EB93FD-20E2-671E-4D9A-3CD13FF70BE5}"/>
              </a:ext>
            </a:extLst>
          </p:cNvPr>
          <p:cNvSpPr txBox="1"/>
          <p:nvPr/>
        </p:nvSpPr>
        <p:spPr>
          <a:xfrm>
            <a:off x="1100050" y="1620217"/>
            <a:ext cx="3103877" cy="3539430"/>
          </a:xfrm>
          <a:prstGeom prst="rect">
            <a:avLst/>
          </a:prstGeom>
          <a:noFill/>
        </p:spPr>
        <p:txBody>
          <a:bodyPr wrap="square" lIns="91440" tIns="45720" rIns="91440" bIns="45720" rtlCol="0" anchor="t">
            <a:spAutoFit/>
          </a:bodyPr>
          <a:lstStyle/>
          <a:p>
            <a:pPr marL="285750" indent="-285750">
              <a:buFont typeface="Arial"/>
              <a:buChar char="•"/>
            </a:pPr>
            <a:r>
              <a:rPr lang="el-GR" sz="1400" dirty="0">
                <a:latin typeface="Arial"/>
                <a:cs typeface="Arial"/>
              </a:rPr>
              <a:t>Συνδεθείτε με τον λογαριασμό σας.</a:t>
            </a:r>
          </a:p>
          <a:p>
            <a:endParaRPr lang="el-GR" sz="1400" dirty="0">
              <a:latin typeface="Arial" panose="020B0604020202020204" pitchFamily="34" charset="0"/>
              <a:cs typeface="Arial" panose="020B0604020202020204" pitchFamily="34" charset="0"/>
            </a:endParaRPr>
          </a:p>
          <a:p>
            <a:pPr marL="285750" indent="-285750">
              <a:buFont typeface="Arial"/>
              <a:buChar char="•"/>
            </a:pPr>
            <a:r>
              <a:rPr lang="el-GR" sz="1400" dirty="0">
                <a:latin typeface="Arial"/>
                <a:cs typeface="Arial"/>
              </a:rPr>
              <a:t>Επιλέξτε το μπλε κουμπί </a:t>
            </a:r>
            <a:r>
              <a:rPr lang="el-GR" sz="1400" b="1" dirty="0">
                <a:latin typeface="Arial"/>
                <a:cs typeface="Arial"/>
              </a:rPr>
              <a:t>«ΤΕΡΜΑΤΙΣΜΟΣ»</a:t>
            </a:r>
          </a:p>
          <a:p>
            <a:endParaRPr lang="el-GR" sz="1400" dirty="0">
              <a:latin typeface="Arial"/>
              <a:cs typeface="Arial"/>
            </a:endParaRPr>
          </a:p>
          <a:p>
            <a:pPr marL="285750" indent="-285750">
              <a:buFont typeface="Arial"/>
              <a:buChar char="•"/>
            </a:pPr>
            <a:r>
              <a:rPr lang="el-GR" sz="1400" u="sng" dirty="0">
                <a:latin typeface="Arial"/>
                <a:cs typeface="Arial"/>
              </a:rPr>
              <a:t>Συμπληρώστε όλα τα πεδία:</a:t>
            </a:r>
            <a:endParaRPr lang="el-GR" sz="1400" b="1" u="sng" dirty="0">
              <a:latin typeface="Arial" panose="020B0604020202020204" pitchFamily="34" charset="0"/>
              <a:cs typeface="Arial" panose="020B0604020202020204" pitchFamily="34" charset="0"/>
            </a:endParaRPr>
          </a:p>
          <a:p>
            <a:pPr marL="285750" indent="-285750">
              <a:buFontTx/>
              <a:buChar char="-"/>
            </a:pPr>
            <a:r>
              <a:rPr lang="el-GR" sz="1400" dirty="0">
                <a:latin typeface="Arial"/>
                <a:cs typeface="Arial"/>
              </a:rPr>
              <a:t>Ημερομηνία Τερματισμού</a:t>
            </a:r>
          </a:p>
          <a:p>
            <a:pPr marL="285750" indent="-285750">
              <a:buFontTx/>
              <a:buChar char="-"/>
            </a:pPr>
            <a:r>
              <a:rPr lang="el-GR" sz="1400" dirty="0">
                <a:latin typeface="Arial"/>
                <a:cs typeface="Arial"/>
              </a:rPr>
              <a:t>Ανάρτηση δικαιολογητικού</a:t>
            </a:r>
          </a:p>
          <a:p>
            <a:pPr marL="285750" indent="-285750">
              <a:buFontTx/>
              <a:buChar char="-"/>
            </a:pPr>
            <a:r>
              <a:rPr lang="el-GR" sz="1400" dirty="0">
                <a:latin typeface="Arial"/>
                <a:cs typeface="Arial"/>
              </a:rPr>
              <a:t>Επιστολή πρόθεσης τερματισμού</a:t>
            </a:r>
            <a:endParaRPr lang="el-GR" dirty="0">
              <a:latin typeface="Arial"/>
              <a:cs typeface="Arial"/>
            </a:endParaRPr>
          </a:p>
          <a:p>
            <a:pPr marL="285750" indent="-285750">
              <a:buFontTx/>
              <a:buChar char="-"/>
            </a:pPr>
            <a:r>
              <a:rPr lang="el-GR" sz="1400" dirty="0">
                <a:latin typeface="Arial" panose="020B0604020202020204" pitchFamily="34" charset="0"/>
                <a:cs typeface="Arial" panose="020B0604020202020204" pitchFamily="34" charset="0"/>
              </a:rPr>
              <a:t>Πατήστε ανέβασμα</a:t>
            </a:r>
          </a:p>
          <a:p>
            <a:endParaRPr lang="el-GR" sz="1400" dirty="0">
              <a:latin typeface="Arial" panose="020B0604020202020204" pitchFamily="34" charset="0"/>
              <a:cs typeface="Arial" panose="020B0604020202020204" pitchFamily="34" charset="0"/>
            </a:endParaRPr>
          </a:p>
          <a:p>
            <a:r>
              <a:rPr lang="el-GR" sz="1400" dirty="0">
                <a:latin typeface="Arial"/>
                <a:cs typeface="Arial"/>
              </a:rPr>
              <a:t>Το Αρχείο πρέπει να εμφανίζεται στον πίνακα ΑΡΧΕΙΩΝ.</a:t>
            </a:r>
          </a:p>
          <a:p>
            <a:endParaRPr lang="el-GR" sz="1400" dirty="0">
              <a:latin typeface="Arial" panose="020B0604020202020204" pitchFamily="34" charset="0"/>
              <a:cs typeface="Arial" panose="020B0604020202020204" pitchFamily="34" charset="0"/>
            </a:endParaRPr>
          </a:p>
          <a:p>
            <a:pPr marL="285750" indent="-285750">
              <a:buFont typeface="Arial"/>
              <a:buChar char="•"/>
            </a:pPr>
            <a:r>
              <a:rPr lang="el-GR" sz="1400" dirty="0">
                <a:latin typeface="Arial" panose="020B0604020202020204" pitchFamily="34" charset="0"/>
                <a:cs typeface="Arial" panose="020B0604020202020204" pitchFamily="34" charset="0"/>
              </a:rPr>
              <a:t>Πατήστε </a:t>
            </a:r>
            <a:r>
              <a:rPr lang="el-GR" sz="1400" b="1" dirty="0">
                <a:latin typeface="Arial" panose="020B0604020202020204" pitchFamily="34" charset="0"/>
                <a:cs typeface="Arial" panose="020B0604020202020204" pitchFamily="34" charset="0"/>
              </a:rPr>
              <a:t>«Συνέχεια»</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38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1A59-E748-EF51-203C-D06912EF1A95}"/>
              </a:ext>
            </a:extLst>
          </p:cNvPr>
          <p:cNvSpPr>
            <a:spLocks noGrp="1"/>
          </p:cNvSpPr>
          <p:nvPr>
            <p:ph type="title"/>
          </p:nvPr>
        </p:nvSpPr>
        <p:spPr/>
        <p:txBody>
          <a:bodyPr/>
          <a:lstStyle/>
          <a:p>
            <a:r>
              <a:rPr lang="el-GR" b="1" dirty="0" err="1">
                <a:latin typeface="Corbel"/>
              </a:rPr>
              <a:t>επανενταξη</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4917D351-193C-C641-A82B-FA28D0C0F579}"/>
              </a:ext>
            </a:extLst>
          </p:cNvPr>
          <p:cNvPicPr>
            <a:picLocks noChangeAspect="1"/>
          </p:cNvPicPr>
          <p:nvPr/>
        </p:nvPicPr>
        <p:blipFill>
          <a:blip r:embed="rId2"/>
          <a:stretch>
            <a:fillRect/>
          </a:stretch>
        </p:blipFill>
        <p:spPr>
          <a:xfrm>
            <a:off x="4600575" y="2565173"/>
            <a:ext cx="7210326" cy="3328135"/>
          </a:xfrm>
          <a:prstGeom prst="rect">
            <a:avLst/>
          </a:prstGeom>
        </p:spPr>
      </p:pic>
      <p:sp>
        <p:nvSpPr>
          <p:cNvPr id="5" name="TextBox 4">
            <a:extLst>
              <a:ext uri="{FF2B5EF4-FFF2-40B4-BE49-F238E27FC236}">
                <a16:creationId xmlns:a16="http://schemas.microsoft.com/office/drawing/2014/main" id="{FD44D229-48F6-C5F7-D0C7-A788A108EB4F}"/>
              </a:ext>
            </a:extLst>
          </p:cNvPr>
          <p:cNvSpPr txBox="1"/>
          <p:nvPr/>
        </p:nvSpPr>
        <p:spPr>
          <a:xfrm>
            <a:off x="381099" y="2438400"/>
            <a:ext cx="3857615" cy="3539430"/>
          </a:xfrm>
          <a:prstGeom prst="rect">
            <a:avLst/>
          </a:prstGeom>
          <a:noFill/>
        </p:spPr>
        <p:txBody>
          <a:bodyPr wrap="square" lIns="91440" tIns="45720" rIns="91440" bIns="45720" rtlCol="0" anchor="t">
            <a:spAutoFit/>
          </a:bodyPr>
          <a:lstStyle/>
          <a:p>
            <a:pPr marL="285750" indent="-285750">
              <a:buFont typeface="Arial"/>
              <a:buChar char="•"/>
            </a:pPr>
            <a:r>
              <a:rPr lang="el-GR" sz="1600" dirty="0">
                <a:latin typeface="Arial"/>
                <a:cs typeface="Arial"/>
              </a:rPr>
              <a:t>Πατήστε το μπλε κουμπί </a:t>
            </a:r>
            <a:r>
              <a:rPr lang="el-GR" sz="1600" b="1" dirty="0">
                <a:latin typeface="Arial"/>
                <a:cs typeface="Arial"/>
              </a:rPr>
              <a:t>«ΕΠΑΝΕΝΤΑΞΗ»</a:t>
            </a:r>
            <a:endParaRPr lang="en-US" dirty="0"/>
          </a:p>
          <a:p>
            <a:endParaRPr lang="el-GR" sz="1600" dirty="0">
              <a:latin typeface="Arial" panose="020B0604020202020204" pitchFamily="34" charset="0"/>
              <a:cs typeface="Arial" panose="020B0604020202020204" pitchFamily="34" charset="0"/>
            </a:endParaRPr>
          </a:p>
          <a:p>
            <a:r>
              <a:rPr lang="el-GR" sz="1600" u="sng" dirty="0">
                <a:latin typeface="Arial"/>
                <a:cs typeface="Arial"/>
              </a:rPr>
              <a:t>Δείτε την διπλανή καρτέλα:</a:t>
            </a:r>
          </a:p>
          <a:p>
            <a:pPr marL="285750" indent="-285750">
              <a:buFontTx/>
              <a:buChar char="-"/>
            </a:pPr>
            <a:r>
              <a:rPr lang="el-GR" sz="1600" dirty="0">
                <a:latin typeface="Arial"/>
                <a:cs typeface="Arial"/>
              </a:rPr>
              <a:t>Συμπληρώστε </a:t>
            </a:r>
            <a:r>
              <a:rPr lang="el-GR" sz="1600" dirty="0" err="1">
                <a:latin typeface="Arial"/>
                <a:cs typeface="Arial"/>
              </a:rPr>
              <a:t>ημερ</a:t>
            </a:r>
            <a:r>
              <a:rPr lang="el-GR" sz="1600" dirty="0">
                <a:latin typeface="Arial"/>
                <a:cs typeface="Arial"/>
              </a:rPr>
              <a:t>. επανένταξης από το </a:t>
            </a:r>
            <a:r>
              <a:rPr lang="en-GB" sz="1600" dirty="0">
                <a:latin typeface="Arial"/>
                <a:cs typeface="Arial"/>
              </a:rPr>
              <a:t>drop down.</a:t>
            </a:r>
            <a:endParaRPr lang="en-GB" sz="1600" dirty="0">
              <a:latin typeface="Arial" panose="020B0604020202020204" pitchFamily="34" charset="0"/>
              <a:cs typeface="Arial" panose="020B0604020202020204" pitchFamily="34" charset="0"/>
            </a:endParaRPr>
          </a:p>
          <a:p>
            <a:pPr marL="285750" indent="-285750">
              <a:buFontTx/>
              <a:buChar char="-"/>
            </a:pPr>
            <a:r>
              <a:rPr lang="el-GR" sz="1600" dirty="0">
                <a:latin typeface="Arial"/>
                <a:cs typeface="Arial"/>
              </a:rPr>
              <a:t>Αναρτήστε το νέο πιστοποιητικό από το Α.Δ με την νέα ημερομηνία.</a:t>
            </a:r>
            <a:endParaRPr lang="el-GR" sz="1600" dirty="0">
              <a:latin typeface="Arial" panose="020B0604020202020204" pitchFamily="34" charset="0"/>
              <a:cs typeface="Arial" panose="020B0604020202020204" pitchFamily="34" charset="0"/>
            </a:endParaRPr>
          </a:p>
          <a:p>
            <a:pPr marL="285750" indent="-285750">
              <a:buFontTx/>
              <a:buChar char="-"/>
            </a:pPr>
            <a:r>
              <a:rPr lang="el-GR" sz="1600" dirty="0">
                <a:latin typeface="Arial"/>
                <a:cs typeface="Arial"/>
              </a:rPr>
              <a:t>Τέλος πατήστε </a:t>
            </a:r>
            <a:r>
              <a:rPr lang="el-GR" sz="1600" b="1" dirty="0">
                <a:latin typeface="Arial"/>
                <a:cs typeface="Arial"/>
              </a:rPr>
              <a:t>Ανέβασμα.</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Για επιτυχή καταχώριση πρέπει να εμφανίζεται στον πίνακα αρχείων.</a:t>
            </a:r>
          </a:p>
          <a:p>
            <a:endParaRPr lang="el-GR" sz="1600" dirty="0">
              <a:latin typeface="Arial"/>
              <a:cs typeface="Arial"/>
            </a:endParaRPr>
          </a:p>
          <a:p>
            <a:r>
              <a:rPr lang="el-GR" sz="1600" dirty="0">
                <a:latin typeface="Arial"/>
                <a:cs typeface="Arial"/>
              </a:rPr>
              <a:t>- Πατήστε </a:t>
            </a:r>
            <a:r>
              <a:rPr lang="el-GR" sz="1600" b="1" dirty="0">
                <a:latin typeface="Arial"/>
                <a:cs typeface="Arial"/>
              </a:rPr>
              <a:t>Υποβολή</a:t>
            </a:r>
            <a:endParaRPr lang="en-GB" sz="1600" b="1" dirty="0">
              <a:latin typeface="Arial"/>
              <a:cs typeface="Arial"/>
            </a:endParaRPr>
          </a:p>
        </p:txBody>
      </p:sp>
      <p:sp>
        <p:nvSpPr>
          <p:cNvPr id="6" name="Oval 5">
            <a:extLst>
              <a:ext uri="{FF2B5EF4-FFF2-40B4-BE49-F238E27FC236}">
                <a16:creationId xmlns:a16="http://schemas.microsoft.com/office/drawing/2014/main" id="{4D7EC076-A655-741E-8344-885A665CDC0A}"/>
              </a:ext>
            </a:extLst>
          </p:cNvPr>
          <p:cNvSpPr/>
          <p:nvPr/>
        </p:nvSpPr>
        <p:spPr>
          <a:xfrm>
            <a:off x="7405638" y="5523277"/>
            <a:ext cx="800100" cy="473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689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E168-BF38-9D31-797A-9374BE21E80E}"/>
              </a:ext>
            </a:extLst>
          </p:cNvPr>
          <p:cNvSpPr>
            <a:spLocks noGrp="1"/>
          </p:cNvSpPr>
          <p:nvPr>
            <p:ph type="title"/>
          </p:nvPr>
        </p:nvSpPr>
        <p:spPr/>
        <p:txBody>
          <a:bodyPr/>
          <a:lstStyle/>
          <a:p>
            <a:r>
              <a:rPr lang="el-GR" dirty="0" err="1">
                <a:latin typeface="Arial" panose="020B0604020202020204" pitchFamily="34" charset="0"/>
                <a:cs typeface="Arial" panose="020B0604020202020204" pitchFamily="34" charset="0"/>
              </a:rPr>
              <a:t>Επανενταξη</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C1FBDB-140A-43C5-4E72-1C26356F74E5}"/>
              </a:ext>
            </a:extLst>
          </p:cNvPr>
          <p:cNvSpPr txBox="1"/>
          <p:nvPr/>
        </p:nvSpPr>
        <p:spPr>
          <a:xfrm>
            <a:off x="2438400" y="2654757"/>
            <a:ext cx="7522464" cy="1703030"/>
          </a:xfrm>
          <a:prstGeom prst="rect">
            <a:avLst/>
          </a:prstGeom>
          <a:noFill/>
        </p:spPr>
        <p:txBody>
          <a:bodyPr wrap="square" rtlCol="0">
            <a:spAutoFit/>
          </a:bodyPr>
          <a:lstStyle/>
          <a:p>
            <a:pPr>
              <a:lnSpc>
                <a:spcPct val="150000"/>
              </a:lnSpc>
            </a:pPr>
            <a:r>
              <a:rPr lang="el-GR" dirty="0">
                <a:latin typeface="Arial" panose="020B0604020202020204" pitchFamily="34" charset="0"/>
                <a:cs typeface="Arial" panose="020B0604020202020204" pitchFamily="34" charset="0"/>
              </a:rPr>
              <a:t>Όταν υποβάλετε το αίτημα για επανένταξη, η αίτηση σας θα είναι σε κατάσταση </a:t>
            </a:r>
            <a:r>
              <a:rPr lang="en-GB" dirty="0">
                <a:latin typeface="Arial" panose="020B0604020202020204" pitchFamily="34" charset="0"/>
                <a:cs typeface="Arial" panose="020B0604020202020204" pitchFamily="34" charset="0"/>
              </a:rPr>
              <a:t>draft </a:t>
            </a:r>
            <a:r>
              <a:rPr lang="el-GR" dirty="0">
                <a:latin typeface="Arial" panose="020B0604020202020204" pitchFamily="34" charset="0"/>
                <a:cs typeface="Arial" panose="020B0604020202020204" pitchFamily="34" charset="0"/>
              </a:rPr>
              <a:t>έτσι ώστε να δηλώσετε εκ νέου τα στοιχεία του νέου Δικηγορικού σας γραφείου ή οποιεσδήποτε αλλαγές είτε αφορούν την αίτηση σας είτε τα στοιχεία του τραπεζικού σας λογαριασμού.</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570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A4FD-F7D3-E67B-AC29-BAE69D36545A}"/>
              </a:ext>
            </a:extLst>
          </p:cNvPr>
          <p:cNvSpPr>
            <a:spLocks noGrp="1"/>
          </p:cNvSpPr>
          <p:nvPr>
            <p:ph type="title"/>
          </p:nvPr>
        </p:nvSpPr>
        <p:spPr>
          <a:xfrm>
            <a:off x="2315360" y="738189"/>
            <a:ext cx="7645503" cy="964776"/>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γραφειου</a:t>
            </a:r>
            <a:r>
              <a:rPr lang="el-GR" b="1" dirty="0">
                <a:latin typeface="Corbel"/>
              </a:rPr>
              <a:t>/</a:t>
            </a:r>
            <a:r>
              <a:rPr lang="el-GR" b="1" dirty="0" err="1">
                <a:latin typeface="Corbel"/>
              </a:rPr>
              <a:t>αλλαγη</a:t>
            </a:r>
            <a:r>
              <a:rPr lang="el-GR" b="1" dirty="0">
                <a:latin typeface="Corbel"/>
              </a:rPr>
              <a:t> </a:t>
            </a:r>
            <a:r>
              <a:rPr lang="el-GR" b="1" dirty="0" err="1">
                <a:latin typeface="Corbel"/>
              </a:rPr>
              <a:t>καθοδηγητη</a:t>
            </a:r>
            <a:r>
              <a:rPr lang="el-GR" b="1" dirty="0">
                <a:latin typeface="Corbel"/>
              </a:rPr>
              <a:t>/ </a:t>
            </a:r>
            <a:r>
              <a:rPr lang="el-GR" b="1" dirty="0" err="1">
                <a:latin typeface="Corbel"/>
              </a:rPr>
              <a:t>τερματισμοσ</a:t>
            </a:r>
            <a:r>
              <a:rPr lang="el-GR" b="1" dirty="0">
                <a:latin typeface="Corbel"/>
              </a:rPr>
              <a:t>/</a:t>
            </a:r>
            <a:r>
              <a:rPr lang="el-GR" b="1" dirty="0" err="1">
                <a:latin typeface="Corbel"/>
              </a:rPr>
              <a:t>επανενταξη</a:t>
            </a:r>
            <a:endParaRPr lang="en-GB" b="1">
              <a:latin typeface="Corbel"/>
            </a:endParaRPr>
          </a:p>
        </p:txBody>
      </p:sp>
      <p:pic>
        <p:nvPicPr>
          <p:cNvPr id="4" name="Picture 3" descr="Graphical user interface, text, email, website&#10;&#10;Description automatically generated">
            <a:extLst>
              <a:ext uri="{FF2B5EF4-FFF2-40B4-BE49-F238E27FC236}">
                <a16:creationId xmlns:a16="http://schemas.microsoft.com/office/drawing/2014/main" id="{13ACF501-7357-FB63-16BF-A5760A434FCF}"/>
              </a:ext>
            </a:extLst>
          </p:cNvPr>
          <p:cNvPicPr>
            <a:picLocks noChangeAspect="1"/>
          </p:cNvPicPr>
          <p:nvPr/>
        </p:nvPicPr>
        <p:blipFill>
          <a:blip r:embed="rId2"/>
          <a:stretch>
            <a:fillRect/>
          </a:stretch>
        </p:blipFill>
        <p:spPr>
          <a:xfrm>
            <a:off x="5076825" y="2220087"/>
            <a:ext cx="6096000" cy="4111399"/>
          </a:xfrm>
          <a:prstGeom prst="rect">
            <a:avLst/>
          </a:prstGeom>
        </p:spPr>
      </p:pic>
      <p:sp>
        <p:nvSpPr>
          <p:cNvPr id="5" name="TextBox 4">
            <a:extLst>
              <a:ext uri="{FF2B5EF4-FFF2-40B4-BE49-F238E27FC236}">
                <a16:creationId xmlns:a16="http://schemas.microsoft.com/office/drawing/2014/main" id="{12E85207-6DF2-43C1-BA85-4FDA5FBE991C}"/>
              </a:ext>
            </a:extLst>
          </p:cNvPr>
          <p:cNvSpPr txBox="1"/>
          <p:nvPr/>
        </p:nvSpPr>
        <p:spPr>
          <a:xfrm>
            <a:off x="952500" y="2244461"/>
            <a:ext cx="3648075" cy="2800767"/>
          </a:xfrm>
          <a:prstGeom prst="rect">
            <a:avLst/>
          </a:prstGeom>
          <a:noFill/>
        </p:spPr>
        <p:txBody>
          <a:bodyPr wrap="square" lIns="91440" tIns="45720" rIns="91440" bIns="45720" rtlCol="0" anchor="t">
            <a:spAutoFit/>
          </a:bodyPr>
          <a:lstStyle/>
          <a:p>
            <a:r>
              <a:rPr lang="el-GR" sz="1600" dirty="0">
                <a:latin typeface="Arial"/>
                <a:cs typeface="Arial"/>
              </a:rPr>
              <a:t>Για το κάθε αίτημα σας, θα σας εμφανίζεται το μήνυμα ως η εικόνα δίπλα.</a:t>
            </a:r>
          </a:p>
          <a:p>
            <a:endParaRPr lang="el-GR" sz="1600" dirty="0">
              <a:latin typeface="Arial" panose="020B0604020202020204" pitchFamily="34" charset="0"/>
              <a:cs typeface="Arial" panose="020B0604020202020204" pitchFamily="34" charset="0"/>
            </a:endParaRPr>
          </a:p>
          <a:p>
            <a:r>
              <a:rPr lang="el-GR" sz="1600" dirty="0">
                <a:latin typeface="Arial" panose="020B0604020202020204" pitchFamily="34" charset="0"/>
                <a:cs typeface="Arial" panose="020B0604020202020204" pitchFamily="34" charset="0"/>
              </a:rPr>
              <a:t>Αυτό σημαίνει ότι έγινε η διαδικασία επιτυχώς και θα αξιολογηθεί από το Τμήμα Ασκούμενων. </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Όταν αξιολογηθεί το αίτημα σας θα λάβετε σχετική ενημέρωση μέσω </a:t>
            </a:r>
            <a:r>
              <a:rPr lang="en-GB" sz="1600" dirty="0">
                <a:latin typeface="Arial"/>
                <a:cs typeface="Arial"/>
              </a:rPr>
              <a:t>email.</a:t>
            </a:r>
            <a:endParaRPr lang="el-GR" sz="1600" dirty="0">
              <a:latin typeface="Arial"/>
              <a:cs typeface="Arial"/>
            </a:endParaRPr>
          </a:p>
        </p:txBody>
      </p:sp>
      <p:sp>
        <p:nvSpPr>
          <p:cNvPr id="7" name="TextBox 6">
            <a:extLst>
              <a:ext uri="{FF2B5EF4-FFF2-40B4-BE49-F238E27FC236}">
                <a16:creationId xmlns:a16="http://schemas.microsoft.com/office/drawing/2014/main" id="{E447AFD7-72AA-E0D5-7302-21DF6DDB2A3D}"/>
              </a:ext>
            </a:extLst>
          </p:cNvPr>
          <p:cNvSpPr txBox="1"/>
          <p:nvPr/>
        </p:nvSpPr>
        <p:spPr>
          <a:xfrm>
            <a:off x="9067800" y="4275786"/>
            <a:ext cx="1628775" cy="276999"/>
          </a:xfrm>
          <a:prstGeom prst="rect">
            <a:avLst/>
          </a:prstGeom>
          <a:noFill/>
        </p:spPr>
        <p:txBody>
          <a:bodyPr wrap="square" rtlCol="0">
            <a:spAutoFit/>
          </a:bodyPr>
          <a:lstStyle/>
          <a:p>
            <a:r>
              <a:rPr lang="el-GR" sz="1200" dirty="0">
                <a:latin typeface="Tahoma" panose="020B0604030504040204" pitchFamily="34" charset="0"/>
                <a:ea typeface="Tahoma" panose="020B0604030504040204" pitchFamily="34" charset="0"/>
                <a:cs typeface="Tahoma" panose="020B0604030504040204" pitchFamily="34" charset="0"/>
              </a:rPr>
              <a:t>Επανένταξη</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629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C39E-BFEC-A167-F2F9-C68FA34D51B2}"/>
              </a:ext>
            </a:extLst>
          </p:cNvPr>
          <p:cNvSpPr>
            <a:spLocks noGrp="1"/>
          </p:cNvSpPr>
          <p:nvPr>
            <p:ph type="title"/>
          </p:nvPr>
        </p:nvSpPr>
        <p:spPr>
          <a:xfrm>
            <a:off x="2231136" y="559468"/>
            <a:ext cx="6037380" cy="683676"/>
          </a:xfrm>
        </p:spPr>
        <p:txBody>
          <a:bodyPr>
            <a:normAutofit fontScale="90000"/>
          </a:bodyPr>
          <a:lstStyle/>
          <a:p>
            <a:pPr>
              <a:lnSpc>
                <a:spcPct val="150000"/>
              </a:lnSpc>
            </a:pPr>
            <a:br>
              <a:rPr lang="el-GR" sz="2000" b="1" dirty="0">
                <a:latin typeface="Arial"/>
                <a:cs typeface="Arial"/>
              </a:rPr>
            </a:br>
            <a:r>
              <a:rPr lang="el-GR" sz="2000" b="1" dirty="0">
                <a:latin typeface="Arial"/>
                <a:cs typeface="Arial"/>
              </a:rPr>
              <a:t>ΑΝΑΚΟΙΝΩΣΗ</a:t>
            </a:r>
            <a:br>
              <a:rPr lang="en-GB" sz="2000" b="1" dirty="0">
                <a:latin typeface="Arial"/>
                <a:cs typeface="Arial"/>
              </a:rPr>
            </a:br>
            <a:endParaRPr lang="en-GB" sz="2000" b="1">
              <a:latin typeface="Arial"/>
              <a:cs typeface="Arial"/>
            </a:endParaRPr>
          </a:p>
        </p:txBody>
      </p:sp>
      <p:sp>
        <p:nvSpPr>
          <p:cNvPr id="3" name="Content Placeholder 2">
            <a:extLst>
              <a:ext uri="{FF2B5EF4-FFF2-40B4-BE49-F238E27FC236}">
                <a16:creationId xmlns:a16="http://schemas.microsoft.com/office/drawing/2014/main" id="{CD55ABDB-8765-7331-A00D-061D8DC43A32}"/>
              </a:ext>
            </a:extLst>
          </p:cNvPr>
          <p:cNvSpPr>
            <a:spLocks noGrp="1"/>
          </p:cNvSpPr>
          <p:nvPr>
            <p:ph idx="1"/>
          </p:nvPr>
        </p:nvSpPr>
        <p:spPr>
          <a:xfrm>
            <a:off x="884347" y="1362139"/>
            <a:ext cx="9980283" cy="5051282"/>
          </a:xfrm>
        </p:spPr>
        <p:txBody>
          <a:bodyPr vert="horz" lIns="91440" tIns="45720" rIns="91440" bIns="45720" rtlCol="0" anchor="t">
            <a:noAutofit/>
          </a:bodyPr>
          <a:lstStyle/>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 ΠΔΣ προχώρησε στην αναβάθμιση  του ηλεκτρονικού του συστήματος  στο Τμήμα Επιδότησης </a:t>
            </a:r>
            <a:r>
              <a:rPr lang="el-GR" sz="1100"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Ασκουμένων</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από την Δευτέρα </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10 </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Οκτωβρίου 2022.</a:t>
            </a:r>
            <a:endParaRPr lang="en-US" sz="1100" dirty="0">
              <a:latin typeface="Arial"/>
              <a:cs typeface="Calibri"/>
            </a:endParaRP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Το Τμήμα πλέον διαχειρίζεται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 Προγραμματικές περιόδους</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σχετικά με την Επιδότηση </a:t>
            </a:r>
            <a:r>
              <a:rPr lang="el-GR" sz="1100"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Ασκουμένων</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t>
            </a: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Όσοι Ασκούμενοι ξεκίνησαν άσκηση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μέχρι και την 31 Δεκεμβρίου 2022 ανήκουν στην Π.Π.2014-2020(2017-2023)</a:t>
            </a: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Οι Ασκούμενοι με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ημερομηνία έναρξης της Άσκησης τους από 01/01/2023 ανήκουν στην Π.Π. </a:t>
            </a:r>
            <a:r>
              <a:rPr lang="el-GR" sz="1100" b="1"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ΘΑλΕΙΑ</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(2021-2027)</a:t>
            </a:r>
          </a:p>
          <a:p>
            <a:pPr marL="0" indent="0" algn="just">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 πρόσκληση του ΈΡΓΟΥ</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rPr>
              <a:t> ΠΑΡΟΧΗΣ ΣΕ ΝΕΟΥΣ ΠΤΥΧΙΟΥΧΟΥΣ ΝΟΜΙΚΗΣ Π.Π 2014-2020 (2017-2023) </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p>
          <a:p>
            <a:pPr marL="0" indent="0" algn="just">
              <a:buNone/>
            </a:pPr>
            <a:r>
              <a:rPr lang="en-US"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i="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https://www.cyprusbarassociation.org/index.php/el/for-trainees/subsidy-project-for-trainee-advocates-2017-2021</a:t>
            </a:r>
            <a:r>
              <a:rPr lang="en-US"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endPar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algn="just"/>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 πρόσκληση του ΈΡΓΟΥ ΠΑΡΟΧΗΣ ΣΕ ΝΕΟΥΣ ΠΤΥΧΙΟΥΧΟΥΣ ΝΟΜΙΚΗΣ </a:t>
            </a:r>
            <a:r>
              <a:rPr lang="el-GR" sz="1100" b="1" u="sng"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ΘΑλΕΙΑ</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2021 -2027  :</a:t>
            </a:r>
            <a:endPar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endParaRPr>
          </a:p>
          <a:p>
            <a:pPr marL="0" indent="0" algn="just">
              <a:buNone/>
            </a:pPr>
            <a:r>
              <a:rPr lang="en-GB" sz="110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i="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https://www.cyprusbarassociation.org/index.php/el/for-trainees/thaleia-subsidy-project-for-opportunities-to-new-law-graduates-2021-2027</a:t>
            </a:r>
          </a:p>
          <a:p>
            <a:pPr marL="0" indent="0" algn="just">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Στη συνέχεια ακολουθεί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Εγχειρίδιο Καθοδήγησης</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για ορθή συμπλήρωση και υποβολή των αιτήσεων καθώς και οδηγίες για τις μετέπειτα διαδικασίες υποβολής σχετικών αρχείων/ εντύπων με σκοπό την καταβολή του επιδόματος.</a:t>
            </a:r>
          </a:p>
          <a:p>
            <a:pPr marL="0" indent="0" algn="just">
              <a:buNone/>
            </a:pPr>
            <a:r>
              <a:rPr lang="el-GR"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ΣΗΜ.1 :</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Όσοι ασκούμενοι έχουν ήδη υποβάλει Αίτηση προσωπικά ή /και αναμένουν απάντηση ή/και έχουν λάβει έγκριση από τον ΠΔΣ:</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προχωρήσουν στην ΣΥΝΔΕΣΗ - LOG IN </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επιλέξουν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forgot</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password</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endParaRPr lang="el-GR" sz="1100" dirty="0">
              <a:solidFill>
                <a:srgbClr val="262626"/>
              </a:solidFill>
              <a:latin typeface="Arial"/>
              <a:cs typeface="Arial"/>
            </a:endParaRPr>
          </a:p>
          <a:p>
            <a:pPr marL="0" indent="0" algn="just">
              <a:buNone/>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Δεν χρειάζεται να δημιουργήσουν λογαριασμό, αφού ο λογαριασμός τους έχει ήδη δημιουργηθεί από τον ΠΔΣ. .</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μην επιλέξουν ΔΗΜΙΟΥΡΓΙΑ ΛΟΓΑΡΙΑΣΜΟΥ ούτε και ΥΠΟΒΟΛΗ ΑΙΤΗΣΗΣ.</a:t>
            </a:r>
            <a:endParaRPr lang="el-GR" sz="1100" dirty="0">
              <a:latin typeface="Arial"/>
              <a:cs typeface="Calibri"/>
            </a:endParaRPr>
          </a:p>
          <a:p>
            <a:pPr marL="0" indent="0" algn="just">
              <a:buNone/>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r>
              <a:rPr lang="el-GR"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ΣΗΜ.2</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 ΌΛΑ ΤΑ ΣΤΟΙΧΕΊΑ </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ΣΥΜΠΛΗΡΩΝΟΝΤΑΙ ΜΟΝΟ ΜΕ ΕΛΛΗΝΙΚΟΥΣ ΧΑΡΑΚΤΗΡΕΣ (ΑΙΤΗΣΗ - ΑΛΛΑΓΕΣ </a:t>
            </a:r>
            <a:r>
              <a:rPr lang="el-GR" sz="1100" u="sng"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κτλ</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p>
          <a:p>
            <a:pPr indent="-305435" algn="just"/>
            <a:endParaRPr lang="en-GB" sz="1100" dirty="0">
              <a:ln>
                <a:solidFill>
                  <a:prstClr val="black">
                    <a:lumMod val="75000"/>
                    <a:lumOff val="25000"/>
                    <a:alpha val="10000"/>
                  </a:prstClr>
                </a:solidFill>
              </a:ln>
              <a:solidFill>
                <a:srgbClr val="262626"/>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154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2856-05C7-3E6D-9F2C-5CF5DDB263BA}"/>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καταγραφησ</a:t>
            </a:r>
            <a:r>
              <a:rPr lang="el-GR" b="1" dirty="0">
                <a:latin typeface="Corbel"/>
              </a:rPr>
              <a:t> </a:t>
            </a:r>
            <a:r>
              <a:rPr lang="el-GR" b="1" dirty="0" err="1">
                <a:latin typeface="Corbel"/>
              </a:rPr>
              <a:t>εργασιων</a:t>
            </a:r>
            <a:endParaRPr lang="en-GB" sz="1800" b="1" u="sng" dirty="0">
              <a:solidFill>
                <a:srgbClr val="FF0000"/>
              </a:solidFill>
              <a:latin typeface="Gill Sans MT" panose="020B0502020104020203"/>
            </a:endParaRPr>
          </a:p>
        </p:txBody>
      </p:sp>
      <p:sp>
        <p:nvSpPr>
          <p:cNvPr id="3" name="TextBox 2">
            <a:extLst>
              <a:ext uri="{FF2B5EF4-FFF2-40B4-BE49-F238E27FC236}">
                <a16:creationId xmlns:a16="http://schemas.microsoft.com/office/drawing/2014/main" id="{D95C7309-E9D7-7981-D102-69D6BF2EA6EE}"/>
              </a:ext>
            </a:extLst>
          </p:cNvPr>
          <p:cNvSpPr txBox="1"/>
          <p:nvPr/>
        </p:nvSpPr>
        <p:spPr>
          <a:xfrm>
            <a:off x="1098958" y="2525086"/>
            <a:ext cx="9412448" cy="3785652"/>
          </a:xfrm>
          <a:prstGeom prst="rect">
            <a:avLst/>
          </a:prstGeom>
          <a:noFill/>
        </p:spPr>
        <p:txBody>
          <a:bodyPr wrap="square" lIns="91440" tIns="45720" rIns="91440" bIns="45720" rtlCol="0" anchor="t">
            <a:spAutoFit/>
          </a:bodyPr>
          <a:lstStyle/>
          <a:p>
            <a:r>
              <a:rPr lang="el-GR" sz="1600" b="1" u="sng" dirty="0">
                <a:latin typeface="Arial"/>
                <a:cs typeface="Arial"/>
              </a:rPr>
              <a:t>ΕΝΤΥΠΟ ΚΑΤΑΓΡΑΦΗΣ ΕΡΓΑΣΙΩΝ – ΟΡΘΗ ΣΥΜΠΛΗΡΩΣΗ:</a:t>
            </a:r>
          </a:p>
          <a:p>
            <a:endParaRPr lang="el-GR" sz="1600" u="sng" dirty="0">
              <a:latin typeface="Arial" panose="020B0604020202020204" pitchFamily="34" charset="0"/>
              <a:cs typeface="Arial" panose="020B0604020202020204" pitchFamily="34" charset="0"/>
            </a:endParaRPr>
          </a:p>
          <a:p>
            <a:pPr marL="342900" indent="-342900">
              <a:buAutoNum type="arabicPeriod"/>
            </a:pPr>
            <a:r>
              <a:rPr lang="el-GR" sz="1600" dirty="0">
                <a:latin typeface="Arial"/>
                <a:cs typeface="Arial"/>
              </a:rPr>
              <a:t>Το έντυπο καταχωρείται την τελευταία εργάσιμη ημέρα κάθε μήνα μέχρι και τις πρώτες πέντε </a:t>
            </a:r>
            <a:r>
              <a:rPr lang="el-GR" sz="1600" b="1" dirty="0">
                <a:latin typeface="Arial"/>
                <a:cs typeface="Arial"/>
              </a:rPr>
              <a:t>ΕΡΓΑΣΙΜΕΣ </a:t>
            </a:r>
            <a:r>
              <a:rPr lang="el-GR" sz="1600" dirty="0">
                <a:latin typeface="Arial"/>
                <a:cs typeface="Arial"/>
              </a:rPr>
              <a:t>μέρες του επόμενου μήνα (</a:t>
            </a:r>
            <a:r>
              <a:rPr lang="el-GR" sz="1600" dirty="0" err="1">
                <a:latin typeface="Arial"/>
                <a:cs typeface="Arial"/>
              </a:rPr>
              <a:t>π.χ</a:t>
            </a:r>
            <a:r>
              <a:rPr lang="el-GR" sz="1600" dirty="0">
                <a:latin typeface="Arial"/>
                <a:cs typeface="Arial"/>
              </a:rPr>
              <a:t> για Νοέμβριο 2022 από 30/11 – 7/12 </a:t>
            </a:r>
            <a:r>
              <a:rPr lang="el-GR" sz="1600" u="sng" dirty="0">
                <a:latin typeface="Arial"/>
                <a:cs typeface="Arial"/>
              </a:rPr>
              <a:t>έξω 3-4/12 Σαββατοκύριακο</a:t>
            </a:r>
            <a:r>
              <a:rPr lang="el-GR" sz="1600" dirty="0">
                <a:latin typeface="Arial"/>
                <a:cs typeface="Arial"/>
              </a:rPr>
              <a:t> )</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2.  Το έντυπο θα αρχίζει από την 1</a:t>
            </a:r>
            <a:r>
              <a:rPr lang="el-GR" sz="1600" baseline="30000" dirty="0">
                <a:latin typeface="Arial"/>
                <a:cs typeface="Arial"/>
              </a:rPr>
              <a:t>η</a:t>
            </a:r>
            <a:r>
              <a:rPr lang="el-GR" sz="1600" dirty="0">
                <a:latin typeface="Arial"/>
                <a:cs typeface="Arial"/>
              </a:rPr>
              <a:t> μέρα είτε είναι:</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Σαββατοκύριακο </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Αργία</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Έχει ληφθεί ως ετήσια άδεια</a:t>
            </a:r>
          </a:p>
          <a:p>
            <a:r>
              <a:rPr lang="el-GR" sz="1600" dirty="0">
                <a:latin typeface="Arial" panose="020B0604020202020204" pitchFamily="34" charset="0"/>
                <a:cs typeface="Arial" panose="020B0604020202020204" pitchFamily="34" charset="0"/>
              </a:rPr>
              <a:t> </a:t>
            </a:r>
          </a:p>
          <a:p>
            <a:r>
              <a:rPr lang="el-GR" sz="1600" dirty="0">
                <a:latin typeface="Arial"/>
                <a:cs typeface="Arial"/>
              </a:rPr>
              <a:t>3.  Συμπληρώνεται/αναγράφεται και η τελευταία ημέρα του μήνα( αν όχι θα γίνεται αποκοπή).</a:t>
            </a:r>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r>
              <a:rPr lang="el-GR" sz="1600" dirty="0">
                <a:latin typeface="Arial"/>
                <a:cs typeface="Arial"/>
              </a:rPr>
              <a:t>4.  Η ημερομηνία υπογραφής  του εντύπου πρέπει να είναι εντός της προθεσμίας  καταχώρισης    </a:t>
            </a:r>
          </a:p>
          <a:p>
            <a:r>
              <a:rPr lang="el-GR" sz="1600" dirty="0">
                <a:latin typeface="Arial"/>
                <a:cs typeface="Arial"/>
              </a:rPr>
              <a:t>     του εντύπου.</a:t>
            </a:r>
          </a:p>
        </p:txBody>
      </p:sp>
    </p:spTree>
    <p:extLst>
      <p:ext uri="{BB962C8B-B14F-4D97-AF65-F5344CB8AC3E}">
        <p14:creationId xmlns:p14="http://schemas.microsoft.com/office/powerpoint/2010/main" val="53043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7496-695D-B283-0E8F-500AA88F04A7}"/>
              </a:ext>
            </a:extLst>
          </p:cNvPr>
          <p:cNvSpPr>
            <a:spLocks noGrp="1"/>
          </p:cNvSpPr>
          <p:nvPr>
            <p:ph type="title"/>
          </p:nvPr>
        </p:nvSpPr>
        <p:spPr/>
        <p:txBody>
          <a:bodyPr/>
          <a:lstStyle/>
          <a:p>
            <a:r>
              <a:rPr lang="el-GR" b="1" dirty="0">
                <a:latin typeface="Corbel"/>
              </a:rPr>
              <a:t>ΕΝΤΥΠΟ </a:t>
            </a:r>
            <a:r>
              <a:rPr lang="el-GR" b="1" dirty="0" err="1">
                <a:latin typeface="Corbel"/>
              </a:rPr>
              <a:t>ΚΑΤΑΓΡΑΦΗς</a:t>
            </a:r>
            <a:r>
              <a:rPr lang="el-GR" b="1" dirty="0">
                <a:latin typeface="Corbel"/>
              </a:rPr>
              <a:t> ΕΡΓΑΣΙΩΝ- </a:t>
            </a:r>
            <a:r>
              <a:rPr lang="el-GR" b="1" dirty="0" err="1">
                <a:latin typeface="Corbel"/>
              </a:rPr>
              <a:t>ορθη</a:t>
            </a:r>
            <a:r>
              <a:rPr lang="el-GR" b="1" dirty="0">
                <a:latin typeface="Corbel"/>
              </a:rPr>
              <a:t> </a:t>
            </a:r>
            <a:r>
              <a:rPr lang="el-GR" b="1" dirty="0" err="1">
                <a:latin typeface="Corbel"/>
              </a:rPr>
              <a:t>συμπληρωση</a:t>
            </a:r>
            <a:endParaRPr lang="en-GB" b="1">
              <a:latin typeface="Corbel"/>
            </a:endParaRPr>
          </a:p>
        </p:txBody>
      </p:sp>
      <p:sp>
        <p:nvSpPr>
          <p:cNvPr id="3" name="TextBox 2">
            <a:extLst>
              <a:ext uri="{FF2B5EF4-FFF2-40B4-BE49-F238E27FC236}">
                <a16:creationId xmlns:a16="http://schemas.microsoft.com/office/drawing/2014/main" id="{65569945-00F5-498A-9560-3DF1136AD9C6}"/>
              </a:ext>
            </a:extLst>
          </p:cNvPr>
          <p:cNvSpPr txBox="1"/>
          <p:nvPr/>
        </p:nvSpPr>
        <p:spPr>
          <a:xfrm>
            <a:off x="1862356" y="2516697"/>
            <a:ext cx="8917497" cy="3688830"/>
          </a:xfrm>
          <a:prstGeom prst="rect">
            <a:avLst/>
          </a:prstGeom>
          <a:noFill/>
        </p:spPr>
        <p:txBody>
          <a:bodyPr wrap="square" lIns="91440" tIns="45720" rIns="91440" bIns="45720" rtlCol="0" anchor="t">
            <a:spAutoFit/>
          </a:bodyPr>
          <a:lstStyle/>
          <a:p>
            <a:r>
              <a:rPr lang="el-GR" sz="1600" b="1" u="sng" dirty="0">
                <a:latin typeface="Arial"/>
                <a:cs typeface="Arial"/>
              </a:rPr>
              <a:t>ΟΡΘΗ ΣΥΜΠΛΗΡΩΣΗ ΕΝΤΥΠΟΥ:</a:t>
            </a:r>
          </a:p>
          <a:p>
            <a:endParaRPr lang="el-GR" dirty="0">
              <a:latin typeface="Arial" panose="020B0604020202020204" pitchFamily="34" charset="0"/>
              <a:cs typeface="Arial" panose="020B0604020202020204" pitchFamily="34" charset="0"/>
            </a:endParaRPr>
          </a:p>
          <a:p>
            <a:pPr algn="just">
              <a:lnSpc>
                <a:spcPct val="107000"/>
              </a:lnSpc>
              <a:spcAft>
                <a:spcPts val="800"/>
              </a:spcAft>
            </a:pPr>
            <a:r>
              <a:rPr lang="el-GR" sz="1100" b="1" u="sng" dirty="0">
                <a:effectLst/>
                <a:latin typeface="Arial" panose="020B0604020202020204" pitchFamily="34" charset="0"/>
                <a:ea typeface="Calibri" panose="020F0502020204030204" pitchFamily="34" charset="0"/>
                <a:cs typeface="Arial" panose="020B0604020202020204" pitchFamily="34" charset="0"/>
              </a:rPr>
              <a:t>Το έντυπο πρέπει να:</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effectLst/>
                <a:latin typeface="Arial" panose="020B0604020202020204" pitchFamily="34" charset="0"/>
                <a:ea typeface="Times New Roman" panose="02020603050405020304" pitchFamily="18" charset="0"/>
                <a:cs typeface="Arial" panose="020B0604020202020204" pitchFamily="34" charset="0"/>
              </a:rPr>
              <a:t>Συμπληρώνεται ορθά και να παρατίθενται οι εργασίες που εκτελέστηκαν με περιγραφικότητα </a:t>
            </a: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(περισσότερες λεπτομέρειες)</a:t>
            </a:r>
            <a:r>
              <a:rPr lang="el-GR" sz="1100" dirty="0">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effectLst/>
                <a:latin typeface="Arial" panose="020B0604020202020204" pitchFamily="34" charset="0"/>
                <a:ea typeface="Times New Roman" panose="02020603050405020304" pitchFamily="18" charset="0"/>
                <a:cs typeface="Arial" panose="020B0604020202020204" pitchFamily="34" charset="0"/>
              </a:rPr>
              <a:t>Μην χρησιμοποιούνται τα σύμβολα επανάληψης ή και να μην επαναλαμβάνονται οι ίδιες εργασίες χωρίς επεξήγηση</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a:ea typeface="Times New Roman" panose="02020603050405020304" pitchFamily="18" charset="0"/>
                <a:cs typeface="Arial"/>
              </a:rPr>
              <a:t>Σφραγίζεται με την σφραγίδα του δικηγορικού γραφείου</a:t>
            </a:r>
            <a:r>
              <a:rPr lang="el-GR" sz="1100" b="1" dirty="0">
                <a:solidFill>
                  <a:srgbClr val="FF0000"/>
                </a:solidFill>
                <a:effectLst/>
                <a:latin typeface="Arial"/>
                <a:ea typeface="Times New Roman" panose="02020603050405020304" pitchFamily="18" charset="0"/>
                <a:cs typeface="Arial"/>
              </a:rPr>
              <a:t> </a:t>
            </a:r>
            <a:r>
              <a:rPr lang="el-GR" sz="1100" dirty="0">
                <a:effectLst/>
                <a:latin typeface="Arial"/>
                <a:ea typeface="Times New Roman" panose="02020603050405020304" pitchFamily="18" charset="0"/>
                <a:cs typeface="Arial"/>
              </a:rPr>
              <a:t>στο οποίο είναι </a:t>
            </a:r>
            <a:r>
              <a:rPr lang="el-GR" sz="1100" dirty="0">
                <a:latin typeface="Arial"/>
                <a:ea typeface="Times New Roman" panose="02020603050405020304" pitchFamily="18" charset="0"/>
                <a:cs typeface="Arial"/>
              </a:rPr>
              <a:t>τοποθετημένοι</a:t>
            </a:r>
            <a:endParaRPr lang="en-GB" sz="1100" dirty="0">
              <a:effectLst/>
              <a:latin typeface="Arial"/>
              <a:ea typeface="Calibri" panose="020F0502020204030204" pitchFamily="34" charset="0"/>
              <a:cs typeface="Arial"/>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Είναι</a:t>
            </a:r>
            <a:r>
              <a:rPr lang="el-GR" sz="1100"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συμπληρωμένος ο τομέας «Σχόλια»</a:t>
            </a:r>
            <a:r>
              <a:rPr lang="el-GR"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από τον/την Καθοδηγητή/</a:t>
            </a:r>
            <a:r>
              <a:rPr lang="el-GR" sz="1100" dirty="0" err="1">
                <a:effectLst/>
                <a:latin typeface="Arial" panose="020B0604020202020204" pitchFamily="34" charset="0"/>
                <a:ea typeface="Times New Roman" panose="02020603050405020304" pitchFamily="18" charset="0"/>
                <a:cs typeface="Arial" panose="020B0604020202020204" pitchFamily="34" charset="0"/>
              </a:rPr>
              <a:t>τρια</a:t>
            </a:r>
            <a:r>
              <a:rPr lang="el-GR" sz="1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Είναι συμπληρωμένος ο τομέας «Απουσίες»</a:t>
            </a: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Έχει ημερομηνία, ολογράφως το ονοματεπώνυμο του καθοδηγητή και την υπογραφή του.</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Το σχετικό έντυπο θα πρέπει </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να υποβάλλεται ολόκληρο, σε αρχείο </a:t>
            </a:r>
            <a:r>
              <a:rPr lang="en-GB"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PDF</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και όχι ως εικόνα (</a:t>
            </a:r>
            <a:r>
              <a:rPr lang="en-US"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jpg</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Σε περίπτωση άδειας ασθενείας πέραν των 2 ημερών, θα πρέπει να επισυνάπτεται σχετικό ιατρικό πιστοποιητικό/δικαιολογητικό διαφορετικά οι ημέρες αυτές θα αποκόπτονται από την μηνιαία καταβολή επιδόματος ή ως κρίνει το Τμήμα/Επιτροπή.</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r>
              <a:rPr lang="el-GR" sz="1100" dirty="0">
                <a:solidFill>
                  <a:srgbClr val="000000"/>
                </a:solidFill>
                <a:effectLst/>
                <a:latin typeface="Arial"/>
                <a:ea typeface="Times New Roman" panose="02020603050405020304" pitchFamily="18" charset="0"/>
                <a:cs typeface="Arial"/>
              </a:rPr>
              <a:t>Σε περίπτωση απουσίας θα πρέπει να συμπληρώνονται οι μέρες απουσίας (αριθμός), οι ακριβείς ημερομηνίες </a:t>
            </a:r>
            <a:r>
              <a:rPr lang="el-GR" sz="1100" dirty="0">
                <a:solidFill>
                  <a:srgbClr val="000000"/>
                </a:solidFill>
                <a:latin typeface="Arial"/>
                <a:ea typeface="Times New Roman" panose="02020603050405020304" pitchFamily="18" charset="0"/>
                <a:cs typeface="Arial"/>
              </a:rPr>
              <a:t>ως </a:t>
            </a:r>
            <a:r>
              <a:rPr lang="el-GR" sz="1100" dirty="0">
                <a:solidFill>
                  <a:srgbClr val="000000"/>
                </a:solidFill>
                <a:effectLst/>
                <a:latin typeface="Arial"/>
                <a:ea typeface="Times New Roman" panose="02020603050405020304" pitchFamily="18" charset="0"/>
                <a:cs typeface="Arial"/>
              </a:rPr>
              <a:t>επίσης και ο λόγος απουσίας (</a:t>
            </a:r>
            <a:r>
              <a:rPr lang="el-GR" sz="1100" dirty="0" err="1">
                <a:solidFill>
                  <a:srgbClr val="000000"/>
                </a:solidFill>
                <a:effectLst/>
                <a:latin typeface="Arial"/>
                <a:ea typeface="Times New Roman" panose="02020603050405020304" pitchFamily="18" charset="0"/>
                <a:cs typeface="Arial"/>
              </a:rPr>
              <a:t>π.χ</a:t>
            </a:r>
            <a:r>
              <a:rPr lang="el-GR" sz="1100" dirty="0">
                <a:solidFill>
                  <a:srgbClr val="000000"/>
                </a:solidFill>
                <a:effectLst/>
                <a:latin typeface="Arial"/>
                <a:ea typeface="Times New Roman" panose="02020603050405020304" pitchFamily="18" charset="0"/>
                <a:cs typeface="Arial"/>
              </a:rPr>
              <a:t> ετήσια άδεια ή άδεια ασθένειας</a:t>
            </a:r>
            <a:r>
              <a:rPr lang="el-GR" sz="1100" dirty="0">
                <a:solidFill>
                  <a:srgbClr val="000000"/>
                </a:solidFill>
                <a:latin typeface="Arial"/>
                <a:ea typeface="Times New Roman" panose="02020603050405020304" pitchFamily="18" charset="0"/>
                <a:cs typeface="Arial"/>
              </a:rPr>
              <a:t>).</a:t>
            </a:r>
            <a:endParaRPr lang="en-GB" sz="1100" dirty="0">
              <a:latin typeface="Arial"/>
              <a:cs typeface="Arial"/>
            </a:endParaRPr>
          </a:p>
        </p:txBody>
      </p:sp>
    </p:spTree>
    <p:extLst>
      <p:ext uri="{BB962C8B-B14F-4D97-AF65-F5344CB8AC3E}">
        <p14:creationId xmlns:p14="http://schemas.microsoft.com/office/powerpoint/2010/main" val="336160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8004-19BA-6F8B-1D89-A2500B675628}"/>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καταγραφης</a:t>
            </a:r>
            <a:r>
              <a:rPr lang="el-GR" b="1" dirty="0">
                <a:latin typeface="Corbel"/>
              </a:rPr>
              <a:t> – </a:t>
            </a:r>
            <a:r>
              <a:rPr lang="el-GR" b="1" dirty="0" err="1">
                <a:latin typeface="Corbel"/>
              </a:rPr>
              <a:t>ορθη</a:t>
            </a:r>
            <a:r>
              <a:rPr lang="el-GR" b="1" dirty="0">
                <a:latin typeface="Corbel"/>
              </a:rPr>
              <a:t> </a:t>
            </a:r>
            <a:r>
              <a:rPr lang="el-GR" b="1" dirty="0" err="1">
                <a:latin typeface="Corbel"/>
              </a:rPr>
              <a:t>συμπληρωση</a:t>
            </a:r>
            <a:endParaRPr lang="en-GB" b="1">
              <a:latin typeface="Corbel"/>
            </a:endParaRPr>
          </a:p>
        </p:txBody>
      </p:sp>
      <p:sp>
        <p:nvSpPr>
          <p:cNvPr id="3" name="TextBox 2">
            <a:extLst>
              <a:ext uri="{FF2B5EF4-FFF2-40B4-BE49-F238E27FC236}">
                <a16:creationId xmlns:a16="http://schemas.microsoft.com/office/drawing/2014/main" id="{7345326C-CBF7-1F07-405D-A00604971EA0}"/>
              </a:ext>
            </a:extLst>
          </p:cNvPr>
          <p:cNvSpPr txBox="1"/>
          <p:nvPr/>
        </p:nvSpPr>
        <p:spPr>
          <a:xfrm>
            <a:off x="1459684" y="3229761"/>
            <a:ext cx="9404059" cy="3046988"/>
          </a:xfrm>
          <a:prstGeom prst="rect">
            <a:avLst/>
          </a:prstGeom>
          <a:noFill/>
        </p:spPr>
        <p:txBody>
          <a:bodyPr wrap="square" lIns="91440" tIns="45720" rIns="91440" bIns="45720" rtlCol="0" anchor="t">
            <a:spAutoFit/>
          </a:bodyPr>
          <a:lstStyle/>
          <a:p>
            <a:r>
              <a:rPr lang="el-GR" sz="1600" u="sng" dirty="0">
                <a:solidFill>
                  <a:srgbClr val="FF0000"/>
                </a:solidFill>
                <a:latin typeface="Arial" panose="020B0604020202020204" pitchFamily="34" charset="0"/>
                <a:cs typeface="Arial" panose="020B0604020202020204" pitchFamily="34" charset="0"/>
              </a:rPr>
              <a:t>Σε συνέχεια των πιο πάνω:</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Όταν το έντυπο είναι συμπληρωμένο βάσει των πιο πάνω οδηγιών </a:t>
            </a:r>
            <a:r>
              <a:rPr lang="el-GR" sz="1600" dirty="0">
                <a:solidFill>
                  <a:srgbClr val="FF0000"/>
                </a:solidFill>
                <a:latin typeface="Arial"/>
                <a:cs typeface="Arial"/>
              </a:rPr>
              <a:t>θα λάβετε μήνυμα </a:t>
            </a:r>
            <a:r>
              <a:rPr lang="el-GR" sz="1600" dirty="0">
                <a:latin typeface="Arial"/>
                <a:cs typeface="Arial"/>
              </a:rPr>
              <a:t>ότι έγινε </a:t>
            </a:r>
            <a:r>
              <a:rPr lang="el-GR" sz="1600" dirty="0">
                <a:solidFill>
                  <a:srgbClr val="FF0000"/>
                </a:solidFill>
                <a:latin typeface="Arial"/>
                <a:cs typeface="Arial"/>
              </a:rPr>
              <a:t>αποδεκτό</a:t>
            </a:r>
            <a:r>
              <a:rPr lang="en-GB" sz="1600" dirty="0">
                <a:solidFill>
                  <a:srgbClr val="FF0000"/>
                </a:solidFill>
                <a:latin typeface="Arial"/>
                <a:cs typeface="Arial"/>
              </a:rPr>
              <a:t> </a:t>
            </a:r>
            <a:r>
              <a:rPr lang="el-GR" sz="1600" dirty="0">
                <a:solidFill>
                  <a:srgbClr val="FF0000"/>
                </a:solidFill>
                <a:latin typeface="Arial"/>
                <a:cs typeface="Arial"/>
              </a:rPr>
              <a:t>«</a:t>
            </a:r>
            <a:r>
              <a:rPr lang="en-GB" sz="1600" dirty="0">
                <a:solidFill>
                  <a:srgbClr val="FF0000"/>
                </a:solidFill>
                <a:latin typeface="Arial"/>
                <a:cs typeface="Arial"/>
              </a:rPr>
              <a:t>accept</a:t>
            </a:r>
            <a:r>
              <a:rPr lang="el-GR" sz="1600" dirty="0">
                <a:solidFill>
                  <a:srgbClr val="FF0000"/>
                </a:solidFill>
                <a:latin typeface="Arial"/>
                <a:cs typeface="Arial"/>
              </a:rPr>
              <a:t>».</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Σε αντίθετη περίπτωση </a:t>
            </a:r>
            <a:r>
              <a:rPr lang="el-GR" sz="1600" dirty="0">
                <a:solidFill>
                  <a:srgbClr val="FF0000"/>
                </a:solidFill>
                <a:latin typeface="Arial"/>
                <a:cs typeface="Arial"/>
              </a:rPr>
              <a:t>θα λάβετε μήνυμα ότι απορρίφθηκε </a:t>
            </a:r>
            <a:r>
              <a:rPr lang="el-GR" sz="1600" dirty="0">
                <a:latin typeface="Arial"/>
                <a:cs typeface="Arial"/>
              </a:rPr>
              <a:t>«</a:t>
            </a:r>
            <a:r>
              <a:rPr lang="en-GB" sz="1600" dirty="0">
                <a:latin typeface="Arial"/>
                <a:cs typeface="Arial"/>
              </a:rPr>
              <a:t>reject</a:t>
            </a:r>
            <a:r>
              <a:rPr lang="el-GR" sz="1600" dirty="0">
                <a:latin typeface="Arial"/>
                <a:cs typeface="Arial"/>
              </a:rPr>
              <a:t>» και τον λόγο απόρριψης. </a:t>
            </a:r>
          </a:p>
          <a:p>
            <a:r>
              <a:rPr lang="el-GR" sz="1600" dirty="0">
                <a:latin typeface="Arial"/>
                <a:cs typeface="Arial"/>
              </a:rPr>
              <a:t>Ο ασκούμενος θα πρέπει να διορθώσει το έντυπο με βάσει  τις οδηγίες που θα του δοθούν και ο καθοδηγητής να υποβάλει εκ νέου το διορθωμένο</a:t>
            </a:r>
            <a:r>
              <a:rPr lang="el-GR" sz="1600" dirty="0">
                <a:solidFill>
                  <a:srgbClr val="000000"/>
                </a:solidFill>
                <a:latin typeface="Arial"/>
                <a:cs typeface="Arial"/>
              </a:rPr>
              <a:t> </a:t>
            </a:r>
            <a:r>
              <a:rPr lang="el-GR" sz="1600" dirty="0">
                <a:solidFill>
                  <a:srgbClr val="FF0000"/>
                </a:solidFill>
                <a:latin typeface="Arial"/>
                <a:cs typeface="Arial"/>
              </a:rPr>
              <a:t>έντυπο βάσει </a:t>
            </a:r>
            <a:r>
              <a:rPr lang="el-GR" sz="1600" dirty="0">
                <a:latin typeface="Arial"/>
                <a:cs typeface="Arial"/>
              </a:rPr>
              <a:t>των </a:t>
            </a:r>
            <a:r>
              <a:rPr lang="el-GR" sz="1600" dirty="0">
                <a:solidFill>
                  <a:srgbClr val="FF0000"/>
                </a:solidFill>
                <a:latin typeface="Arial"/>
                <a:cs typeface="Arial"/>
              </a:rPr>
              <a:t>οδηγιών</a:t>
            </a:r>
            <a:r>
              <a:rPr lang="el-GR" sz="1600" dirty="0">
                <a:latin typeface="Arial"/>
                <a:cs typeface="Arial"/>
              </a:rPr>
              <a:t> στο </a:t>
            </a:r>
            <a:r>
              <a:rPr lang="en-GB" sz="1600" dirty="0">
                <a:latin typeface="Arial"/>
                <a:cs typeface="Arial"/>
              </a:rPr>
              <a:t>sl.30</a:t>
            </a:r>
            <a:r>
              <a:rPr lang="el-GR" sz="1600" dirty="0">
                <a:latin typeface="Arial"/>
                <a:cs typeface="Arial"/>
              </a:rPr>
              <a:t> </a:t>
            </a:r>
            <a:r>
              <a:rPr lang="el-GR" sz="1600" dirty="0">
                <a:solidFill>
                  <a:srgbClr val="FF0000"/>
                </a:solidFill>
                <a:latin typeface="Arial"/>
                <a:cs typeface="Arial"/>
              </a:rPr>
              <a:t>εντός της προθεσμίας.</a:t>
            </a:r>
            <a:r>
              <a:rPr lang="en-GB" sz="1600" dirty="0">
                <a:solidFill>
                  <a:srgbClr val="FF0000"/>
                </a:solidFill>
                <a:latin typeface="Arial"/>
                <a:cs typeface="Arial"/>
              </a:rPr>
              <a:t>  </a:t>
            </a:r>
            <a:r>
              <a:rPr lang="el-GR" sz="1600" dirty="0">
                <a:solidFill>
                  <a:srgbClr val="FF0000"/>
                </a:solidFill>
                <a:latin typeface="Arial"/>
                <a:cs typeface="Arial"/>
              </a:rPr>
              <a:t>ΠΡΟΣΟΧΗ </a:t>
            </a:r>
            <a:r>
              <a:rPr lang="en-GB" sz="1600" dirty="0">
                <a:solidFill>
                  <a:srgbClr val="FF0000"/>
                </a:solidFill>
                <a:latin typeface="Arial"/>
                <a:cs typeface="Arial"/>
              </a:rPr>
              <a:t>** </a:t>
            </a:r>
            <a:r>
              <a:rPr lang="el-GR" sz="1600" u="sng" dirty="0">
                <a:solidFill>
                  <a:srgbClr val="FF0000"/>
                </a:solidFill>
                <a:latin typeface="Arial"/>
                <a:cs typeface="Arial"/>
              </a:rPr>
              <a:t>το </a:t>
            </a:r>
            <a:r>
              <a:rPr lang="en-GB" sz="1600" u="sng" dirty="0">
                <a:solidFill>
                  <a:srgbClr val="FF0000"/>
                </a:solidFill>
                <a:latin typeface="Arial"/>
                <a:cs typeface="Arial"/>
              </a:rPr>
              <a:t>email </a:t>
            </a:r>
            <a:r>
              <a:rPr lang="el-GR" sz="1600" u="sng" dirty="0">
                <a:solidFill>
                  <a:srgbClr val="FF0000"/>
                </a:solidFill>
                <a:latin typeface="Arial"/>
                <a:cs typeface="Arial"/>
              </a:rPr>
              <a:t>ενημέρωσης μπορεί να βρίσκεται και στα </a:t>
            </a:r>
            <a:r>
              <a:rPr lang="en-GB" sz="1600" u="sng" dirty="0">
                <a:solidFill>
                  <a:srgbClr val="FF0000"/>
                </a:solidFill>
                <a:latin typeface="Arial"/>
                <a:cs typeface="Arial"/>
              </a:rPr>
              <a:t>junk**</a:t>
            </a:r>
            <a:endParaRPr lang="el-GR" u="sng" dirty="0"/>
          </a:p>
          <a:p>
            <a:endParaRPr lang="el-GR" sz="1600" dirty="0">
              <a:solidFill>
                <a:srgbClr val="FF0000"/>
              </a:solidFill>
              <a:latin typeface="Arial" panose="020B0604020202020204" pitchFamily="34" charset="0"/>
              <a:cs typeface="Arial" panose="020B0604020202020204" pitchFamily="34" charset="0"/>
            </a:endParaRPr>
          </a:p>
          <a:p>
            <a:r>
              <a:rPr lang="el-GR" sz="1600" dirty="0">
                <a:latin typeface="Arial"/>
                <a:cs typeface="Arial"/>
              </a:rPr>
              <a:t>Σε περίπτωση που </a:t>
            </a:r>
            <a:r>
              <a:rPr lang="el-GR" sz="1600" dirty="0">
                <a:solidFill>
                  <a:srgbClr val="000000"/>
                </a:solidFill>
                <a:latin typeface="Arial"/>
                <a:cs typeface="Arial"/>
              </a:rPr>
              <a:t>η </a:t>
            </a:r>
            <a:r>
              <a:rPr lang="el-GR" sz="1600" dirty="0">
                <a:solidFill>
                  <a:srgbClr val="FF0000"/>
                </a:solidFill>
                <a:latin typeface="Arial"/>
                <a:cs typeface="Arial"/>
              </a:rPr>
              <a:t> προθεσμία περάσει </a:t>
            </a:r>
            <a:r>
              <a:rPr lang="el-GR" sz="1600" dirty="0">
                <a:latin typeface="Arial"/>
                <a:cs typeface="Arial"/>
              </a:rPr>
              <a:t>πρέπει να </a:t>
            </a:r>
            <a:r>
              <a:rPr lang="el-GR" sz="1600" dirty="0">
                <a:solidFill>
                  <a:srgbClr val="FF0000"/>
                </a:solidFill>
                <a:latin typeface="Arial"/>
                <a:cs typeface="Arial"/>
              </a:rPr>
              <a:t>καταχωρίσετε μαζί με το εκπρόθεσμο έντυπο σας επιστολή/αίτημα  με αιτιολόγηση </a:t>
            </a:r>
            <a:r>
              <a:rPr lang="el-GR" sz="1600" dirty="0">
                <a:latin typeface="Arial"/>
                <a:cs typeface="Arial"/>
              </a:rPr>
              <a:t>μαζί με όλα τα αποδεικτικά προς εξέταση </a:t>
            </a:r>
            <a:r>
              <a:rPr lang="en-GB" sz="1600" dirty="0">
                <a:latin typeface="Arial"/>
                <a:cs typeface="Arial"/>
              </a:rPr>
              <a:t>sl. 38</a:t>
            </a:r>
            <a:r>
              <a:rPr lang="el-GR" sz="1600" dirty="0">
                <a:latin typeface="Arial"/>
                <a:cs typeface="Arial"/>
              </a:rPr>
              <a:t>.</a:t>
            </a:r>
            <a:endParaRPr lang="en-GB" sz="1600" dirty="0">
              <a:latin typeface="Arial"/>
              <a:cs typeface="Arial"/>
            </a:endParaRPr>
          </a:p>
        </p:txBody>
      </p:sp>
    </p:spTree>
    <p:extLst>
      <p:ext uri="{BB962C8B-B14F-4D97-AF65-F5344CB8AC3E}">
        <p14:creationId xmlns:p14="http://schemas.microsoft.com/office/powerpoint/2010/main" val="1614722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0FA7-3A98-5F91-DA4E-9591EF20EE8F}"/>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καταγραφης</a:t>
            </a:r>
            <a:r>
              <a:rPr lang="el-GR" b="1" dirty="0">
                <a:latin typeface="Corbel"/>
              </a:rPr>
              <a:t> </a:t>
            </a:r>
            <a:r>
              <a:rPr lang="el-GR" b="1" dirty="0" err="1">
                <a:latin typeface="Corbel"/>
              </a:rPr>
              <a:t>εργασιων</a:t>
            </a:r>
            <a:r>
              <a:rPr lang="el-GR" b="1" dirty="0">
                <a:latin typeface="Corbel"/>
              </a:rPr>
              <a:t> –</a:t>
            </a:r>
            <a:r>
              <a:rPr lang="el-GR" b="1" dirty="0" err="1">
                <a:latin typeface="Corbel"/>
              </a:rPr>
              <a:t>καταχωριση</a:t>
            </a:r>
            <a:r>
              <a:rPr lang="el-GR" b="1" dirty="0">
                <a:latin typeface="Corbel"/>
              </a:rPr>
              <a:t> </a:t>
            </a:r>
            <a:r>
              <a:rPr lang="el-GR" b="1" dirty="0" err="1">
                <a:latin typeface="Corbel"/>
              </a:rPr>
              <a:t>απο</a:t>
            </a:r>
            <a:r>
              <a:rPr lang="el-GR" b="1" dirty="0">
                <a:latin typeface="Corbel"/>
              </a:rPr>
              <a:t> </a:t>
            </a:r>
            <a:r>
              <a:rPr lang="el-GR" b="1" dirty="0" err="1">
                <a:latin typeface="Corbel"/>
              </a:rPr>
              <a:t>καθοδηγητη</a:t>
            </a:r>
            <a:endParaRPr lang="en-GB" b="1">
              <a:latin typeface="Corbel"/>
            </a:endParaRPr>
          </a:p>
        </p:txBody>
      </p:sp>
      <p:sp>
        <p:nvSpPr>
          <p:cNvPr id="3" name="TextBox 2">
            <a:extLst>
              <a:ext uri="{FF2B5EF4-FFF2-40B4-BE49-F238E27FC236}">
                <a16:creationId xmlns:a16="http://schemas.microsoft.com/office/drawing/2014/main" id="{DA6D50AA-14B3-663E-6404-75D8F104F80B}"/>
              </a:ext>
            </a:extLst>
          </p:cNvPr>
          <p:cNvSpPr txBox="1"/>
          <p:nvPr/>
        </p:nvSpPr>
        <p:spPr>
          <a:xfrm>
            <a:off x="1388606" y="2784577"/>
            <a:ext cx="8502014" cy="3139321"/>
          </a:xfrm>
          <a:prstGeom prst="rect">
            <a:avLst/>
          </a:prstGeom>
          <a:noFill/>
        </p:spPr>
        <p:txBody>
          <a:bodyPr wrap="square" lIns="91440" tIns="45720" rIns="91440" bIns="45720" rtlCol="0" anchor="t">
            <a:spAutoFit/>
          </a:bodyPr>
          <a:lstStyle/>
          <a:p>
            <a:pPr marL="742950" lvl="1" indent="-285750" algn="just">
              <a:buFont typeface="Arial"/>
              <a:buChar char="•"/>
            </a:pPr>
            <a:r>
              <a:rPr lang="el-GR" dirty="0">
                <a:highlight>
                  <a:srgbClr val="FFFF00"/>
                </a:highlight>
                <a:latin typeface="Arial"/>
                <a:cs typeface="Arial"/>
              </a:rPr>
              <a:t>Το έντυπο καταγραφής εργασιών </a:t>
            </a:r>
            <a:r>
              <a:rPr lang="el-GR" u="sng" dirty="0">
                <a:highlight>
                  <a:srgbClr val="FFFF00"/>
                </a:highlight>
                <a:latin typeface="Arial"/>
                <a:cs typeface="Arial"/>
              </a:rPr>
              <a:t>καταχωρείται ΜΟΝΟ από τον καθοδηγητή/  δικηγόρο μέσω του λογαριασμού του στο </a:t>
            </a:r>
            <a:r>
              <a:rPr lang="en-GB" u="sng" dirty="0">
                <a:highlight>
                  <a:srgbClr val="FFFF00"/>
                </a:highlight>
                <a:latin typeface="Arial"/>
                <a:cs typeface="Arial"/>
              </a:rPr>
              <a:t>portal </a:t>
            </a:r>
            <a:r>
              <a:rPr lang="el-GR" u="sng" dirty="0">
                <a:highlight>
                  <a:srgbClr val="FFFF00"/>
                </a:highlight>
                <a:latin typeface="Arial"/>
                <a:cs typeface="Arial"/>
              </a:rPr>
              <a:t>του .Δ.Σ.</a:t>
            </a:r>
          </a:p>
          <a:p>
            <a:pPr marL="742950" lvl="1" indent="-285750" algn="just">
              <a:buFont typeface="Arial"/>
              <a:buChar char="•"/>
            </a:pPr>
            <a:endParaRPr lang="el-GR" u="sng" dirty="0">
              <a:highlight>
                <a:srgbClr val="FFFF00"/>
              </a:highlight>
              <a:latin typeface="Arial"/>
              <a:cs typeface="Arial"/>
            </a:endParaRPr>
          </a:p>
          <a:p>
            <a:pPr lvl="1" algn="just"/>
            <a:r>
              <a:rPr lang="el-GR" u="sng" dirty="0">
                <a:latin typeface="Arial"/>
                <a:cs typeface="Arial"/>
              </a:rPr>
              <a:t>Το έντυπο για την ολοκλήρωση της άσκησης θα πρέπει να καταχωρείται την τελευταία ημέρα άσκησης του ασκούμενου.</a:t>
            </a:r>
            <a:endParaRPr lang="en-US" dirty="0"/>
          </a:p>
          <a:p>
            <a:pPr marL="742950" lvl="1" indent="-285750" algn="just">
              <a:buFont typeface="Arial"/>
              <a:buChar char="•"/>
            </a:pPr>
            <a:endParaRPr lang="el-GR" u="sng" dirty="0">
              <a:highlight>
                <a:srgbClr val="FFFF00"/>
              </a:highlight>
              <a:latin typeface="Arial"/>
              <a:cs typeface="Arial"/>
            </a:endParaRPr>
          </a:p>
          <a:p>
            <a:pPr marL="285750" indent="-285750">
              <a:buFont typeface="Arial"/>
              <a:buChar char="•"/>
            </a:pPr>
            <a:r>
              <a:rPr lang="el-GR" dirty="0">
                <a:latin typeface="Arial"/>
                <a:cs typeface="Arial"/>
              </a:rPr>
              <a:t>Το έντυπο μπορεί να το βλέπει και ο ασκούμενος δικηγόρος μέσα από τον λογαριασμό του όπως επίσης και να το αποθηκεύει.</a:t>
            </a:r>
          </a:p>
          <a:p>
            <a:r>
              <a:rPr lang="el-GR" u="sng" dirty="0">
                <a:solidFill>
                  <a:srgbClr val="FF0000"/>
                </a:solidFill>
                <a:latin typeface="Arial"/>
                <a:cs typeface="Arial"/>
              </a:rPr>
              <a:t>Επομένως για ΕΠΑΛΗΘΕΥΣΗ:</a:t>
            </a:r>
          </a:p>
          <a:p>
            <a:r>
              <a:rPr lang="el-GR" dirty="0">
                <a:latin typeface="Arial"/>
                <a:cs typeface="Arial"/>
              </a:rPr>
              <a:t>Ο Ασκούμενος πρέπει να ελέγχει κατά πόσο έχει καταχωρηθεί το έντυπο του εγκαίρως και ορθά.</a:t>
            </a:r>
            <a:endParaRPr lang="en-GB" dirty="0">
              <a:latin typeface="Arial"/>
              <a:cs typeface="Arial"/>
            </a:endParaRPr>
          </a:p>
        </p:txBody>
      </p:sp>
    </p:spTree>
    <p:extLst>
      <p:ext uri="{BB962C8B-B14F-4D97-AF65-F5344CB8AC3E}">
        <p14:creationId xmlns:p14="http://schemas.microsoft.com/office/powerpoint/2010/main" val="52869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7086-671A-7EFE-CCDC-FFED1F02D0F1}"/>
              </a:ext>
            </a:extLst>
          </p:cNvPr>
          <p:cNvSpPr>
            <a:spLocks noGrp="1"/>
          </p:cNvSpPr>
          <p:nvPr>
            <p:ph type="title"/>
          </p:nvPr>
        </p:nvSpPr>
        <p:spPr/>
        <p:txBody>
          <a:bodyPr/>
          <a:lstStyle/>
          <a:p>
            <a:r>
              <a:rPr lang="el-GR" b="1" dirty="0" err="1">
                <a:latin typeface="Corbel"/>
              </a:rPr>
              <a:t>Καταχωριση</a:t>
            </a:r>
            <a:r>
              <a:rPr lang="el-GR" b="1" dirty="0">
                <a:latin typeface="Corbel"/>
              </a:rPr>
              <a:t> </a:t>
            </a:r>
            <a:r>
              <a:rPr lang="el-GR" b="1" dirty="0" err="1">
                <a:latin typeface="Corbel"/>
              </a:rPr>
              <a:t>εντυπου</a:t>
            </a:r>
            <a:r>
              <a:rPr lang="el-GR" b="1" dirty="0">
                <a:latin typeface="Corbel"/>
              </a:rPr>
              <a:t> </a:t>
            </a:r>
            <a:r>
              <a:rPr lang="el-GR" b="1" dirty="0" err="1">
                <a:latin typeface="Corbel"/>
              </a:rPr>
              <a:t>απο</a:t>
            </a:r>
            <a:r>
              <a:rPr lang="el-GR" b="1" dirty="0">
                <a:latin typeface="Corbel"/>
              </a:rPr>
              <a:t> </a:t>
            </a:r>
            <a:r>
              <a:rPr lang="el-GR" b="1" dirty="0" err="1">
                <a:latin typeface="Corbel"/>
              </a:rPr>
              <a:t>καθοδηγητη</a:t>
            </a:r>
            <a:r>
              <a:rPr lang="el-GR" b="1" dirty="0">
                <a:latin typeface="Corbel"/>
              </a:rPr>
              <a:t> </a:t>
            </a:r>
            <a:r>
              <a:rPr lang="el-GR" b="1" dirty="0" err="1">
                <a:latin typeface="Corbel"/>
              </a:rPr>
              <a:t>δικηγορο</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EBA545CC-84DE-0C8C-37EA-911963E53923}"/>
              </a:ext>
            </a:extLst>
          </p:cNvPr>
          <p:cNvPicPr>
            <a:picLocks noChangeAspect="1"/>
          </p:cNvPicPr>
          <p:nvPr/>
        </p:nvPicPr>
        <p:blipFill>
          <a:blip r:embed="rId2"/>
          <a:stretch>
            <a:fillRect/>
          </a:stretch>
        </p:blipFill>
        <p:spPr>
          <a:xfrm>
            <a:off x="5543549" y="2371724"/>
            <a:ext cx="6227065" cy="3939773"/>
          </a:xfrm>
          <a:prstGeom prst="rect">
            <a:avLst/>
          </a:prstGeom>
        </p:spPr>
      </p:pic>
      <p:sp>
        <p:nvSpPr>
          <p:cNvPr id="5" name="TextBox 4">
            <a:extLst>
              <a:ext uri="{FF2B5EF4-FFF2-40B4-BE49-F238E27FC236}">
                <a16:creationId xmlns:a16="http://schemas.microsoft.com/office/drawing/2014/main" id="{7BC6AF68-AB98-FD85-5E7C-40566FCEBFA4}"/>
              </a:ext>
            </a:extLst>
          </p:cNvPr>
          <p:cNvSpPr txBox="1"/>
          <p:nvPr/>
        </p:nvSpPr>
        <p:spPr>
          <a:xfrm>
            <a:off x="1066800" y="2609850"/>
            <a:ext cx="3724275" cy="2031325"/>
          </a:xfrm>
          <a:prstGeom prst="rect">
            <a:avLst/>
          </a:prstGeom>
          <a:noFill/>
        </p:spPr>
        <p:txBody>
          <a:bodyPr wrap="square" lIns="91440" tIns="45720" rIns="91440" bIns="45720" rtlCol="0" anchor="t">
            <a:spAutoFit/>
          </a:bodyPr>
          <a:lstStyle/>
          <a:p>
            <a:r>
              <a:rPr lang="el-GR" b="1" dirty="0">
                <a:latin typeface="Arial"/>
                <a:cs typeface="Arial"/>
              </a:rPr>
              <a:t>ΚΑΘΟΔΗΓΗΤΗΣ:</a:t>
            </a:r>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Πατήστε "</a:t>
            </a:r>
            <a:r>
              <a:rPr lang="en-GB" dirty="0">
                <a:latin typeface="Arial"/>
                <a:cs typeface="Arial"/>
              </a:rPr>
              <a:t>log in "</a:t>
            </a:r>
            <a:endParaRPr lang="el-GR">
              <a:latin typeface="Arial" panose="020B0604020202020204" pitchFamily="34" charset="0"/>
              <a:cs typeface="Arial" panose="020B0604020202020204" pitchFamily="34" charset="0"/>
            </a:endParaRPr>
          </a:p>
          <a:p>
            <a:endParaRPr lang="en-GB" dirty="0">
              <a:latin typeface="Arial"/>
              <a:cs typeface="Arial"/>
            </a:endParaRPr>
          </a:p>
          <a:p>
            <a:r>
              <a:rPr lang="el-GR" u="sng" dirty="0">
                <a:latin typeface="Arial"/>
                <a:cs typeface="Arial"/>
              </a:rPr>
              <a:t>Αφού συνδεθείτε θα επιλέξετε:</a:t>
            </a:r>
            <a:endParaRPr lang="en-GB" u="sng">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Εκπαίδευση</a:t>
            </a:r>
          </a:p>
          <a:p>
            <a:pPr marL="285750" indent="-285750">
              <a:buFont typeface="Calibri"/>
              <a:buChar char="-"/>
            </a:pPr>
            <a:r>
              <a:rPr lang="el-GR" dirty="0">
                <a:latin typeface="Arial"/>
                <a:cs typeface="Arial"/>
              </a:rPr>
              <a:t>Οι Εκπαιδευόμενοι μου </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94571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FD6A-319C-CB48-4AF3-C2D636E8BCF3}"/>
              </a:ext>
            </a:extLst>
          </p:cNvPr>
          <p:cNvSpPr>
            <a:spLocks noGrp="1"/>
          </p:cNvSpPr>
          <p:nvPr>
            <p:ph type="title"/>
          </p:nvPr>
        </p:nvSpPr>
        <p:spPr/>
        <p:txBody>
          <a:bodyPr/>
          <a:lstStyle/>
          <a:p>
            <a:r>
              <a:rPr lang="el-GR" b="1" dirty="0" err="1">
                <a:latin typeface="Corbel"/>
              </a:rPr>
              <a:t>συνεχεια</a:t>
            </a:r>
            <a:endParaRPr lang="en-GB" b="1">
              <a:latin typeface="Corbel"/>
            </a:endParaRPr>
          </a:p>
        </p:txBody>
      </p:sp>
      <p:pic>
        <p:nvPicPr>
          <p:cNvPr id="4" name="Picture 3" descr="Graphical user interface, text, application, email&#10;&#10;Description automatically generated">
            <a:extLst>
              <a:ext uri="{FF2B5EF4-FFF2-40B4-BE49-F238E27FC236}">
                <a16:creationId xmlns:a16="http://schemas.microsoft.com/office/drawing/2014/main" id="{5C49E88B-0951-64DE-8BD7-94B2DF393308}"/>
              </a:ext>
            </a:extLst>
          </p:cNvPr>
          <p:cNvPicPr>
            <a:picLocks noChangeAspect="1"/>
          </p:cNvPicPr>
          <p:nvPr/>
        </p:nvPicPr>
        <p:blipFill>
          <a:blip r:embed="rId2"/>
          <a:stretch>
            <a:fillRect/>
          </a:stretch>
        </p:blipFill>
        <p:spPr>
          <a:xfrm>
            <a:off x="5876925" y="2409825"/>
            <a:ext cx="6095999" cy="2995310"/>
          </a:xfrm>
          <a:prstGeom prst="rect">
            <a:avLst/>
          </a:prstGeom>
        </p:spPr>
      </p:pic>
      <p:sp>
        <p:nvSpPr>
          <p:cNvPr id="5" name="TextBox 4">
            <a:extLst>
              <a:ext uri="{FF2B5EF4-FFF2-40B4-BE49-F238E27FC236}">
                <a16:creationId xmlns:a16="http://schemas.microsoft.com/office/drawing/2014/main" id="{BE883BA7-338C-DA12-4AAD-D8095C046F39}"/>
              </a:ext>
            </a:extLst>
          </p:cNvPr>
          <p:cNvSpPr txBox="1"/>
          <p:nvPr/>
        </p:nvSpPr>
        <p:spPr>
          <a:xfrm>
            <a:off x="1057275" y="2695575"/>
            <a:ext cx="3990975" cy="1754326"/>
          </a:xfrm>
          <a:prstGeom prst="rect">
            <a:avLst/>
          </a:prstGeom>
          <a:noFill/>
        </p:spPr>
        <p:txBody>
          <a:bodyPr wrap="square" lIns="91440" tIns="45720" rIns="91440" bIns="45720" rtlCol="0" anchor="t">
            <a:spAutoFit/>
          </a:bodyPr>
          <a:lstStyle/>
          <a:p>
            <a:r>
              <a:rPr lang="el-GR" dirty="0">
                <a:latin typeface="Arial"/>
                <a:cs typeface="Arial"/>
              </a:rPr>
              <a:t>Αφού ανοίξει η καρτέλα ως η εικόνα δίπλα με τα στοιχεία του ασκούμενου υπό την καθοδήγηση σας.</a:t>
            </a:r>
          </a:p>
          <a:p>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Πατήστε </a:t>
            </a:r>
            <a:r>
              <a:rPr lang="el-GR" b="1" dirty="0">
                <a:latin typeface="Arial"/>
                <a:cs typeface="Arial"/>
              </a:rPr>
              <a:t>«ΛΕΠΤΟΜΕΡΕΙΕΣ»</a:t>
            </a:r>
          </a:p>
          <a:p>
            <a:endParaRPr lang="en-GB" dirty="0"/>
          </a:p>
        </p:txBody>
      </p:sp>
    </p:spTree>
    <p:extLst>
      <p:ext uri="{BB962C8B-B14F-4D97-AF65-F5344CB8AC3E}">
        <p14:creationId xmlns:p14="http://schemas.microsoft.com/office/powerpoint/2010/main" val="470337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8ABF-41D6-7749-0F79-8131E918E5B2}"/>
              </a:ext>
            </a:extLst>
          </p:cNvPr>
          <p:cNvSpPr>
            <a:spLocks noGrp="1"/>
          </p:cNvSpPr>
          <p:nvPr>
            <p:ph type="title"/>
          </p:nvPr>
        </p:nvSpPr>
        <p:spPr/>
        <p:txBody>
          <a:bodyPr/>
          <a:lstStyle/>
          <a:p>
            <a:r>
              <a:rPr lang="el-GR" dirty="0" err="1"/>
              <a:t>συνεχεια</a:t>
            </a:r>
            <a:endParaRPr lang="en-GB" dirty="0"/>
          </a:p>
        </p:txBody>
      </p:sp>
      <p:pic>
        <p:nvPicPr>
          <p:cNvPr id="4" name="Picture 3" descr="Graphical user interface, application&#10;&#10;Description automatically generated">
            <a:extLst>
              <a:ext uri="{FF2B5EF4-FFF2-40B4-BE49-F238E27FC236}">
                <a16:creationId xmlns:a16="http://schemas.microsoft.com/office/drawing/2014/main" id="{85CB1265-7B65-F15E-B7EC-E951CCDAFC1D}"/>
              </a:ext>
            </a:extLst>
          </p:cNvPr>
          <p:cNvPicPr>
            <a:picLocks noChangeAspect="1"/>
          </p:cNvPicPr>
          <p:nvPr/>
        </p:nvPicPr>
        <p:blipFill>
          <a:blip r:embed="rId2"/>
          <a:stretch>
            <a:fillRect/>
          </a:stretch>
        </p:blipFill>
        <p:spPr>
          <a:xfrm>
            <a:off x="5838824" y="2686050"/>
            <a:ext cx="6076951" cy="3625757"/>
          </a:xfrm>
          <a:prstGeom prst="rect">
            <a:avLst/>
          </a:prstGeom>
        </p:spPr>
      </p:pic>
      <p:sp>
        <p:nvSpPr>
          <p:cNvPr id="6" name="TextBox 5">
            <a:extLst>
              <a:ext uri="{FF2B5EF4-FFF2-40B4-BE49-F238E27FC236}">
                <a16:creationId xmlns:a16="http://schemas.microsoft.com/office/drawing/2014/main" id="{B8193A5E-9F96-DC01-2563-38643E91DBCE}"/>
              </a:ext>
            </a:extLst>
          </p:cNvPr>
          <p:cNvSpPr txBox="1"/>
          <p:nvPr/>
        </p:nvSpPr>
        <p:spPr>
          <a:xfrm>
            <a:off x="594316" y="2517701"/>
            <a:ext cx="5324475" cy="2862322"/>
          </a:xfrm>
          <a:prstGeom prst="rect">
            <a:avLst/>
          </a:prstGeom>
          <a:noFill/>
        </p:spPr>
        <p:txBody>
          <a:bodyPr wrap="square" lIns="91440" tIns="45720" rIns="91440" bIns="45720" rtlCol="0" anchor="t">
            <a:spAutoFit/>
          </a:bodyPr>
          <a:lstStyle/>
          <a:p>
            <a:r>
              <a:rPr lang="el-GR" dirty="0">
                <a:latin typeface="Arial"/>
                <a:cs typeface="Arial"/>
              </a:rPr>
              <a:t>Αφού πατήσετε «ΛΕΠΤΟΜΕΡΕΙΕΣ»</a:t>
            </a:r>
          </a:p>
          <a:p>
            <a:r>
              <a:rPr lang="el-GR" dirty="0">
                <a:latin typeface="Arial"/>
                <a:cs typeface="Arial"/>
              </a:rPr>
              <a:t>Θα ανοίξει η καρτέλα ως η διπλανή εικόνα.</a:t>
            </a:r>
          </a:p>
          <a:p>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Επιλέξτε </a:t>
            </a:r>
            <a:r>
              <a:rPr lang="el-GR" b="1" dirty="0">
                <a:latin typeface="Arial"/>
                <a:cs typeface="Arial"/>
              </a:rPr>
              <a:t>«ΑΝΕΒΑΣΜΑ ΑΡΧΕΙΟΥ»</a:t>
            </a:r>
          </a:p>
          <a:p>
            <a:endParaRPr lang="el-GR" dirty="0">
              <a:latin typeface="Arial" panose="020B0604020202020204" pitchFamily="34" charset="0"/>
              <a:cs typeface="Arial" panose="020B0604020202020204" pitchFamily="34" charset="0"/>
            </a:endParaRPr>
          </a:p>
          <a:p>
            <a:endParaRPr lang="el-GR" dirty="0">
              <a:latin typeface="Arial"/>
              <a:cs typeface="Arial"/>
            </a:endParaRPr>
          </a:p>
          <a:p>
            <a:endParaRPr lang="el-GR" dirty="0">
              <a:latin typeface="Arial"/>
              <a:cs typeface="Arial"/>
            </a:endParaRPr>
          </a:p>
          <a:p>
            <a:endParaRPr lang="el-GR" dirty="0"/>
          </a:p>
          <a:p>
            <a:endParaRPr lang="el-GR" dirty="0"/>
          </a:p>
          <a:p>
            <a:endParaRPr lang="en-GB" dirty="0"/>
          </a:p>
        </p:txBody>
      </p:sp>
    </p:spTree>
    <p:extLst>
      <p:ext uri="{BB962C8B-B14F-4D97-AF65-F5344CB8AC3E}">
        <p14:creationId xmlns:p14="http://schemas.microsoft.com/office/powerpoint/2010/main" val="292523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B833-2FB5-1997-FA74-F8B6BF0966CF}"/>
              </a:ext>
            </a:extLst>
          </p:cNvPr>
          <p:cNvSpPr>
            <a:spLocks noGrp="1"/>
          </p:cNvSpPr>
          <p:nvPr>
            <p:ph type="title"/>
          </p:nvPr>
        </p:nvSpPr>
        <p:spPr/>
        <p:txBody>
          <a:bodyPr/>
          <a:lstStyle/>
          <a:p>
            <a:r>
              <a:rPr lang="el-GR" b="1" dirty="0">
                <a:latin typeface="Corbel"/>
              </a:rPr>
              <a:t>ΣΥΝΕΧΕΙΑ</a:t>
            </a:r>
            <a:endParaRPr lang="en-GB" b="1" dirty="0">
              <a:latin typeface="Corbel"/>
            </a:endParaRPr>
          </a:p>
        </p:txBody>
      </p:sp>
      <p:sp>
        <p:nvSpPr>
          <p:cNvPr id="3" name="TextBox 2">
            <a:extLst>
              <a:ext uri="{FF2B5EF4-FFF2-40B4-BE49-F238E27FC236}">
                <a16:creationId xmlns:a16="http://schemas.microsoft.com/office/drawing/2014/main" id="{F8769B86-C9F4-1656-3D50-E86B8E1E6153}"/>
              </a:ext>
            </a:extLst>
          </p:cNvPr>
          <p:cNvSpPr txBox="1"/>
          <p:nvPr/>
        </p:nvSpPr>
        <p:spPr>
          <a:xfrm>
            <a:off x="634631" y="2297480"/>
            <a:ext cx="3968853" cy="3416320"/>
          </a:xfrm>
          <a:prstGeom prst="rect">
            <a:avLst/>
          </a:prstGeom>
          <a:noFill/>
        </p:spPr>
        <p:txBody>
          <a:bodyPr wrap="square" lIns="91440" tIns="45720" rIns="91440" bIns="45720" rtlCol="0" anchor="t">
            <a:spAutoFit/>
          </a:bodyPr>
          <a:lstStyle/>
          <a:p>
            <a:pPr marL="285750" indent="-285750">
              <a:buFont typeface="Arial"/>
              <a:buChar char="•"/>
            </a:pPr>
            <a:r>
              <a:rPr lang="el-GR" dirty="0">
                <a:latin typeface="Arial"/>
                <a:cs typeface="Arial"/>
              </a:rPr>
              <a:t>Επιλέξτε την προθεσμία (ημερομηνία </a:t>
            </a:r>
            <a:r>
              <a:rPr lang="en-GB" dirty="0">
                <a:latin typeface="Arial"/>
                <a:cs typeface="Arial"/>
              </a:rPr>
              <a:t>dead-line</a:t>
            </a:r>
            <a:r>
              <a:rPr lang="el-GR" dirty="0">
                <a:latin typeface="Arial"/>
                <a:cs typeface="Arial"/>
              </a:rPr>
              <a:t>).</a:t>
            </a:r>
            <a:endParaRPr lang="el-GR"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a:buChar char="•"/>
            </a:pPr>
            <a:r>
              <a:rPr lang="el-GR" dirty="0">
                <a:latin typeface="Arial"/>
                <a:cs typeface="Arial"/>
              </a:rPr>
              <a:t>Πατήστε "</a:t>
            </a:r>
            <a:r>
              <a:rPr lang="el-GR" b="1" dirty="0">
                <a:latin typeface="Arial"/>
                <a:cs typeface="Arial"/>
              </a:rPr>
              <a:t>Επιλογή Αρχείου",</a:t>
            </a:r>
            <a:r>
              <a:rPr lang="el-GR" dirty="0">
                <a:latin typeface="Arial"/>
                <a:cs typeface="Arial"/>
              </a:rPr>
              <a:t> </a:t>
            </a:r>
            <a:endParaRPr lang="el-GR" dirty="0">
              <a:solidFill>
                <a:srgbClr val="FF0000"/>
              </a:solidFill>
              <a:latin typeface="Arial" panose="020B0604020202020204" pitchFamily="34" charset="0"/>
              <a:cs typeface="Arial" panose="020B0604020202020204" pitchFamily="34" charset="0"/>
            </a:endParaRPr>
          </a:p>
          <a:p>
            <a:pPr marL="285750" indent="-285750">
              <a:buFont typeface="Arial"/>
              <a:buChar char="•"/>
            </a:pPr>
            <a:r>
              <a:rPr lang="el-GR" b="1" dirty="0">
                <a:latin typeface="Arial"/>
                <a:cs typeface="Arial"/>
              </a:rPr>
              <a:t>"Ανέβασμα»</a:t>
            </a:r>
            <a:r>
              <a:rPr lang="en-GB" dirty="0">
                <a:latin typeface="Arial"/>
                <a:cs typeface="Arial"/>
              </a:rPr>
              <a:t> </a:t>
            </a:r>
            <a:r>
              <a:rPr lang="el-GR" dirty="0">
                <a:solidFill>
                  <a:srgbClr val="FF0000"/>
                </a:solidFill>
                <a:latin typeface="Arial"/>
                <a:cs typeface="Arial"/>
              </a:rPr>
              <a:t>και μετά "ΥΠΟΒΟΛΗ".</a:t>
            </a:r>
            <a:endParaRPr lang="el-GR">
              <a:solidFill>
                <a:srgbClr val="FF000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l-GR" dirty="0">
                <a:latin typeface="Arial"/>
                <a:cs typeface="Arial"/>
              </a:rPr>
              <a:t>Για να βεβαιωθείτε ότι έχει ανεβεί επιτυχώς θα πρέπει να το αρχείο να  εμφανίζεται στον πιο κάτω Πίνακα.</a:t>
            </a:r>
          </a:p>
          <a:p>
            <a:endParaRPr lang="el-GR" dirty="0"/>
          </a:p>
        </p:txBody>
      </p:sp>
      <p:pic>
        <p:nvPicPr>
          <p:cNvPr id="5" name="Picture 4" descr="Graphical user interface, application, Teams">
            <a:extLst>
              <a:ext uri="{FF2B5EF4-FFF2-40B4-BE49-F238E27FC236}">
                <a16:creationId xmlns:a16="http://schemas.microsoft.com/office/drawing/2014/main" id="{57FA4122-4DB8-7075-758D-1EE51DCA2DB9}"/>
              </a:ext>
            </a:extLst>
          </p:cNvPr>
          <p:cNvPicPr>
            <a:picLocks noChangeAspect="1"/>
          </p:cNvPicPr>
          <p:nvPr/>
        </p:nvPicPr>
        <p:blipFill>
          <a:blip r:embed="rId2"/>
          <a:stretch>
            <a:fillRect/>
          </a:stretch>
        </p:blipFill>
        <p:spPr>
          <a:xfrm>
            <a:off x="4603484" y="2447925"/>
            <a:ext cx="7131315" cy="3542874"/>
          </a:xfrm>
          <a:prstGeom prst="rect">
            <a:avLst/>
          </a:prstGeom>
        </p:spPr>
      </p:pic>
    </p:spTree>
    <p:extLst>
      <p:ext uri="{BB962C8B-B14F-4D97-AF65-F5344CB8AC3E}">
        <p14:creationId xmlns:p14="http://schemas.microsoft.com/office/powerpoint/2010/main" val="89108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8E14-561A-849C-38F1-57555628CAD8}"/>
              </a:ext>
            </a:extLst>
          </p:cNvPr>
          <p:cNvSpPr>
            <a:spLocks noGrp="1"/>
          </p:cNvSpPr>
          <p:nvPr>
            <p:ph type="title"/>
          </p:nvPr>
        </p:nvSpPr>
        <p:spPr/>
        <p:txBody>
          <a:bodyPr/>
          <a:lstStyle/>
          <a:p>
            <a:r>
              <a:rPr lang="el-GR" b="1" dirty="0">
                <a:latin typeface="Corbel"/>
              </a:rPr>
              <a:t>ΕΠΑΛΗΘΕΥΣΗ ΑΠΟ ΑΣΚΟΥΜΕΝΟ ΔΙΚΗΓΟΡΟ</a:t>
            </a:r>
            <a:endParaRPr lang="en-GB" b="1">
              <a:latin typeface="Corbel"/>
            </a:endParaRPr>
          </a:p>
        </p:txBody>
      </p:sp>
      <p:pic>
        <p:nvPicPr>
          <p:cNvPr id="6" name="Picture 5" descr="Graphical user interface, text, application, email&#10;&#10;Description automatically generated">
            <a:extLst>
              <a:ext uri="{FF2B5EF4-FFF2-40B4-BE49-F238E27FC236}">
                <a16:creationId xmlns:a16="http://schemas.microsoft.com/office/drawing/2014/main" id="{26B57226-C136-B5A6-F320-BAEB26A38858}"/>
              </a:ext>
            </a:extLst>
          </p:cNvPr>
          <p:cNvPicPr>
            <a:picLocks noChangeAspect="1"/>
          </p:cNvPicPr>
          <p:nvPr/>
        </p:nvPicPr>
        <p:blipFill>
          <a:blip r:embed="rId2"/>
          <a:stretch>
            <a:fillRect/>
          </a:stretch>
        </p:blipFill>
        <p:spPr>
          <a:xfrm>
            <a:off x="6023294" y="2575420"/>
            <a:ext cx="5698921" cy="3712792"/>
          </a:xfrm>
          <a:prstGeom prst="rect">
            <a:avLst/>
          </a:prstGeom>
        </p:spPr>
      </p:pic>
      <p:sp>
        <p:nvSpPr>
          <p:cNvPr id="7" name="TextBox 6">
            <a:extLst>
              <a:ext uri="{FF2B5EF4-FFF2-40B4-BE49-F238E27FC236}">
                <a16:creationId xmlns:a16="http://schemas.microsoft.com/office/drawing/2014/main" id="{7C8A8110-5D01-9EAB-67AE-86B46FD67431}"/>
              </a:ext>
            </a:extLst>
          </p:cNvPr>
          <p:cNvSpPr txBox="1"/>
          <p:nvPr/>
        </p:nvSpPr>
        <p:spPr>
          <a:xfrm>
            <a:off x="796954" y="2575420"/>
            <a:ext cx="4211274" cy="2585323"/>
          </a:xfrm>
          <a:prstGeom prst="rect">
            <a:avLst/>
          </a:prstGeom>
          <a:noFill/>
        </p:spPr>
        <p:txBody>
          <a:bodyPr wrap="square" lIns="91440" tIns="45720" rIns="91440" bIns="45720" rtlCol="0" anchor="t">
            <a:spAutoFit/>
          </a:bodyPr>
          <a:lstStyle/>
          <a:p>
            <a:r>
              <a:rPr lang="el-GR" dirty="0">
                <a:latin typeface="Arial"/>
                <a:cs typeface="Arial"/>
              </a:rPr>
              <a:t>Ο </a:t>
            </a:r>
            <a:r>
              <a:rPr lang="el-GR" b="1" u="sng" dirty="0">
                <a:latin typeface="Arial"/>
                <a:cs typeface="Arial"/>
              </a:rPr>
              <a:t>Ασκούμενος Δικηγόρος: </a:t>
            </a:r>
            <a:endParaRPr lang="en-US" b="1" u="sng"/>
          </a:p>
          <a:p>
            <a:pPr marL="285750" indent="-285750">
              <a:buFont typeface="Arial"/>
              <a:buChar char="•"/>
            </a:pPr>
            <a:r>
              <a:rPr lang="el-GR" dirty="0">
                <a:latin typeface="Arial"/>
                <a:cs typeface="Arial"/>
              </a:rPr>
              <a:t>Θα συνδεθεί στον λογαριασμό του.</a:t>
            </a:r>
            <a:endParaRPr lang="el-GR" dirty="0"/>
          </a:p>
          <a:p>
            <a:endParaRPr lang="el-GR" dirty="0">
              <a:latin typeface="Arial" panose="020B0604020202020204" pitchFamily="34" charset="0"/>
              <a:cs typeface="Arial" panose="020B0604020202020204" pitchFamily="34" charset="0"/>
            </a:endParaRPr>
          </a:p>
          <a:p>
            <a:r>
              <a:rPr lang="el-GR" dirty="0">
                <a:latin typeface="Arial"/>
                <a:cs typeface="Arial"/>
              </a:rPr>
              <a:t> Δίπλα από το «</a:t>
            </a:r>
            <a:r>
              <a:rPr lang="en-GB" dirty="0">
                <a:latin typeface="Arial"/>
                <a:cs typeface="Arial"/>
              </a:rPr>
              <a:t>Work Registration Form</a:t>
            </a:r>
            <a:r>
              <a:rPr lang="el-GR" dirty="0">
                <a:latin typeface="Arial"/>
                <a:cs typeface="Arial"/>
              </a:rPr>
              <a:t>»</a:t>
            </a:r>
            <a:r>
              <a:rPr lang="en-GB" dirty="0">
                <a:latin typeface="Arial"/>
                <a:cs typeface="Arial"/>
              </a:rPr>
              <a:t> </a:t>
            </a:r>
          </a:p>
          <a:p>
            <a:pPr marL="285750" indent="-285750">
              <a:buFont typeface="Arial"/>
              <a:buChar char="•"/>
            </a:pPr>
            <a:r>
              <a:rPr lang="el-GR" dirty="0">
                <a:latin typeface="Arial"/>
                <a:cs typeface="Arial"/>
              </a:rPr>
              <a:t>Θα επιλέξει  </a:t>
            </a:r>
            <a:r>
              <a:rPr lang="el-GR" b="1" dirty="0">
                <a:latin typeface="Arial"/>
                <a:cs typeface="Arial"/>
              </a:rPr>
              <a:t>«ΠΛΟΗΓΗΣΗ»</a:t>
            </a:r>
            <a:r>
              <a:rPr lang="el-GR" dirty="0">
                <a:latin typeface="Arial"/>
                <a:cs typeface="Arial"/>
              </a:rPr>
              <a:t> </a:t>
            </a:r>
            <a:endParaRPr lang="en-GB" dirty="0">
              <a:latin typeface="Arial"/>
              <a:cs typeface="Arial"/>
            </a:endParaRPr>
          </a:p>
          <a:p>
            <a:r>
              <a:rPr lang="el-GR" dirty="0">
                <a:latin typeface="Arial"/>
                <a:cs typeface="Arial"/>
              </a:rPr>
              <a:t>Έτσι μπορεί να </a:t>
            </a:r>
            <a:r>
              <a:rPr lang="el-GR" u="sng" dirty="0">
                <a:latin typeface="Arial"/>
                <a:cs typeface="Arial"/>
              </a:rPr>
              <a:t>αποθηκεύσει</a:t>
            </a:r>
            <a:r>
              <a:rPr lang="el-GR" dirty="0">
                <a:latin typeface="Arial"/>
                <a:cs typeface="Arial"/>
              </a:rPr>
              <a:t> και να </a:t>
            </a:r>
            <a:r>
              <a:rPr lang="el-GR" u="sng" dirty="0">
                <a:latin typeface="Arial"/>
                <a:cs typeface="Arial"/>
              </a:rPr>
              <a:t>ελέγξει</a:t>
            </a:r>
            <a:r>
              <a:rPr lang="el-GR" dirty="0">
                <a:latin typeface="Arial"/>
                <a:cs typeface="Arial"/>
              </a:rPr>
              <a:t> την υποβολή του εντύπου του ως η διπλανή εικόνα.</a:t>
            </a:r>
            <a:endParaRPr lang="en-GB">
              <a:latin typeface="Arial"/>
              <a:cs typeface="Arial"/>
            </a:endParaRPr>
          </a:p>
        </p:txBody>
      </p:sp>
    </p:spTree>
    <p:extLst>
      <p:ext uri="{BB962C8B-B14F-4D97-AF65-F5344CB8AC3E}">
        <p14:creationId xmlns:p14="http://schemas.microsoft.com/office/powerpoint/2010/main" val="1113978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4BD6-A8FD-5D93-6EC7-2FD2914EC996}"/>
              </a:ext>
            </a:extLst>
          </p:cNvPr>
          <p:cNvSpPr>
            <a:spLocks noGrp="1"/>
          </p:cNvSpPr>
          <p:nvPr>
            <p:ph type="title"/>
          </p:nvPr>
        </p:nvSpPr>
        <p:spPr>
          <a:xfrm>
            <a:off x="2122079" y="195677"/>
            <a:ext cx="7729728" cy="1188720"/>
          </a:xfrm>
        </p:spPr>
        <p:txBody>
          <a:bodyPr/>
          <a:lstStyle/>
          <a:p>
            <a:r>
              <a:rPr lang="el-GR" dirty="0" err="1"/>
              <a:t>Εκπροθεσμο</a:t>
            </a:r>
            <a:r>
              <a:rPr lang="el-GR" dirty="0"/>
              <a:t> </a:t>
            </a:r>
            <a:r>
              <a:rPr lang="el-GR" dirty="0" err="1"/>
              <a:t>εντυπο</a:t>
            </a:r>
            <a:r>
              <a:rPr lang="el-GR" dirty="0"/>
              <a:t> </a:t>
            </a:r>
            <a:r>
              <a:rPr lang="el-GR" dirty="0" err="1"/>
              <a:t>καταγραφης</a:t>
            </a:r>
            <a:r>
              <a:rPr lang="el-GR" dirty="0"/>
              <a:t> </a:t>
            </a:r>
            <a:r>
              <a:rPr lang="el-GR" dirty="0" err="1"/>
              <a:t>εργασιων</a:t>
            </a:r>
            <a:endParaRPr lang="en-GB" dirty="0"/>
          </a:p>
        </p:txBody>
      </p:sp>
      <p:sp>
        <p:nvSpPr>
          <p:cNvPr id="3" name="TextBox 2">
            <a:extLst>
              <a:ext uri="{FF2B5EF4-FFF2-40B4-BE49-F238E27FC236}">
                <a16:creationId xmlns:a16="http://schemas.microsoft.com/office/drawing/2014/main" id="{6EDEB1BA-1C4E-85D0-9368-F25B2428282B}"/>
              </a:ext>
            </a:extLst>
          </p:cNvPr>
          <p:cNvSpPr txBox="1"/>
          <p:nvPr/>
        </p:nvSpPr>
        <p:spPr>
          <a:xfrm>
            <a:off x="914400" y="2413869"/>
            <a:ext cx="5476876" cy="3693319"/>
          </a:xfrm>
          <a:prstGeom prst="rect">
            <a:avLst/>
          </a:prstGeom>
          <a:noFill/>
        </p:spPr>
        <p:txBody>
          <a:bodyPr wrap="square" rtlCol="0">
            <a:spAutoFit/>
          </a:bodyPr>
          <a:lstStyle/>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Ασκούμενος Δικηγόρος:</a:t>
            </a:r>
          </a:p>
          <a:p>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 in </a:t>
            </a:r>
            <a:r>
              <a:rPr lang="el-GR" dirty="0">
                <a:latin typeface="Arial" panose="020B0604020202020204" pitchFamily="34" charset="0"/>
                <a:cs typeface="Arial" panose="020B0604020202020204" pitchFamily="34" charset="0"/>
              </a:rPr>
              <a:t>ως εκπαιδευόμενος</a:t>
            </a:r>
          </a:p>
          <a:p>
            <a:r>
              <a:rPr lang="el-GR" dirty="0">
                <a:latin typeface="Arial" panose="020B0604020202020204" pitchFamily="34" charset="0"/>
                <a:cs typeface="Arial" panose="020B0604020202020204" pitchFamily="34" charset="0"/>
              </a:rPr>
              <a:t>- Πλοήγηση στο </a:t>
            </a:r>
            <a:r>
              <a:rPr lang="en-GB" dirty="0">
                <a:latin typeface="Arial" panose="020B0604020202020204" pitchFamily="34" charset="0"/>
                <a:cs typeface="Arial" panose="020B0604020202020204" pitchFamily="34" charset="0"/>
              </a:rPr>
              <a:t>Work Registration Form</a:t>
            </a:r>
          </a:p>
          <a:p>
            <a:r>
              <a:rPr lang="el-GR" dirty="0">
                <a:latin typeface="Arial" panose="020B0604020202020204" pitchFamily="34" charset="0"/>
                <a:cs typeface="Arial" panose="020B0604020202020204" pitchFamily="34" charset="0"/>
              </a:rPr>
              <a:t>- </a:t>
            </a:r>
            <a:r>
              <a:rPr lang="el-GR" u="sng" dirty="0">
                <a:latin typeface="Arial" panose="020B0604020202020204" pitchFamily="34" charset="0"/>
                <a:cs typeface="Arial" panose="020B0604020202020204" pitchFamily="34" charset="0"/>
              </a:rPr>
              <a:t>Ανεβάστε την επιστολή </a:t>
            </a:r>
            <a:r>
              <a:rPr lang="el-GR" dirty="0">
                <a:latin typeface="Arial" panose="020B0604020202020204" pitchFamily="34" charset="0"/>
                <a:cs typeface="Arial" panose="020B0604020202020204" pitchFamily="34" charset="0"/>
              </a:rPr>
              <a:t>αιτιολόγησης που ετοιμάστηκε από το γραφείο ή εσάς </a:t>
            </a:r>
            <a:r>
              <a:rPr lang="el-GR" u="sng" dirty="0">
                <a:latin typeface="Arial" panose="020B0604020202020204" pitchFamily="34" charset="0"/>
                <a:cs typeface="Arial" panose="020B0604020202020204" pitchFamily="34" charset="0"/>
              </a:rPr>
              <a:t>με ότι αποδεικτικό έχετε.</a:t>
            </a:r>
          </a:p>
          <a:p>
            <a:endParaRPr lang="el-GR" dirty="0"/>
          </a:p>
          <a:p>
            <a:r>
              <a:rPr lang="el-GR" u="sng" dirty="0">
                <a:latin typeface="Arial" panose="020B0604020202020204" pitchFamily="34" charset="0"/>
                <a:cs typeface="Arial" panose="020B0604020202020204" pitchFamily="34" charset="0"/>
              </a:rPr>
              <a:t>Καθοδηγητής:</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Να υποβάλει το καθυστερημένο έντυπο ως οι </a:t>
            </a:r>
          </a:p>
          <a:p>
            <a:r>
              <a:rPr lang="el-GR" dirty="0">
                <a:latin typeface="Arial" panose="020B0604020202020204" pitchFamily="34" charset="0"/>
                <a:cs typeface="Arial" panose="020B0604020202020204" pitchFamily="34" charset="0"/>
              </a:rPr>
              <a:t>οδηγίες ανώτερο</a:t>
            </a:r>
          </a:p>
          <a:p>
            <a:endParaRPr lang="en-GB" dirty="0"/>
          </a:p>
        </p:txBody>
      </p:sp>
      <p:pic>
        <p:nvPicPr>
          <p:cNvPr id="5" name="Picture 4" descr="Graphical user interface, text, application, email, website&#10;&#10;Description automatically generated">
            <a:extLst>
              <a:ext uri="{FF2B5EF4-FFF2-40B4-BE49-F238E27FC236}">
                <a16:creationId xmlns:a16="http://schemas.microsoft.com/office/drawing/2014/main" id="{7E6D4D2B-C02D-BDDE-1829-A0AD912813EA}"/>
              </a:ext>
            </a:extLst>
          </p:cNvPr>
          <p:cNvPicPr>
            <a:picLocks noChangeAspect="1"/>
          </p:cNvPicPr>
          <p:nvPr/>
        </p:nvPicPr>
        <p:blipFill>
          <a:blip r:embed="rId2"/>
          <a:stretch>
            <a:fillRect/>
          </a:stretch>
        </p:blipFill>
        <p:spPr>
          <a:xfrm>
            <a:off x="5843107" y="2413869"/>
            <a:ext cx="6019800" cy="3281486"/>
          </a:xfrm>
          <a:prstGeom prst="rect">
            <a:avLst/>
          </a:prstGeom>
        </p:spPr>
      </p:pic>
      <p:sp>
        <p:nvSpPr>
          <p:cNvPr id="8" name="TextBox 7">
            <a:extLst>
              <a:ext uri="{FF2B5EF4-FFF2-40B4-BE49-F238E27FC236}">
                <a16:creationId xmlns:a16="http://schemas.microsoft.com/office/drawing/2014/main" id="{F7BF3FBE-8D38-801D-1B16-3A50F8B01E40}"/>
              </a:ext>
            </a:extLst>
          </p:cNvPr>
          <p:cNvSpPr txBox="1"/>
          <p:nvPr/>
        </p:nvSpPr>
        <p:spPr>
          <a:xfrm>
            <a:off x="756757" y="1513633"/>
            <a:ext cx="10172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Αν έχει παρέλθει η προθεσμία του εντύπου και υπάρχει σοβαρή αιτιολογία τότε για να υποβάλετε την αιτιολογία σας ακολουθείστε τα πιο κάτω βήματα:</a:t>
            </a:r>
          </a:p>
        </p:txBody>
      </p:sp>
    </p:spTree>
    <p:extLst>
      <p:ext uri="{BB962C8B-B14F-4D97-AF65-F5344CB8AC3E}">
        <p14:creationId xmlns:p14="http://schemas.microsoft.com/office/powerpoint/2010/main" val="141208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D93F-1CC6-79BC-FAD2-25EEF36C3193}"/>
              </a:ext>
            </a:extLst>
          </p:cNvPr>
          <p:cNvSpPr>
            <a:spLocks noGrp="1"/>
          </p:cNvSpPr>
          <p:nvPr>
            <p:ph type="title"/>
          </p:nvPr>
        </p:nvSpPr>
        <p:spPr>
          <a:xfrm>
            <a:off x="2225812" y="545400"/>
            <a:ext cx="7729728" cy="1188720"/>
          </a:xfrm>
        </p:spPr>
        <p:txBody>
          <a:bodyPr>
            <a:normAutofit fontScale="90000"/>
          </a:bodyPr>
          <a:lstStyle/>
          <a:p>
            <a:r>
              <a:rPr lang="el-GR" sz="4400" dirty="0">
                <a:latin typeface="Arial"/>
                <a:cs typeface="Arial"/>
              </a:rPr>
              <a:t>ΔΗΜΙΟΥΡΓΙΑ ΛΟΓΑΡΙΑΜΣΟΥ</a:t>
            </a:r>
            <a:endParaRPr lang="en-GB" sz="4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65EF7CDB-4DC9-AB9D-3E57-825D04431960}"/>
              </a:ext>
            </a:extLst>
          </p:cNvPr>
          <p:cNvSpPr>
            <a:spLocks noGrp="1"/>
          </p:cNvSpPr>
          <p:nvPr>
            <p:ph idx="1"/>
          </p:nvPr>
        </p:nvSpPr>
        <p:spPr>
          <a:xfrm>
            <a:off x="913795" y="2076450"/>
            <a:ext cx="10353762" cy="4641271"/>
          </a:xfrm>
        </p:spPr>
        <p:txBody>
          <a:bodyPr vert="horz" lIns="91440" tIns="45720" rIns="91440" bIns="45720" rtlCol="0" anchor="t">
            <a:normAutofit/>
          </a:bodyPr>
          <a:lstStyle/>
          <a:p>
            <a:pPr indent="-305435" algn="just"/>
            <a:r>
              <a:rPr lang="el-GR" dirty="0">
                <a:latin typeface="Arial"/>
                <a:cs typeface="Arial"/>
              </a:rPr>
              <a:t>Για να αιτηθείτε ηλεκτρονικά πρέπει να δημιουργήσετε λογαριασμό στην πλατφόρμα του Π.Δ.Σ.</a:t>
            </a:r>
            <a:endParaRPr lang="en-US">
              <a:latin typeface="Arial"/>
              <a:cs typeface="Arial"/>
            </a:endParaRPr>
          </a:p>
          <a:p>
            <a:pPr indent="-305435" algn="just"/>
            <a:r>
              <a:rPr lang="el-GR" dirty="0">
                <a:latin typeface="Arial"/>
                <a:cs typeface="Arial"/>
              </a:rPr>
              <a:t>Παρακαλούμε όπως συμπληρωθούν τα ζητούμενα </a:t>
            </a:r>
            <a:r>
              <a:rPr lang="el-GR" u="sng" dirty="0">
                <a:latin typeface="Arial"/>
                <a:cs typeface="Arial"/>
              </a:rPr>
              <a:t>ως κατωτέρω:</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6" name="Picture 5" descr="Graphical user interface, application&#10;&#10;Description automatically generated">
            <a:extLst>
              <a:ext uri="{FF2B5EF4-FFF2-40B4-BE49-F238E27FC236}">
                <a16:creationId xmlns:a16="http://schemas.microsoft.com/office/drawing/2014/main" id="{6D399B0F-A641-12B3-0FDE-0462864B5516}"/>
              </a:ext>
            </a:extLst>
          </p:cNvPr>
          <p:cNvPicPr>
            <a:picLocks noChangeAspect="1"/>
          </p:cNvPicPr>
          <p:nvPr/>
        </p:nvPicPr>
        <p:blipFill>
          <a:blip r:embed="rId2"/>
          <a:stretch>
            <a:fillRect/>
          </a:stretch>
        </p:blipFill>
        <p:spPr>
          <a:xfrm>
            <a:off x="4800600" y="3238500"/>
            <a:ext cx="6829426" cy="3243324"/>
          </a:xfrm>
          <a:prstGeom prst="rect">
            <a:avLst/>
          </a:prstGeom>
        </p:spPr>
      </p:pic>
      <p:sp>
        <p:nvSpPr>
          <p:cNvPr id="7" name="TextBox 6">
            <a:extLst>
              <a:ext uri="{FF2B5EF4-FFF2-40B4-BE49-F238E27FC236}">
                <a16:creationId xmlns:a16="http://schemas.microsoft.com/office/drawing/2014/main" id="{A0DDCE22-FA32-DAAC-2923-42F637E086B4}"/>
              </a:ext>
            </a:extLst>
          </p:cNvPr>
          <p:cNvSpPr txBox="1"/>
          <p:nvPr/>
        </p:nvSpPr>
        <p:spPr>
          <a:xfrm>
            <a:off x="1135307" y="3567223"/>
            <a:ext cx="2905730" cy="2585323"/>
          </a:xfrm>
          <a:prstGeom prst="rect">
            <a:avLst/>
          </a:prstGeom>
          <a:noFill/>
        </p:spPr>
        <p:txBody>
          <a:bodyPr wrap="square" lIns="91440" tIns="45720" rIns="91440" bIns="45720" rtlCol="0" anchor="t">
            <a:spAutoFit/>
          </a:bodyPr>
          <a:lstStyle/>
          <a:p>
            <a:r>
              <a:rPr lang="el-GR" b="1" u="sng" dirty="0">
                <a:latin typeface="Arial" panose="020B0604020202020204" pitchFamily="34" charset="0"/>
                <a:cs typeface="Arial" panose="020B0604020202020204" pitchFamily="34" charset="0"/>
              </a:rPr>
              <a:t>Σημαντικό: </a:t>
            </a:r>
          </a:p>
          <a:p>
            <a:endParaRPr lang="el-GR" dirty="0">
              <a:latin typeface="Arial" panose="020B0604020202020204" pitchFamily="34" charset="0"/>
              <a:cs typeface="Arial" panose="020B0604020202020204" pitchFamily="34" charset="0"/>
            </a:endParaRPr>
          </a:p>
          <a:p>
            <a:pPr algn="just"/>
            <a:r>
              <a:rPr lang="el-GR" dirty="0">
                <a:latin typeface="Arial"/>
                <a:cs typeface="Arial"/>
              </a:rPr>
              <a:t>Σε περίπτωση που έχουν παρέλθει οι 30 μέρες από την </a:t>
            </a:r>
            <a:r>
              <a:rPr lang="el-GR" dirty="0" err="1">
                <a:latin typeface="Arial"/>
                <a:cs typeface="Arial"/>
              </a:rPr>
              <a:t>ημερ</a:t>
            </a:r>
            <a:r>
              <a:rPr lang="el-GR" dirty="0">
                <a:latin typeface="Arial"/>
                <a:cs typeface="Arial"/>
              </a:rPr>
              <a:t>. έναρξης της άσκησης σας δεν θα μπορείτε να προχωρήσετε στα επόμενα βήματα ως κατωτέρω.</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090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344A-6BD9-FE3A-250B-343E3D31104D}"/>
              </a:ext>
            </a:extLst>
          </p:cNvPr>
          <p:cNvSpPr>
            <a:spLocks noGrp="1"/>
          </p:cNvSpPr>
          <p:nvPr>
            <p:ph type="title"/>
          </p:nvPr>
        </p:nvSpPr>
        <p:spPr/>
        <p:txBody>
          <a:bodyPr/>
          <a:lstStyle/>
          <a:p>
            <a:r>
              <a:rPr lang="el-GR" b="1" err="1">
                <a:latin typeface="Corbel"/>
              </a:rPr>
              <a:t>Ερωτηματολογιο</a:t>
            </a:r>
            <a:r>
              <a:rPr lang="el-GR" b="1" dirty="0">
                <a:latin typeface="Corbel"/>
              </a:rPr>
              <a:t> </a:t>
            </a:r>
            <a:r>
              <a:rPr lang="el-GR" b="1" err="1">
                <a:latin typeface="Corbel"/>
              </a:rPr>
              <a:t>ληξησ</a:t>
            </a:r>
            <a:r>
              <a:rPr lang="el-GR" b="1" dirty="0">
                <a:latin typeface="Corbel"/>
              </a:rPr>
              <a:t> (</a:t>
            </a:r>
            <a:r>
              <a:rPr lang="en-GB" b="1" dirty="0"/>
              <a:t>questionnaire</a:t>
            </a:r>
            <a:r>
              <a:rPr lang="el-GR" b="1" dirty="0">
                <a:latin typeface="Corbel"/>
              </a:rPr>
              <a:t> </a:t>
            </a:r>
            <a:r>
              <a:rPr lang="el-GR" b="1" err="1">
                <a:latin typeface="Corbel"/>
              </a:rPr>
              <a:t>ιι</a:t>
            </a:r>
            <a:r>
              <a:rPr lang="el-GR" b="1" dirty="0">
                <a:latin typeface="Corbel"/>
              </a:rPr>
              <a:t>)</a:t>
            </a:r>
            <a:endParaRPr lang="en-GB" b="1" dirty="0">
              <a:latin typeface="Corbel"/>
            </a:endParaRPr>
          </a:p>
        </p:txBody>
      </p:sp>
      <p:sp>
        <p:nvSpPr>
          <p:cNvPr id="3" name="TextBox 2">
            <a:extLst>
              <a:ext uri="{FF2B5EF4-FFF2-40B4-BE49-F238E27FC236}">
                <a16:creationId xmlns:a16="http://schemas.microsoft.com/office/drawing/2014/main" id="{78670423-F718-BC61-38E0-36A92AB0D76A}"/>
              </a:ext>
            </a:extLst>
          </p:cNvPr>
          <p:cNvSpPr txBox="1"/>
          <p:nvPr/>
        </p:nvSpPr>
        <p:spPr>
          <a:xfrm>
            <a:off x="1434517" y="3011648"/>
            <a:ext cx="10024844" cy="2862322"/>
          </a:xfrm>
          <a:prstGeom prst="rect">
            <a:avLst/>
          </a:prstGeom>
          <a:noFill/>
        </p:spPr>
        <p:txBody>
          <a:bodyPr wrap="square" lIns="91440" tIns="45720" rIns="91440" bIns="45720" rtlCol="0" anchor="t">
            <a:spAutoFit/>
          </a:bodyPr>
          <a:lstStyle/>
          <a:p>
            <a:pPr algn="just"/>
            <a:r>
              <a:rPr lang="el-GR" dirty="0">
                <a:latin typeface="Arial"/>
                <a:cs typeface="Arial"/>
              </a:rPr>
              <a:t>Το ερωτηματολόγιο λήξης συμπληρώνεται </a:t>
            </a:r>
            <a:r>
              <a:rPr lang="el-GR" b="1" dirty="0">
                <a:latin typeface="Arial"/>
                <a:cs typeface="Arial"/>
              </a:rPr>
              <a:t>υποχρεωτικά </a:t>
            </a:r>
            <a:r>
              <a:rPr lang="el-GR" dirty="0">
                <a:latin typeface="Arial"/>
                <a:cs typeface="Arial"/>
              </a:rPr>
              <a:t>από όλους τους ασκούμενους για σκοπούς καταβολής του τελευταίου επιδόματος κατά την λήξη της δωδεκάμηνης άσκησης τους.</a:t>
            </a:r>
            <a:endParaRPr lang="en-US" dirty="0">
              <a:latin typeface="Arial"/>
              <a:cs typeface="Arial"/>
            </a:endParaRPr>
          </a:p>
          <a:p>
            <a:pPr algn="just"/>
            <a:endParaRPr lang="el-GR" dirty="0">
              <a:latin typeface="Arial" panose="020B0604020202020204" pitchFamily="34" charset="0"/>
              <a:cs typeface="Arial" panose="020B0604020202020204" pitchFamily="34" charset="0"/>
            </a:endParaRPr>
          </a:p>
          <a:p>
            <a:pPr algn="just"/>
            <a:r>
              <a:rPr lang="el-GR" dirty="0">
                <a:latin typeface="Arial"/>
                <a:cs typeface="Arial"/>
              </a:rPr>
              <a:t>Το εν λόγω ερωτηματολόγιο ξεκλειδώνεται και είναι διαθέσιμο για συμπλήρωση την τελευταία ημέρα άσκησης του κάθε ασκούμενου.</a:t>
            </a:r>
          </a:p>
          <a:p>
            <a:pPr algn="just"/>
            <a:endParaRPr lang="el-GR" dirty="0">
              <a:latin typeface="Arial" panose="020B0604020202020204" pitchFamily="34" charset="0"/>
              <a:cs typeface="Arial" panose="020B0604020202020204" pitchFamily="34" charset="0"/>
            </a:endParaRPr>
          </a:p>
          <a:p>
            <a:pPr algn="just"/>
            <a:r>
              <a:rPr lang="el-GR" dirty="0">
                <a:latin typeface="Arial"/>
                <a:cs typeface="Arial"/>
              </a:rPr>
              <a:t>Επιλέξτε </a:t>
            </a:r>
            <a:r>
              <a:rPr lang="el-GR" b="1" dirty="0">
                <a:latin typeface="Arial"/>
                <a:cs typeface="Arial"/>
              </a:rPr>
              <a:t>«ΠΛΟΗΓΗΣΗ»</a:t>
            </a:r>
            <a:r>
              <a:rPr lang="el-GR" dirty="0">
                <a:latin typeface="Arial"/>
                <a:cs typeface="Arial"/>
              </a:rPr>
              <a:t>, συμπληρώστε το ερωτηματολόγιο και στην συνέχεια πατήστε </a:t>
            </a:r>
            <a:r>
              <a:rPr lang="el-GR" b="1" dirty="0">
                <a:latin typeface="Arial"/>
                <a:cs typeface="Arial"/>
              </a:rPr>
              <a:t>«ΥΠΟΒΟΛΗ» </a:t>
            </a:r>
            <a:r>
              <a:rPr lang="el-GR" dirty="0">
                <a:latin typeface="Arial"/>
                <a:cs typeface="Arial"/>
              </a:rPr>
              <a:t>για την καταχώριση του.</a:t>
            </a:r>
          </a:p>
          <a:p>
            <a:pPr algn="just"/>
            <a:endParaRPr lang="el-GR" dirty="0">
              <a:latin typeface="Arial" panose="020B0604020202020204" pitchFamily="34" charset="0"/>
              <a:cs typeface="Arial" panose="020B0604020202020204" pitchFamily="34" charset="0"/>
            </a:endParaRPr>
          </a:p>
          <a:p>
            <a:pPr algn="just"/>
            <a:r>
              <a:rPr lang="el-GR" b="1" u="sng" dirty="0">
                <a:latin typeface="Arial"/>
                <a:cs typeface="Arial"/>
              </a:rPr>
              <a:t>Σε περίπτωση μη συμπλήρωσης του, μένετε εκτός πληρωμής.</a:t>
            </a:r>
            <a:endParaRPr lang="en-GB" b="1" u="sng" dirty="0">
              <a:latin typeface="Arial"/>
              <a:cs typeface="Arial"/>
            </a:endParaRPr>
          </a:p>
        </p:txBody>
      </p:sp>
    </p:spTree>
    <p:extLst>
      <p:ext uri="{BB962C8B-B14F-4D97-AF65-F5344CB8AC3E}">
        <p14:creationId xmlns:p14="http://schemas.microsoft.com/office/powerpoint/2010/main" val="357549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9C6C-3C5A-A04B-FC16-752FD35A535A}"/>
              </a:ext>
            </a:extLst>
          </p:cNvPr>
          <p:cNvSpPr>
            <a:spLocks noGrp="1"/>
          </p:cNvSpPr>
          <p:nvPr>
            <p:ph type="title"/>
          </p:nvPr>
        </p:nvSpPr>
        <p:spPr/>
        <p:txBody>
          <a:bodyPr/>
          <a:lstStyle/>
          <a:p>
            <a:r>
              <a:rPr lang="el-GR" b="1" dirty="0">
                <a:latin typeface="Arial"/>
                <a:cs typeface="Arial"/>
              </a:rPr>
              <a:t>ΤΕΛΟΣ</a:t>
            </a:r>
            <a:endParaRPr lang="en-GB" b="1">
              <a:latin typeface="Arial"/>
              <a:cs typeface="Arial"/>
            </a:endParaRPr>
          </a:p>
        </p:txBody>
      </p:sp>
      <p:sp>
        <p:nvSpPr>
          <p:cNvPr id="3" name="TextBox 2">
            <a:extLst>
              <a:ext uri="{FF2B5EF4-FFF2-40B4-BE49-F238E27FC236}">
                <a16:creationId xmlns:a16="http://schemas.microsoft.com/office/drawing/2014/main" id="{11A8770B-1BB3-D9E7-F8BA-652F2CDF43CD}"/>
              </a:ext>
            </a:extLst>
          </p:cNvPr>
          <p:cNvSpPr txBox="1"/>
          <p:nvPr/>
        </p:nvSpPr>
        <p:spPr>
          <a:xfrm>
            <a:off x="2374084" y="2936147"/>
            <a:ext cx="7586780" cy="3970318"/>
          </a:xfrm>
          <a:prstGeom prst="rect">
            <a:avLst/>
          </a:prstGeom>
          <a:noFill/>
        </p:spPr>
        <p:txBody>
          <a:bodyPr wrap="square" lIns="91440" tIns="45720" rIns="91440" bIns="45720" rtlCol="0" anchor="t">
            <a:spAutoFit/>
          </a:bodyPr>
          <a:lstStyle/>
          <a:p>
            <a:pPr algn="just"/>
            <a:r>
              <a:rPr lang="el-GR" dirty="0">
                <a:latin typeface="Arial" panose="020B0604020202020204" pitchFamily="34" charset="0"/>
                <a:cs typeface="Arial" panose="020B0604020202020204" pitchFamily="34" charset="0"/>
              </a:rPr>
              <a:t>Για περισσότερες λεπτομέρειες αναφορικά με το Έργο Επιδότησης </a:t>
            </a:r>
            <a:r>
              <a:rPr lang="el-GR" dirty="0" err="1">
                <a:latin typeface="Arial" panose="020B0604020202020204" pitchFamily="34" charset="0"/>
                <a:cs typeface="Arial" panose="020B0604020202020204" pitchFamily="34" charset="0"/>
              </a:rPr>
              <a:t>Ασκουμένων</a:t>
            </a:r>
            <a:r>
              <a:rPr lang="el-GR" dirty="0">
                <a:latin typeface="Arial" panose="020B0604020202020204" pitchFamily="34" charset="0"/>
                <a:cs typeface="Arial" panose="020B0604020202020204" pitchFamily="34" charset="0"/>
              </a:rPr>
              <a:t> παρακαλούμε όπως επισκεφθείτε την σελίδα του Π.Δ.Σ:</a:t>
            </a:r>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hlinkClick r:id="rId2"/>
              </a:rPr>
              <a:t>http://www.cyprusbarassociation.org/index.php/el/for-trainees/subsidy-project-for-trainee-advocates-2017-2023</a:t>
            </a:r>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r>
              <a:rPr lang="el-GR" u="sng" dirty="0">
                <a:latin typeface="Arial" panose="020B0604020202020204" pitchFamily="34" charset="0"/>
                <a:cs typeface="Arial" panose="020B0604020202020204" pitchFamily="34" charset="0"/>
              </a:rPr>
              <a:t>Το εν λόγω αρχείο είναι συμβουλευτικό ως προς τις διαδικασίες καταχωρήσεις των εντύπων, για λεπτομέρειες αναφορικά με τις υποχρεώσεις </a:t>
            </a:r>
            <a:r>
              <a:rPr lang="el-GR" u="sng" dirty="0" err="1">
                <a:latin typeface="Arial" panose="020B0604020202020204" pitchFamily="34" charset="0"/>
                <a:cs typeface="Arial" panose="020B0604020202020204" pitchFamily="34" charset="0"/>
              </a:rPr>
              <a:t>Ασκ.Δικ</a:t>
            </a:r>
            <a:r>
              <a:rPr lang="el-GR" u="sng" dirty="0">
                <a:latin typeface="Arial" panose="020B0604020202020204" pitchFamily="34" charset="0"/>
                <a:cs typeface="Arial" panose="020B0604020202020204" pitchFamily="34" charset="0"/>
              </a:rPr>
              <a:t>. και </a:t>
            </a:r>
            <a:r>
              <a:rPr lang="el-GR" u="sng" dirty="0" err="1">
                <a:latin typeface="Arial" panose="020B0604020202020204" pitchFamily="34" charset="0"/>
                <a:cs typeface="Arial" panose="020B0604020202020204" pitchFamily="34" charset="0"/>
              </a:rPr>
              <a:t>Καθ.Δικ</a:t>
            </a:r>
            <a:r>
              <a:rPr lang="el-GR" u="sng" dirty="0">
                <a:latin typeface="Arial" panose="020B0604020202020204" pitchFamily="34" charset="0"/>
                <a:cs typeface="Arial" panose="020B0604020202020204" pitchFamily="34" charset="0"/>
              </a:rPr>
              <a:t>. να </a:t>
            </a:r>
            <a:r>
              <a:rPr lang="el-GR" u="sng" dirty="0" err="1">
                <a:latin typeface="Arial" panose="020B0604020202020204" pitchFamily="34" charset="0"/>
                <a:cs typeface="Arial" panose="020B0604020202020204" pitchFamily="34" charset="0"/>
              </a:rPr>
              <a:t>συμβουλευεστε</a:t>
            </a:r>
            <a:r>
              <a:rPr lang="el-GR" u="sng" dirty="0">
                <a:latin typeface="Arial" panose="020B0604020202020204" pitchFamily="34" charset="0"/>
                <a:cs typeface="Arial" panose="020B0604020202020204" pitchFamily="34" charset="0"/>
              </a:rPr>
              <a:t> τον ΟΔΗΓΟΣ σας.</a:t>
            </a:r>
          </a:p>
          <a:p>
            <a:pPr algn="just"/>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Παρακαλούμε όπως βλέπετε καθημερινά την σελίδα μας για τυχόν νέες  ΑΝΑΚΟΙΝΩΣΕΙΣ του Τμήματος.</a:t>
            </a:r>
          </a:p>
          <a:p>
            <a:pPr algn="r"/>
            <a:endParaRPr lang="el-GR" dirty="0">
              <a:latin typeface="Arial"/>
              <a:cs typeface="Arial"/>
            </a:endParaRPr>
          </a:p>
          <a:p>
            <a:pPr algn="r"/>
            <a:r>
              <a:rPr lang="el-GR" dirty="0">
                <a:latin typeface="Arial"/>
                <a:cs typeface="Arial"/>
              </a:rPr>
              <a:t>ΕΥΧΑΡΙΣΤΟΥΜΕ</a:t>
            </a:r>
          </a:p>
          <a:p>
            <a:pPr algn="just"/>
            <a:endParaRPr lang="el-GR" dirty="0">
              <a:latin typeface="Corbel"/>
            </a:endParaRPr>
          </a:p>
        </p:txBody>
      </p:sp>
    </p:spTree>
    <p:extLst>
      <p:ext uri="{BB962C8B-B14F-4D97-AF65-F5344CB8AC3E}">
        <p14:creationId xmlns:p14="http://schemas.microsoft.com/office/powerpoint/2010/main" val="317939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2C80-2504-F640-B97D-2AC63AEAC0D5}"/>
              </a:ext>
            </a:extLst>
          </p:cNvPr>
          <p:cNvSpPr>
            <a:spLocks noGrp="1"/>
          </p:cNvSpPr>
          <p:nvPr>
            <p:ph type="title"/>
          </p:nvPr>
        </p:nvSpPr>
        <p:spPr/>
        <p:txBody>
          <a:bodyPr/>
          <a:lstStyle/>
          <a:p>
            <a:r>
              <a:rPr lang="en-US" dirty="0"/>
              <a:t>Login</a:t>
            </a:r>
            <a:endParaRPr lang="en-GB" dirty="0"/>
          </a:p>
        </p:txBody>
      </p:sp>
      <p:sp>
        <p:nvSpPr>
          <p:cNvPr id="3" name="Content Placeholder 2">
            <a:extLst>
              <a:ext uri="{FF2B5EF4-FFF2-40B4-BE49-F238E27FC236}">
                <a16:creationId xmlns:a16="http://schemas.microsoft.com/office/drawing/2014/main" id="{D8377228-A25D-AB81-2C5B-77D83EE72BAA}"/>
              </a:ext>
            </a:extLst>
          </p:cNvPr>
          <p:cNvSpPr>
            <a:spLocks noGrp="1"/>
          </p:cNvSpPr>
          <p:nvPr>
            <p:ph idx="1"/>
          </p:nvPr>
        </p:nvSpPr>
        <p:spPr/>
        <p:txBody>
          <a:bodyPr vert="horz" lIns="91440" tIns="45720" rIns="91440" bIns="45720" rtlCol="0" anchor="t">
            <a:normAutofit/>
          </a:bodyPr>
          <a:lstStyle/>
          <a:p>
            <a:r>
              <a:rPr lang="el-GR" dirty="0">
                <a:latin typeface="Arial"/>
                <a:cs typeface="Arial"/>
              </a:rPr>
              <a:t>Μετά την εγγραφή σας κάνετε </a:t>
            </a:r>
            <a:r>
              <a:rPr lang="en-US" dirty="0">
                <a:latin typeface="Arial"/>
                <a:cs typeface="Arial"/>
              </a:rPr>
              <a:t>login </a:t>
            </a:r>
            <a:r>
              <a:rPr lang="el-GR" dirty="0">
                <a:latin typeface="Arial"/>
                <a:cs typeface="Arial"/>
              </a:rPr>
              <a:t>ως κατωτέρω</a:t>
            </a:r>
            <a:r>
              <a:rPr lang="en-US" dirty="0">
                <a:latin typeface="Arial"/>
                <a:cs typeface="Arial"/>
              </a:rPr>
              <a:t>:</a:t>
            </a:r>
          </a:p>
          <a:p>
            <a:endParaRPr lang="en-GB" dirty="0"/>
          </a:p>
        </p:txBody>
      </p:sp>
      <p:sp>
        <p:nvSpPr>
          <p:cNvPr id="6" name="TextBox 5">
            <a:extLst>
              <a:ext uri="{FF2B5EF4-FFF2-40B4-BE49-F238E27FC236}">
                <a16:creationId xmlns:a16="http://schemas.microsoft.com/office/drawing/2014/main" id="{2C684166-53F8-1E0C-6762-8AFA92ACDAFD}"/>
              </a:ext>
            </a:extLst>
          </p:cNvPr>
          <p:cNvSpPr txBox="1"/>
          <p:nvPr/>
        </p:nvSpPr>
        <p:spPr>
          <a:xfrm>
            <a:off x="660162" y="3139682"/>
            <a:ext cx="4552950"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l-GR" dirty="0">
                <a:latin typeface="Arial"/>
                <a:cs typeface="Arial"/>
              </a:rPr>
              <a:t>Θα εμφανιστεί το μήνυμα «Επιτυχής Εγγραφή» (σημείο 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Στη συνέχεια πατήστε «Σύνδεση» (βλ. εικόνα δίπλα σημείο 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Τέλος επιλέξτε «Εκπαιδευόμενος» (βλ. εικόνα δίπλα σημείο 2) </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Και κάντε </a:t>
            </a:r>
            <a:r>
              <a:rPr lang="en-GB" dirty="0">
                <a:latin typeface="Arial"/>
                <a:cs typeface="Arial"/>
              </a:rPr>
              <a:t>login </a:t>
            </a:r>
            <a:r>
              <a:rPr lang="el-GR" dirty="0">
                <a:latin typeface="Arial"/>
                <a:cs typeface="Arial"/>
              </a:rPr>
              <a:t>ως κατωτέρω</a:t>
            </a:r>
            <a:endParaRPr lang="en-GB" dirty="0">
              <a:latin typeface="Arial"/>
              <a:cs typeface="Arial"/>
            </a:endParaRPr>
          </a:p>
        </p:txBody>
      </p:sp>
      <p:pic>
        <p:nvPicPr>
          <p:cNvPr id="8" name="Picture 7" descr="Graphical user interface, application, Word&#10;&#10;Description automatically generated">
            <a:extLst>
              <a:ext uri="{FF2B5EF4-FFF2-40B4-BE49-F238E27FC236}">
                <a16:creationId xmlns:a16="http://schemas.microsoft.com/office/drawing/2014/main" id="{4F0D23BE-827F-4075-28E3-1740CFAB8F94}"/>
              </a:ext>
            </a:extLst>
          </p:cNvPr>
          <p:cNvPicPr>
            <a:picLocks noChangeAspect="1"/>
          </p:cNvPicPr>
          <p:nvPr/>
        </p:nvPicPr>
        <p:blipFill>
          <a:blip r:embed="rId2"/>
          <a:stretch>
            <a:fillRect/>
          </a:stretch>
        </p:blipFill>
        <p:spPr>
          <a:xfrm>
            <a:off x="6343650" y="3037379"/>
            <a:ext cx="5419726" cy="3620927"/>
          </a:xfrm>
          <a:prstGeom prst="rect">
            <a:avLst/>
          </a:prstGeom>
        </p:spPr>
      </p:pic>
    </p:spTree>
    <p:extLst>
      <p:ext uri="{BB962C8B-B14F-4D97-AF65-F5344CB8AC3E}">
        <p14:creationId xmlns:p14="http://schemas.microsoft.com/office/powerpoint/2010/main" val="266191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51A6-6AAE-59AF-0C8E-18958E422844}"/>
              </a:ext>
            </a:extLst>
          </p:cNvPr>
          <p:cNvSpPr>
            <a:spLocks noGrp="1"/>
          </p:cNvSpPr>
          <p:nvPr>
            <p:ph type="title"/>
          </p:nvPr>
        </p:nvSpPr>
        <p:spPr/>
        <p:txBody>
          <a:bodyPr/>
          <a:lstStyle/>
          <a:p>
            <a:r>
              <a:rPr lang="en-US" dirty="0"/>
              <a:t>login</a:t>
            </a:r>
            <a:endParaRPr lang="en-GB" dirty="0"/>
          </a:p>
        </p:txBody>
      </p:sp>
      <p:sp>
        <p:nvSpPr>
          <p:cNvPr id="7" name="Content Placeholder 6">
            <a:extLst>
              <a:ext uri="{FF2B5EF4-FFF2-40B4-BE49-F238E27FC236}">
                <a16:creationId xmlns:a16="http://schemas.microsoft.com/office/drawing/2014/main" id="{FF50753A-F6D1-39AB-FAA9-EADE498D7AA7}"/>
              </a:ext>
            </a:extLst>
          </p:cNvPr>
          <p:cNvSpPr>
            <a:spLocks noGrp="1"/>
          </p:cNvSpPr>
          <p:nvPr>
            <p:ph idx="1"/>
          </p:nvPr>
        </p:nvSpPr>
        <p:spPr>
          <a:xfrm>
            <a:off x="2231136" y="2638044"/>
            <a:ext cx="2779014" cy="3101983"/>
          </a:xfrm>
        </p:spPr>
        <p:txBody>
          <a:bodyPr vert="horz" lIns="91440" tIns="45720" rIns="91440" bIns="45720" rtlCol="0" anchor="t">
            <a:normAutofit/>
          </a:bodyPr>
          <a:lstStyle/>
          <a:p>
            <a:pPr marL="0" indent="0">
              <a:buNone/>
            </a:pPr>
            <a:r>
              <a:rPr lang="el-GR" dirty="0">
                <a:latin typeface="Arial"/>
                <a:cs typeface="Arial"/>
              </a:rPr>
              <a:t>Συμπληρώστε τα στοιχεία σας:</a:t>
            </a:r>
          </a:p>
          <a:p>
            <a:r>
              <a:rPr lang="el-GR" dirty="0">
                <a:latin typeface="Arial"/>
                <a:cs typeface="Arial"/>
              </a:rPr>
              <a:t>Ηλεκτρονική διεύθυνση</a:t>
            </a:r>
          </a:p>
          <a:p>
            <a:r>
              <a:rPr lang="el-GR" dirty="0">
                <a:latin typeface="Arial"/>
                <a:cs typeface="Arial"/>
              </a:rPr>
              <a:t>Κωδικός </a:t>
            </a:r>
            <a:endParaRPr lang="el-GR" dirty="0">
              <a:latin typeface="Arial" panose="020B0604020202020204" pitchFamily="34" charset="0"/>
              <a:cs typeface="Arial" panose="020B0604020202020204" pitchFamily="34" charset="0"/>
            </a:endParaRPr>
          </a:p>
          <a:p>
            <a:r>
              <a:rPr lang="el-GR" dirty="0">
                <a:latin typeface="Arial"/>
                <a:cs typeface="Arial"/>
              </a:rPr>
              <a:t> «ΣΥΝΔΕΣΗ»</a:t>
            </a:r>
            <a:endParaRPr lang="en-GB" dirty="0">
              <a:latin typeface="Arial"/>
              <a:cs typeface="Arial"/>
            </a:endParaRPr>
          </a:p>
        </p:txBody>
      </p:sp>
      <p:pic>
        <p:nvPicPr>
          <p:cNvPr id="9" name="Picture 8" descr="Graphical user interface, application&#10;&#10;Description automatically generated">
            <a:extLst>
              <a:ext uri="{FF2B5EF4-FFF2-40B4-BE49-F238E27FC236}">
                <a16:creationId xmlns:a16="http://schemas.microsoft.com/office/drawing/2014/main" id="{C7E4417F-9BA4-CA3F-B480-E192EBF35FCE}"/>
              </a:ext>
            </a:extLst>
          </p:cNvPr>
          <p:cNvPicPr>
            <a:picLocks noChangeAspect="1"/>
          </p:cNvPicPr>
          <p:nvPr/>
        </p:nvPicPr>
        <p:blipFill>
          <a:blip r:embed="rId2"/>
          <a:stretch>
            <a:fillRect/>
          </a:stretch>
        </p:blipFill>
        <p:spPr>
          <a:xfrm>
            <a:off x="5457824" y="2400300"/>
            <a:ext cx="5743575" cy="4087611"/>
          </a:xfrm>
          <a:prstGeom prst="rect">
            <a:avLst/>
          </a:prstGeom>
        </p:spPr>
      </p:pic>
    </p:spTree>
    <p:extLst>
      <p:ext uri="{BB962C8B-B14F-4D97-AF65-F5344CB8AC3E}">
        <p14:creationId xmlns:p14="http://schemas.microsoft.com/office/powerpoint/2010/main" val="130385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C840-6D1B-0AAF-5E11-A77EE3DC6B62}"/>
              </a:ext>
            </a:extLst>
          </p:cNvPr>
          <p:cNvSpPr>
            <a:spLocks noGrp="1"/>
          </p:cNvSpPr>
          <p:nvPr>
            <p:ph type="title"/>
          </p:nvPr>
        </p:nvSpPr>
        <p:spPr>
          <a:xfrm>
            <a:off x="982191" y="581066"/>
            <a:ext cx="9358614" cy="928912"/>
          </a:xfrm>
        </p:spPr>
        <p:txBody>
          <a:bodyPr>
            <a:normAutofit fontScale="90000"/>
          </a:bodyPr>
          <a:lstStyle/>
          <a:p>
            <a:r>
              <a:rPr lang="el-GR" dirty="0" err="1">
                <a:latin typeface="Arial"/>
                <a:cs typeface="Arial"/>
              </a:rPr>
              <a:t>Συμπληρωση</a:t>
            </a:r>
            <a:r>
              <a:rPr lang="el-GR" dirty="0">
                <a:latin typeface="Arial"/>
                <a:cs typeface="Arial"/>
              </a:rPr>
              <a:t> </a:t>
            </a:r>
            <a:r>
              <a:rPr lang="el-GR" dirty="0" err="1">
                <a:latin typeface="Arial"/>
                <a:cs typeface="Arial"/>
              </a:rPr>
              <a:t>προσωπικων</a:t>
            </a:r>
            <a:r>
              <a:rPr lang="el-GR" dirty="0">
                <a:latin typeface="Arial"/>
                <a:cs typeface="Arial"/>
              </a:rPr>
              <a:t> </a:t>
            </a:r>
            <a:r>
              <a:rPr lang="el-GR" dirty="0" err="1">
                <a:latin typeface="Arial"/>
                <a:cs typeface="Arial"/>
              </a:rPr>
              <a:t>στοιχειων</a:t>
            </a:r>
            <a:r>
              <a:rPr lang="el-GR" dirty="0">
                <a:latin typeface="Arial"/>
                <a:cs typeface="Arial"/>
              </a:rPr>
              <a:t> </a:t>
            </a:r>
            <a:r>
              <a:rPr lang="el-GR" dirty="0" err="1">
                <a:latin typeface="Arial"/>
                <a:cs typeface="Arial"/>
              </a:rPr>
              <a:t>ασκουμενου</a:t>
            </a:r>
            <a:r>
              <a:rPr lang="el-GR" dirty="0">
                <a:latin typeface="Arial"/>
                <a:cs typeface="Arial"/>
              </a:rPr>
              <a:t> </a:t>
            </a:r>
            <a:r>
              <a:rPr lang="el-GR" dirty="0" err="1">
                <a:latin typeface="Arial"/>
                <a:cs typeface="Arial"/>
              </a:rPr>
              <a:t>δικηγορου</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4" name="Text Placeholder 3">
            <a:extLst>
              <a:ext uri="{FF2B5EF4-FFF2-40B4-BE49-F238E27FC236}">
                <a16:creationId xmlns:a16="http://schemas.microsoft.com/office/drawing/2014/main" id="{0A3B66CC-EA6C-6AC9-B45C-3B0B5173CEFE}"/>
              </a:ext>
            </a:extLst>
          </p:cNvPr>
          <p:cNvSpPr>
            <a:spLocks noGrp="1"/>
          </p:cNvSpPr>
          <p:nvPr>
            <p:ph type="body" sz="half" idx="2"/>
          </p:nvPr>
        </p:nvSpPr>
        <p:spPr>
          <a:xfrm>
            <a:off x="1008668" y="1770434"/>
            <a:ext cx="4652830" cy="4506499"/>
          </a:xfrm>
        </p:spPr>
        <p:txBody>
          <a:bodyPr>
            <a:normAutofit fontScale="70000" lnSpcReduction="20000"/>
          </a:bodyPr>
          <a:lstStyle/>
          <a:p>
            <a:pPr algn="just">
              <a:lnSpc>
                <a:spcPct val="170000"/>
              </a:lnSpc>
            </a:pPr>
            <a:r>
              <a:rPr lang="el-GR" b="1" u="sng" dirty="0">
                <a:latin typeface="Arial"/>
                <a:cs typeface="Arial"/>
              </a:rPr>
              <a:t>Προσοχή: </a:t>
            </a:r>
            <a:r>
              <a:rPr lang="en-GB" b="1" u="sng" dirty="0">
                <a:solidFill>
                  <a:srgbClr val="FF0000"/>
                </a:solidFill>
                <a:latin typeface="Arial"/>
                <a:cs typeface="Arial"/>
              </a:rPr>
              <a:t>Η ΑΙΤΗΣΗ ΣΥΜΠΛΗΡΩΝΕΤΑΙ ΜΟΝΟ ΜΕ ΕΛΛΗΝΙΚΟΥΣ ΧΑΡΑΚΤΗΡΕΣ</a:t>
            </a:r>
          </a:p>
          <a:p>
            <a:pPr marL="285750" indent="-285750" algn="just">
              <a:lnSpc>
                <a:spcPct val="170000"/>
              </a:lnSpc>
              <a:buFont typeface="Wingdings" panose="05000000000000000000" pitchFamily="2" charset="2"/>
              <a:buChar char="v"/>
            </a:pPr>
            <a:r>
              <a:rPr lang="el-GR" dirty="0">
                <a:latin typeface="Arial"/>
                <a:cs typeface="Arial"/>
              </a:rPr>
              <a:t> Η αίτηση μπορεί να υποβληθεί εντός 30 ημερών από την </a:t>
            </a:r>
            <a:r>
              <a:rPr lang="el-GR" dirty="0" err="1">
                <a:latin typeface="Arial"/>
                <a:cs typeface="Arial"/>
              </a:rPr>
              <a:t>ημερ</a:t>
            </a:r>
            <a:r>
              <a:rPr lang="el-GR" dirty="0">
                <a:latin typeface="Arial"/>
                <a:cs typeface="Arial"/>
              </a:rPr>
              <a:t>. έναρξης της άσκησης σας.</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algn="just">
              <a:lnSpc>
                <a:spcPct val="170000"/>
              </a:lnSpc>
            </a:pPr>
            <a:r>
              <a:rPr lang="el-GR" dirty="0">
                <a:solidFill>
                  <a:srgbClr val="FF0000"/>
                </a:solidFill>
                <a:latin typeface="Arial"/>
                <a:cs typeface="Arial"/>
              </a:rPr>
              <a:t>Π.χ. </a:t>
            </a:r>
            <a:r>
              <a:rPr lang="el-GR" dirty="0" err="1">
                <a:solidFill>
                  <a:srgbClr val="FF0000"/>
                </a:solidFill>
                <a:latin typeface="Arial"/>
                <a:cs typeface="Arial"/>
              </a:rPr>
              <a:t>Ημ.Έναρξης</a:t>
            </a:r>
            <a:r>
              <a:rPr lang="el-GR" dirty="0">
                <a:solidFill>
                  <a:srgbClr val="FF0000"/>
                </a:solidFill>
                <a:latin typeface="Arial"/>
                <a:cs typeface="Arial"/>
              </a:rPr>
              <a:t> άσκησης1/09/2022 τότε τελευταία </a:t>
            </a:r>
            <a:r>
              <a:rPr lang="el-GR" dirty="0" err="1">
                <a:solidFill>
                  <a:srgbClr val="FF0000"/>
                </a:solidFill>
                <a:latin typeface="Arial"/>
                <a:cs typeface="Arial"/>
              </a:rPr>
              <a:t>ημερ</a:t>
            </a:r>
            <a:r>
              <a:rPr lang="el-GR" dirty="0">
                <a:solidFill>
                  <a:srgbClr val="FF0000"/>
                </a:solidFill>
                <a:latin typeface="Arial"/>
                <a:cs typeface="Arial"/>
              </a:rPr>
              <a:t>. υποβολής είναι η 01/10/2022.</a:t>
            </a:r>
            <a:endParaRPr lang="el-GR"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endParaRPr>
          </a:p>
          <a:p>
            <a:pPr algn="just">
              <a:lnSpc>
                <a:spcPct val="170000"/>
              </a:lnSpc>
            </a:pPr>
            <a:r>
              <a:rPr lang="el-GR" dirty="0">
                <a:solidFill>
                  <a:schemeClr val="tx1"/>
                </a:solidFill>
                <a:latin typeface="Arial"/>
                <a:cs typeface="Arial"/>
              </a:rPr>
              <a:t>Σε αντίθετη περίπτωση το σύστημα δεν θα σας αφήσει να προχωρήσετε σε υποβολή της αίτησης σας και θα πρέπει να επικοινωνήσετε με το Νομικό Συμβούλιο </a:t>
            </a:r>
            <a:r>
              <a:rPr lang="el-GR" u="sng" dirty="0">
                <a:solidFill>
                  <a:schemeClr val="tx1"/>
                </a:solidFill>
                <a:latin typeface="Arial"/>
                <a:cs typeface="Arial"/>
              </a:rPr>
              <a:t>για να αλλάξετε </a:t>
            </a:r>
            <a:r>
              <a:rPr lang="el-GR" u="sng" dirty="0" err="1">
                <a:solidFill>
                  <a:schemeClr val="tx1"/>
                </a:solidFill>
                <a:latin typeface="Arial"/>
                <a:cs typeface="Arial"/>
              </a:rPr>
              <a:t>ημερ</a:t>
            </a:r>
            <a:r>
              <a:rPr lang="el-GR" u="sng" dirty="0">
                <a:solidFill>
                  <a:schemeClr val="tx1"/>
                </a:solidFill>
                <a:latin typeface="Arial"/>
                <a:cs typeface="Arial"/>
              </a:rPr>
              <a:t>. έναρξης της άσκησης σας.</a:t>
            </a:r>
            <a:endParaRPr lang="el-GR" u="sng">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algn="just">
              <a:lnSpc>
                <a:spcPct val="170000"/>
              </a:lnSpc>
            </a:pPr>
            <a:r>
              <a:rPr lang="el-GR" dirty="0">
                <a:solidFill>
                  <a:srgbClr val="FF0000"/>
                </a:solidFill>
                <a:latin typeface="Arial"/>
                <a:cs typeface="Arial"/>
              </a:rPr>
              <a:t>Πχ. Αν η </a:t>
            </a:r>
            <a:r>
              <a:rPr lang="el-GR" dirty="0" err="1">
                <a:solidFill>
                  <a:srgbClr val="FF0000"/>
                </a:solidFill>
                <a:latin typeface="Arial"/>
                <a:cs typeface="Arial"/>
              </a:rPr>
              <a:t>ημερ</a:t>
            </a:r>
            <a:r>
              <a:rPr lang="el-GR" dirty="0">
                <a:solidFill>
                  <a:srgbClr val="FF0000"/>
                </a:solidFill>
                <a:latin typeface="Arial"/>
                <a:cs typeface="Arial"/>
              </a:rPr>
              <a:t>. Υποβολής είναι 03/9/2022 και η </a:t>
            </a:r>
            <a:r>
              <a:rPr lang="el-GR" dirty="0" err="1">
                <a:solidFill>
                  <a:srgbClr val="FF0000"/>
                </a:solidFill>
                <a:latin typeface="Arial"/>
                <a:cs typeface="Arial"/>
              </a:rPr>
              <a:t>ημερ</a:t>
            </a:r>
            <a:r>
              <a:rPr lang="el-GR" dirty="0">
                <a:solidFill>
                  <a:srgbClr val="FF0000"/>
                </a:solidFill>
                <a:latin typeface="Arial"/>
                <a:cs typeface="Arial"/>
              </a:rPr>
              <a:t>. έναρξης άσκησης σας είναι 01/08/2022 τότε θα πρέπει να γίνει αλλαγή </a:t>
            </a:r>
            <a:r>
              <a:rPr lang="el-GR" dirty="0" err="1">
                <a:solidFill>
                  <a:srgbClr val="FF0000"/>
                </a:solidFill>
                <a:latin typeface="Arial"/>
                <a:cs typeface="Arial"/>
              </a:rPr>
              <a:t>ημερ</a:t>
            </a:r>
            <a:r>
              <a:rPr lang="el-GR" dirty="0">
                <a:solidFill>
                  <a:srgbClr val="FF0000"/>
                </a:solidFill>
                <a:latin typeface="Arial"/>
                <a:cs typeface="Arial"/>
              </a:rPr>
              <a:t>. έναρξης άσκησης σε ημερομηνία μεταγενέστερη της 03/08/2022 έτσι ώστε να υπάρχει χρόνος για υποβολή της αίτησης. </a:t>
            </a:r>
            <a:endParaRPr lang="en-GB" dirty="0">
              <a:ln>
                <a:solidFill>
                  <a:prstClr val="black">
                    <a:lumMod val="75000"/>
                    <a:lumOff val="25000"/>
                    <a:alpha val="10000"/>
                  </a:prstClr>
                </a:solidFill>
              </a:ln>
              <a:solidFill>
                <a:schemeClr val="tx1">
                  <a:lumMod val="95000"/>
                </a:schemeClr>
              </a:solidFill>
              <a:effectLst>
                <a:outerShdw blurRad="9525" dist="25400" dir="14640000" algn="tl" rotWithShape="0">
                  <a:prstClr val="black">
                    <a:alpha val="30000"/>
                  </a:prstClr>
                </a:outerShdw>
              </a:effectLst>
              <a:latin typeface="Arial"/>
              <a:cs typeface="Arial"/>
            </a:endParaRPr>
          </a:p>
        </p:txBody>
      </p:sp>
      <p:pic>
        <p:nvPicPr>
          <p:cNvPr id="6" name="Picture 5" descr="Graphical user interface, text, application, email">
            <a:extLst>
              <a:ext uri="{FF2B5EF4-FFF2-40B4-BE49-F238E27FC236}">
                <a16:creationId xmlns:a16="http://schemas.microsoft.com/office/drawing/2014/main" id="{9BEEF096-C963-938D-1397-591767A5384A}"/>
              </a:ext>
            </a:extLst>
          </p:cNvPr>
          <p:cNvPicPr>
            <a:picLocks noChangeAspect="1"/>
          </p:cNvPicPr>
          <p:nvPr/>
        </p:nvPicPr>
        <p:blipFill>
          <a:blip r:embed="rId2"/>
          <a:stretch>
            <a:fillRect/>
          </a:stretch>
        </p:blipFill>
        <p:spPr>
          <a:xfrm>
            <a:off x="6096000" y="1770434"/>
            <a:ext cx="5479915" cy="4506500"/>
          </a:xfrm>
          <a:prstGeom prst="rect">
            <a:avLst/>
          </a:prstGeom>
        </p:spPr>
      </p:pic>
    </p:spTree>
    <p:extLst>
      <p:ext uri="{BB962C8B-B14F-4D97-AF65-F5344CB8AC3E}">
        <p14:creationId xmlns:p14="http://schemas.microsoft.com/office/powerpoint/2010/main" val="293605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81BA-42AB-F8BC-7A7E-2652FC3BB49F}"/>
              </a:ext>
            </a:extLst>
          </p:cNvPr>
          <p:cNvSpPr>
            <a:spLocks noGrp="1"/>
          </p:cNvSpPr>
          <p:nvPr>
            <p:ph type="title"/>
          </p:nvPr>
        </p:nvSpPr>
        <p:spPr>
          <a:xfrm>
            <a:off x="2231136" y="468393"/>
            <a:ext cx="7729728" cy="1188720"/>
          </a:xfrm>
        </p:spPr>
        <p:txBody>
          <a:bodyPr>
            <a:normAutofit/>
          </a:bodyPr>
          <a:lstStyle/>
          <a:p>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Συμ</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πληρωση προσωπικ</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ω</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ν </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στοιχειων</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 α</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σκουμενου</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 </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δικηγορου</a:t>
            </a:r>
            <a:endParaRPr lang="en-GB" dirty="0">
              <a:latin typeface="Arial"/>
            </a:endParaRPr>
          </a:p>
        </p:txBody>
      </p:sp>
      <p:sp>
        <p:nvSpPr>
          <p:cNvPr id="5" name="TextBox 4">
            <a:extLst>
              <a:ext uri="{FF2B5EF4-FFF2-40B4-BE49-F238E27FC236}">
                <a16:creationId xmlns:a16="http://schemas.microsoft.com/office/drawing/2014/main" id="{C51165C2-19B1-855A-7071-5D4655135140}"/>
              </a:ext>
            </a:extLst>
          </p:cNvPr>
          <p:cNvSpPr txBox="1"/>
          <p:nvPr/>
        </p:nvSpPr>
        <p:spPr>
          <a:xfrm>
            <a:off x="548268" y="2378927"/>
            <a:ext cx="40051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err="1">
                <a:latin typeface="Arial"/>
                <a:cs typeface="Arial"/>
              </a:rPr>
              <a:t>Μετά</a:t>
            </a:r>
            <a:r>
              <a:rPr lang="en-GB" sz="1600" dirty="0">
                <a:latin typeface="Arial"/>
                <a:cs typeface="Arial"/>
              </a:rPr>
              <a:t> </a:t>
            </a:r>
            <a:r>
              <a:rPr lang="en-GB" sz="1600" dirty="0" err="1">
                <a:latin typeface="Arial"/>
                <a:cs typeface="Arial"/>
              </a:rPr>
              <a:t>την</a:t>
            </a:r>
            <a:r>
              <a:rPr lang="en-GB" sz="1600" dirty="0">
                <a:latin typeface="Arial"/>
                <a:cs typeface="Arial"/>
              </a:rPr>
              <a:t> </a:t>
            </a:r>
            <a:r>
              <a:rPr lang="en-GB" sz="1600" dirty="0" err="1">
                <a:latin typeface="Arial"/>
                <a:cs typeface="Arial"/>
              </a:rPr>
              <a:t>συμ</a:t>
            </a:r>
            <a:r>
              <a:rPr lang="en-GB" sz="1600" dirty="0">
                <a:latin typeface="Arial"/>
                <a:cs typeface="Arial"/>
              </a:rPr>
              <a:t>π</a:t>
            </a:r>
            <a:r>
              <a:rPr lang="en-GB" sz="1600" dirty="0" err="1">
                <a:latin typeface="Arial"/>
                <a:cs typeface="Arial"/>
              </a:rPr>
              <a:t>λήρωση</a:t>
            </a:r>
            <a:r>
              <a:rPr lang="en-GB" sz="1600" dirty="0">
                <a:latin typeface="Arial"/>
                <a:cs typeface="Arial"/>
              </a:rPr>
              <a:t> </a:t>
            </a:r>
            <a:r>
              <a:rPr lang="en-GB" sz="1600" dirty="0" err="1">
                <a:latin typeface="Arial"/>
                <a:cs typeface="Arial"/>
              </a:rPr>
              <a:t>των</a:t>
            </a:r>
            <a:r>
              <a:rPr lang="en-GB" sz="1600" dirty="0">
                <a:latin typeface="Arial"/>
                <a:cs typeface="Arial"/>
              </a:rPr>
              <a:t> π</a:t>
            </a:r>
            <a:r>
              <a:rPr lang="en-GB" sz="1600" dirty="0" err="1">
                <a:latin typeface="Arial"/>
                <a:cs typeface="Arial"/>
              </a:rPr>
              <a:t>ροσω</a:t>
            </a:r>
            <a:r>
              <a:rPr lang="en-GB" sz="1600" dirty="0">
                <a:latin typeface="Arial"/>
                <a:cs typeface="Arial"/>
              </a:rPr>
              <a:t>π</a:t>
            </a:r>
            <a:r>
              <a:rPr lang="en-GB" sz="1600" dirty="0" err="1">
                <a:latin typeface="Arial"/>
                <a:cs typeface="Arial"/>
              </a:rPr>
              <a:t>ικών</a:t>
            </a:r>
            <a:r>
              <a:rPr lang="en-GB" sz="1600" dirty="0">
                <a:latin typeface="Arial"/>
                <a:cs typeface="Arial"/>
              </a:rPr>
              <a:t> σας </a:t>
            </a:r>
            <a:r>
              <a:rPr lang="en-GB" sz="1600" dirty="0" err="1">
                <a:latin typeface="Arial"/>
                <a:cs typeface="Arial"/>
              </a:rPr>
              <a:t>στοιχείων</a:t>
            </a:r>
            <a:r>
              <a:rPr lang="en-GB" sz="1600" dirty="0">
                <a:latin typeface="Arial"/>
                <a:cs typeface="Arial"/>
              </a:rPr>
              <a:t>:</a:t>
            </a:r>
            <a:endParaRPr lang="en-US" sz="1600" dirty="0">
              <a:latin typeface="Arial"/>
              <a:cs typeface="Arial"/>
            </a:endParaRPr>
          </a:p>
          <a:p>
            <a:pPr marL="285750" indent="-285750">
              <a:buFont typeface="Wingdings"/>
              <a:buChar char="v"/>
            </a:pPr>
            <a:endParaRPr lang="en-GB" sz="1600" dirty="0">
              <a:latin typeface="Arial"/>
              <a:cs typeface="Arial"/>
            </a:endParaRPr>
          </a:p>
          <a:p>
            <a:pPr marL="285750" indent="-285750">
              <a:buFont typeface="Wingdings"/>
              <a:buChar char="v"/>
            </a:pPr>
            <a:r>
              <a:rPr lang="en-GB" sz="1600" dirty="0">
                <a:latin typeface="Arial"/>
                <a:cs typeface="Arial"/>
              </a:rPr>
              <a:t>ΑΝΕΒΑΣΤΕ α</a:t>
            </a:r>
            <a:r>
              <a:rPr lang="en-GB" sz="1600" dirty="0" err="1">
                <a:latin typeface="Arial"/>
                <a:cs typeface="Arial"/>
              </a:rPr>
              <a:t>ντίγρ</a:t>
            </a:r>
            <a:r>
              <a:rPr lang="en-GB" sz="1600" dirty="0">
                <a:latin typeface="Arial"/>
                <a:cs typeface="Arial"/>
              </a:rPr>
              <a:t>α</a:t>
            </a:r>
            <a:r>
              <a:rPr lang="en-GB" sz="1600" dirty="0" err="1">
                <a:latin typeface="Arial"/>
                <a:cs typeface="Arial"/>
              </a:rPr>
              <a:t>φο</a:t>
            </a:r>
            <a:r>
              <a:rPr lang="en-GB" sz="1600" dirty="0">
                <a:latin typeface="Arial"/>
                <a:cs typeface="Arial"/>
              </a:rPr>
              <a:t> </a:t>
            </a:r>
            <a:r>
              <a:rPr lang="en-GB" sz="1600" dirty="0" err="1">
                <a:latin typeface="Arial"/>
                <a:cs typeface="Arial"/>
              </a:rPr>
              <a:t>της</a:t>
            </a:r>
            <a:r>
              <a:rPr lang="en-GB" sz="1600" dirty="0">
                <a:latin typeface="Arial"/>
                <a:cs typeface="Arial"/>
              </a:rPr>
              <a:t> τα</a:t>
            </a:r>
            <a:r>
              <a:rPr lang="en-GB" sz="1600" dirty="0" err="1">
                <a:latin typeface="Arial"/>
                <a:cs typeface="Arial"/>
              </a:rPr>
              <a:t>υτότητ</a:t>
            </a:r>
            <a:r>
              <a:rPr lang="en-GB" sz="1600" dirty="0">
                <a:latin typeface="Arial"/>
                <a:cs typeface="Arial"/>
              </a:rPr>
              <a:t>ας σας.</a:t>
            </a:r>
          </a:p>
          <a:p>
            <a:endParaRPr lang="en-GB" sz="1600" dirty="0">
              <a:latin typeface="Arial"/>
              <a:cs typeface="Arial"/>
            </a:endParaRPr>
          </a:p>
          <a:p>
            <a:pPr marL="285750" indent="-285750">
              <a:buFont typeface="Wingdings"/>
              <a:buChar char="v"/>
            </a:pPr>
            <a:r>
              <a:rPr lang="en-GB" sz="1600" dirty="0">
                <a:latin typeface="Arial"/>
                <a:cs typeface="Arial"/>
              </a:rPr>
              <a:t> ΑΝΕΒΑΣΤΕ α</a:t>
            </a:r>
            <a:r>
              <a:rPr lang="en-GB" sz="1600" dirty="0" err="1">
                <a:latin typeface="Arial"/>
                <a:cs typeface="Arial"/>
              </a:rPr>
              <a:t>ντίγρ</a:t>
            </a:r>
            <a:r>
              <a:rPr lang="en-GB" sz="1600" dirty="0">
                <a:latin typeface="Arial"/>
                <a:cs typeface="Arial"/>
              </a:rPr>
              <a:t>α</a:t>
            </a:r>
            <a:r>
              <a:rPr lang="en-GB" sz="1600" dirty="0" err="1">
                <a:latin typeface="Arial"/>
                <a:cs typeface="Arial"/>
              </a:rPr>
              <a:t>φο</a:t>
            </a:r>
            <a:r>
              <a:rPr lang="en-GB" sz="1600" dirty="0">
                <a:latin typeface="Arial"/>
                <a:cs typeface="Arial"/>
              </a:rPr>
              <a:t> </a:t>
            </a:r>
            <a:r>
              <a:rPr lang="en-GB" sz="1600" dirty="0" err="1">
                <a:latin typeface="Arial"/>
                <a:cs typeface="Arial"/>
              </a:rPr>
              <a:t>του</a:t>
            </a:r>
            <a:r>
              <a:rPr lang="en-GB" sz="1600" dirty="0">
                <a:latin typeface="Arial"/>
                <a:cs typeface="Arial"/>
              </a:rPr>
              <a:t> π</a:t>
            </a:r>
            <a:r>
              <a:rPr lang="en-GB" sz="1600" dirty="0" err="1">
                <a:latin typeface="Arial"/>
                <a:cs typeface="Arial"/>
              </a:rPr>
              <a:t>ιστο</a:t>
            </a:r>
            <a:r>
              <a:rPr lang="en-GB" sz="1600" dirty="0">
                <a:latin typeface="Arial"/>
                <a:cs typeface="Arial"/>
              </a:rPr>
              <a:t>π</a:t>
            </a:r>
            <a:r>
              <a:rPr lang="en-GB" sz="1600" dirty="0" err="1">
                <a:latin typeface="Arial"/>
                <a:cs typeface="Arial"/>
              </a:rPr>
              <a:t>οιητικού</a:t>
            </a:r>
            <a:r>
              <a:rPr lang="en-GB" sz="1600" dirty="0">
                <a:latin typeface="Arial"/>
                <a:cs typeface="Arial"/>
              </a:rPr>
              <a:t> </a:t>
            </a:r>
            <a:r>
              <a:rPr lang="en-GB" sz="1600" dirty="0" err="1">
                <a:latin typeface="Arial"/>
                <a:cs typeface="Arial"/>
              </a:rPr>
              <a:t>εγγρ</a:t>
            </a:r>
            <a:r>
              <a:rPr lang="en-GB" sz="1600" dirty="0">
                <a:latin typeface="Arial"/>
                <a:cs typeface="Arial"/>
              </a:rPr>
              <a:t>α</a:t>
            </a:r>
            <a:r>
              <a:rPr lang="en-GB" sz="1600" dirty="0" err="1">
                <a:latin typeface="Arial"/>
                <a:cs typeface="Arial"/>
              </a:rPr>
              <a:t>φής</a:t>
            </a:r>
            <a:r>
              <a:rPr lang="en-GB" sz="1600" dirty="0">
                <a:latin typeface="Arial"/>
                <a:cs typeface="Arial"/>
              </a:rPr>
              <a:t> α</a:t>
            </a:r>
            <a:r>
              <a:rPr lang="en-GB" sz="1600" dirty="0" err="1">
                <a:latin typeface="Arial"/>
                <a:cs typeface="Arial"/>
              </a:rPr>
              <a:t>σκούμενου</a:t>
            </a:r>
            <a:r>
              <a:rPr lang="en-GB" sz="1600" dirty="0">
                <a:latin typeface="Arial"/>
                <a:cs typeface="Arial"/>
              </a:rPr>
              <a:t> </a:t>
            </a:r>
            <a:r>
              <a:rPr lang="en-GB" sz="1600" dirty="0" err="1">
                <a:latin typeface="Arial"/>
                <a:cs typeface="Arial"/>
              </a:rPr>
              <a:t>δικηγόρου</a:t>
            </a:r>
            <a:r>
              <a:rPr lang="en-GB" sz="1600" dirty="0">
                <a:latin typeface="Arial"/>
                <a:cs typeface="Arial"/>
              </a:rPr>
              <a:t> απο </a:t>
            </a:r>
            <a:r>
              <a:rPr lang="en-GB" sz="1600" dirty="0" err="1">
                <a:latin typeface="Arial"/>
                <a:cs typeface="Arial"/>
              </a:rPr>
              <a:t>το</a:t>
            </a:r>
            <a:r>
              <a:rPr lang="en-GB" sz="1600" dirty="0">
                <a:latin typeface="Arial"/>
                <a:cs typeface="Arial"/>
              </a:rPr>
              <a:t> </a:t>
            </a:r>
            <a:r>
              <a:rPr lang="en-GB" sz="1600" dirty="0" err="1">
                <a:latin typeface="Arial"/>
                <a:cs typeface="Arial"/>
              </a:rPr>
              <a:t>Ανώτ</a:t>
            </a:r>
            <a:r>
              <a:rPr lang="en-GB" sz="1600" dirty="0">
                <a:latin typeface="Arial"/>
                <a:cs typeface="Arial"/>
              </a:rPr>
              <a:t>α</a:t>
            </a:r>
            <a:r>
              <a:rPr lang="en-GB" sz="1600" dirty="0" err="1">
                <a:latin typeface="Arial"/>
                <a:cs typeface="Arial"/>
              </a:rPr>
              <a:t>το</a:t>
            </a:r>
            <a:r>
              <a:rPr lang="en-GB" sz="1600" dirty="0">
                <a:latin typeface="Arial"/>
                <a:cs typeface="Arial"/>
              </a:rPr>
              <a:t> </a:t>
            </a:r>
            <a:r>
              <a:rPr lang="en-GB" sz="1600" dirty="0" err="1">
                <a:latin typeface="Arial"/>
                <a:cs typeface="Arial"/>
              </a:rPr>
              <a:t>Δικ</a:t>
            </a:r>
            <a:r>
              <a:rPr lang="en-GB" sz="1600" dirty="0">
                <a:latin typeface="Arial"/>
                <a:cs typeface="Arial"/>
              </a:rPr>
              <a:t>α</a:t>
            </a:r>
            <a:r>
              <a:rPr lang="en-GB" sz="1600" dirty="0" err="1">
                <a:latin typeface="Arial"/>
                <a:cs typeface="Arial"/>
              </a:rPr>
              <a:t>στήριο</a:t>
            </a:r>
            <a:r>
              <a:rPr lang="en-GB" sz="1600" dirty="0">
                <a:latin typeface="Arial"/>
                <a:cs typeface="Arial"/>
              </a:rPr>
              <a:t> (</a:t>
            </a:r>
            <a:r>
              <a:rPr lang="en-GB" sz="1600" dirty="0" err="1">
                <a:latin typeface="Arial"/>
                <a:cs typeface="Arial"/>
              </a:rPr>
              <a:t>μητρώο</a:t>
            </a:r>
            <a:r>
              <a:rPr lang="en-GB" sz="1600" dirty="0">
                <a:latin typeface="Arial"/>
                <a:cs typeface="Arial"/>
              </a:rPr>
              <a:t> - </a:t>
            </a:r>
            <a:r>
              <a:rPr lang="en-GB" sz="1600" dirty="0" err="1">
                <a:latin typeface="Arial"/>
                <a:cs typeface="Arial"/>
              </a:rPr>
              <a:t>κίτρινο</a:t>
            </a:r>
            <a:r>
              <a:rPr lang="en-GB" sz="1600" dirty="0">
                <a:latin typeface="Arial"/>
                <a:cs typeface="Arial"/>
              </a:rPr>
              <a:t> χα</a:t>
            </a:r>
            <a:r>
              <a:rPr lang="en-GB" sz="1600" dirty="0" err="1">
                <a:latin typeface="Arial"/>
                <a:cs typeface="Arial"/>
              </a:rPr>
              <a:t>ρτί</a:t>
            </a:r>
            <a:r>
              <a:rPr lang="en-GB" sz="1600" dirty="0">
                <a:latin typeface="Arial"/>
                <a:cs typeface="Arial"/>
              </a:rPr>
              <a:t>).</a:t>
            </a:r>
          </a:p>
        </p:txBody>
      </p:sp>
      <p:pic>
        <p:nvPicPr>
          <p:cNvPr id="6" name="Picture 6" descr="Graphical user interface, text, application, email&#10;&#10;Description automatically generated">
            <a:extLst>
              <a:ext uri="{FF2B5EF4-FFF2-40B4-BE49-F238E27FC236}">
                <a16:creationId xmlns:a16="http://schemas.microsoft.com/office/drawing/2014/main" id="{F9B16870-431A-3C6F-1234-DAA634E9F8E0}"/>
              </a:ext>
            </a:extLst>
          </p:cNvPr>
          <p:cNvPicPr>
            <a:picLocks noChangeAspect="1"/>
          </p:cNvPicPr>
          <p:nvPr/>
        </p:nvPicPr>
        <p:blipFill>
          <a:blip r:embed="rId2"/>
          <a:stretch>
            <a:fillRect/>
          </a:stretch>
        </p:blipFill>
        <p:spPr>
          <a:xfrm>
            <a:off x="4724400" y="1991387"/>
            <a:ext cx="6227956" cy="3888129"/>
          </a:xfrm>
          <a:prstGeom prst="rect">
            <a:avLst/>
          </a:prstGeom>
        </p:spPr>
      </p:pic>
    </p:spTree>
    <p:extLst>
      <p:ext uri="{BB962C8B-B14F-4D97-AF65-F5344CB8AC3E}">
        <p14:creationId xmlns:p14="http://schemas.microsoft.com/office/powerpoint/2010/main" val="182490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920D-2D37-4793-78C9-9F7527396DDA}"/>
              </a:ext>
            </a:extLst>
          </p:cNvPr>
          <p:cNvSpPr>
            <a:spLocks noGrp="1"/>
          </p:cNvSpPr>
          <p:nvPr>
            <p:ph type="title"/>
          </p:nvPr>
        </p:nvSpPr>
        <p:spPr/>
        <p:txBody>
          <a:bodyPr>
            <a:normAutofit fontScale="90000"/>
          </a:bodyPr>
          <a:lstStyle/>
          <a:p>
            <a:r>
              <a:rPr lang="el-GR" b="1" dirty="0" err="1">
                <a:latin typeface="Corbel"/>
              </a:rPr>
              <a:t>Ανεβασμα</a:t>
            </a:r>
            <a:r>
              <a:rPr lang="el-GR" b="1" dirty="0">
                <a:latin typeface="Corbel"/>
              </a:rPr>
              <a:t> </a:t>
            </a:r>
            <a:r>
              <a:rPr lang="el-GR" b="1" dirty="0" err="1">
                <a:latin typeface="Corbel"/>
              </a:rPr>
              <a:t>αντιγραφων</a:t>
            </a:r>
            <a:r>
              <a:rPr lang="el-GR" b="1" dirty="0">
                <a:latin typeface="Corbel"/>
              </a:rPr>
              <a:t>  Δ.Τ και </a:t>
            </a:r>
            <a:r>
              <a:rPr lang="el-GR" b="1" dirty="0" err="1">
                <a:latin typeface="Corbel"/>
              </a:rPr>
              <a:t>πιστοποιητικο</a:t>
            </a:r>
            <a:r>
              <a:rPr lang="el-GR" b="1" dirty="0">
                <a:latin typeface="Corbel"/>
              </a:rPr>
              <a:t> ΜΗΤΡΩΟΥ ΑΠΌ ΑΝ.ΔΙΚ</a:t>
            </a:r>
            <a:r>
              <a:rPr lang="el-GR" dirty="0">
                <a:latin typeface="Corbel"/>
              </a:rPr>
              <a:t>.</a:t>
            </a:r>
            <a:endParaRPr lang="en-GB" dirty="0">
              <a:latin typeface="Corbel"/>
            </a:endParaRPr>
          </a:p>
        </p:txBody>
      </p:sp>
      <p:sp>
        <p:nvSpPr>
          <p:cNvPr id="3" name="TextBox 2">
            <a:extLst>
              <a:ext uri="{FF2B5EF4-FFF2-40B4-BE49-F238E27FC236}">
                <a16:creationId xmlns:a16="http://schemas.microsoft.com/office/drawing/2014/main" id="{D7EAA5FA-F1F8-D33C-1D4B-24A8F7765B4C}"/>
              </a:ext>
            </a:extLst>
          </p:cNvPr>
          <p:cNvSpPr txBox="1"/>
          <p:nvPr/>
        </p:nvSpPr>
        <p:spPr>
          <a:xfrm>
            <a:off x="2030136" y="2759978"/>
            <a:ext cx="8598715" cy="1754326"/>
          </a:xfrm>
          <a:prstGeom prst="rect">
            <a:avLst/>
          </a:prstGeom>
          <a:noFill/>
        </p:spPr>
        <p:txBody>
          <a:bodyPr wrap="square" rtlCol="0">
            <a:spAutoFit/>
          </a:bodyPr>
          <a:lstStyle/>
          <a:p>
            <a:r>
              <a:rPr lang="el-GR" u="sng" dirty="0">
                <a:latin typeface="Arial" panose="020B0604020202020204" pitchFamily="34" charset="0"/>
                <a:cs typeface="Arial" panose="020B0604020202020204" pitchFamily="34" charset="0"/>
              </a:rPr>
              <a:t>Αναφορικά με το πιο πάνω:</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Θα επιλέξετε:</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B</a:t>
            </a:r>
            <a:r>
              <a:rPr lang="el-GR" dirty="0" err="1">
                <a:latin typeface="Arial" panose="020B0604020202020204" pitchFamily="34" charset="0"/>
                <a:cs typeface="Arial" panose="020B0604020202020204" pitchFamily="34" charset="0"/>
              </a:rPr>
              <a:t>rowse</a:t>
            </a:r>
            <a:r>
              <a:rPr lang="el-GR" dirty="0">
                <a:latin typeface="Arial" panose="020B0604020202020204" pitchFamily="34" charset="0"/>
                <a:cs typeface="Arial" panose="020B0604020202020204" pitchFamily="34" charset="0"/>
              </a:rPr>
              <a:t>» μετά το αρχείο που θα καταχωρίσετε</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Στη συνέχεια «</a:t>
            </a:r>
            <a:r>
              <a:rPr lang="en-GB" dirty="0">
                <a:latin typeface="Arial" panose="020B0604020202020204" pitchFamily="34" charset="0"/>
                <a:cs typeface="Arial" panose="020B0604020202020204" pitchFamily="34" charset="0"/>
              </a:rPr>
              <a:t>Open</a:t>
            </a:r>
            <a:r>
              <a:rPr lang="el-GR"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Έπειτα θα πατήσετε «Ανέβασμα».</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758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www.w3.org/XML/1998/namespace"/>
    <ds:schemaRef ds:uri="16c05727-aa75-4e4a-9b5f-8a80a1165891"/>
    <ds:schemaRef ds:uri="71af3243-3dd4-4a8d-8c0d-dd76da1f02a5"/>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5289</TotalTime>
  <Words>2600</Words>
  <Application>Microsoft Office PowerPoint</Application>
  <PresentationFormat>Widescreen</PresentationFormat>
  <Paragraphs>290</Paragraphs>
  <Slides>41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Bahnschrift Light</vt:lpstr>
      <vt:lpstr>Calibri</vt:lpstr>
      <vt:lpstr>Corbel</vt:lpstr>
      <vt:lpstr>Gill Sans MT</vt:lpstr>
      <vt:lpstr>Gill Sans MT Condensed</vt:lpstr>
      <vt:lpstr>Goudy Old Style</vt:lpstr>
      <vt:lpstr>Tahoma</vt:lpstr>
      <vt:lpstr>Wingdings</vt:lpstr>
      <vt:lpstr>Wingdings 2</vt:lpstr>
      <vt:lpstr>Parcel</vt:lpstr>
      <vt:lpstr>ΠΑΓΚΥπρΙΟΣ ΔΙΚΗΓΟΡΙΚΟΣ ΣΥΛΛΟΓΟΣ</vt:lpstr>
      <vt:lpstr>ΟΔΗΓΟΣ ηλεκτρονικου συστηματοσ ΕΡΓΟΥ ΕΠΙΔΟΤΗΣΗΣ ΑΣΚΟΥΜΕΝΩΝ </vt:lpstr>
      <vt:lpstr> ΑΝΑΚΟΙΝΩΣΗ </vt:lpstr>
      <vt:lpstr>ΔΗΜΙΟΥΡΓΙΑ ΛΟΓΑΡΙΑΜΣΟΥ</vt:lpstr>
      <vt:lpstr>Login</vt:lpstr>
      <vt:lpstr>login</vt:lpstr>
      <vt:lpstr>Συμπληρωση προσωπικων στοιχειων ασκουμενου δικηγορου</vt:lpstr>
      <vt:lpstr>Συμπληρωση προσωπικων στοιχειων ασκουμενου δικηγορου</vt:lpstr>
      <vt:lpstr>Ανεβασμα αντιγραφων  Δ.Τ και πιστοποιητικο ΜΗΤΡΩΟΥ ΑΠΌ ΑΝ.ΔΙΚ.</vt:lpstr>
      <vt:lpstr>Συμπληρωση Στοιχειων Δικηγορικου Γραφειου και ΔικηγΟρου Καθοδηγητη</vt:lpstr>
      <vt:lpstr>Συμπληρωση Στοιχειων Δικηγορικου Γραφειου και Δικηγορου Καθοδηγητη</vt:lpstr>
      <vt:lpstr>Αν ο καθοδηγητης δεν πληροι τα κριτHρια ως ανωτερω:</vt:lpstr>
      <vt:lpstr>Ενημερωση για την πορεια της αιτησης</vt:lpstr>
      <vt:lpstr>IBAN</vt:lpstr>
      <vt:lpstr>Iban certificate upload</vt:lpstr>
      <vt:lpstr>Ερωτηματολογιο εναρξης</vt:lpstr>
      <vt:lpstr>Ερωτηματολογιο εναρξησ</vt:lpstr>
      <vt:lpstr>Ερωτηματολογιο εναρξης/ Συμπληρωση</vt:lpstr>
      <vt:lpstr>Ερωτηματολογιο εναρξης/ Συμπληρωση</vt:lpstr>
      <vt:lpstr>Υποβολη Ερωτηματολογιου εναρξης</vt:lpstr>
      <vt:lpstr>Διαδικασια Πληρωμης</vt:lpstr>
      <vt:lpstr>Αλλαγη καθοδηγητη</vt:lpstr>
      <vt:lpstr>Αλλαγη καθοδηγητη</vt:lpstr>
      <vt:lpstr>Αλλαγη καθοδηγητη</vt:lpstr>
      <vt:lpstr>Αλλαγη γραφειου</vt:lpstr>
      <vt:lpstr>Τερματισμος</vt:lpstr>
      <vt:lpstr>επανενταξη</vt:lpstr>
      <vt:lpstr>Επανενταξη</vt:lpstr>
      <vt:lpstr>Αλλαγη γραφειου/αλλαγη καθοδηγητη/ τερματισμοσ/επανενταξη</vt:lpstr>
      <vt:lpstr>Εντυπο καταγραφησ εργασιων</vt:lpstr>
      <vt:lpstr>ΕΝΤΥΠΟ ΚΑΤΑΓΡΑΦΗς ΕΡΓΑΣΙΩΝ- ορθη συμπληρωση</vt:lpstr>
      <vt:lpstr>Εντυπο καταγραφης – ορθη συμπληρωση</vt:lpstr>
      <vt:lpstr>Εντυπο καταγραφης εργασιων –καταχωριση απο καθοδηγητη</vt:lpstr>
      <vt:lpstr>Καταχωριση εντυπου απο καθοδηγητη δικηγορο</vt:lpstr>
      <vt:lpstr>συνεχεια</vt:lpstr>
      <vt:lpstr>συνεχεια</vt:lpstr>
      <vt:lpstr>ΣΥΝΕΧΕΙΑ</vt:lpstr>
      <vt:lpstr>ΕΠΑΛΗΘΕΥΣΗ ΑΠΟ ΑΣΚΟΥΜΕΝΟ ΔΙΚΗΓΟΡΟ</vt:lpstr>
      <vt:lpstr>Εκπροθεσμο εντυπο καταγραφης εργασιων</vt:lpstr>
      <vt:lpstr>Ερωτηματολογιο ληξησ (questionnaire ιι)</vt:lpstr>
      <vt:lpstr>ΤΕΛΟΣ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ΠΑΓΚΥΡΠΙΟΣ ΔΙΚΗΓΟΡΙΚΟ ΣΥΛΛΟΓΟΣ</dc:title>
  <dc:creator>Nicoletta Panayi</dc:creator>
  <cp:lastModifiedBy>Nicoletta Panayi</cp:lastModifiedBy>
  <cp:revision>1417</cp:revision>
  <cp:lastPrinted>2023-01-16T07:51:06Z</cp:lastPrinted>
  <dcterms:created xsi:type="dcterms:W3CDTF">2022-08-31T09:37:48Z</dcterms:created>
  <dcterms:modified xsi:type="dcterms:W3CDTF">2023-11-20T07:56:56Z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