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1.xml" ContentType="application/vnd.openxmlformats-officedocument.presentationml.notesSlide+xml"/>
  <Override PartName="/ppt/charts/chart9.xml" ContentType="application/vnd.openxmlformats-officedocument.drawingml.chart+xml"/>
  <Override PartName="/ppt/notesSlides/notesSlide2.xml" ContentType="application/vnd.openxmlformats-officedocument.presentationml.notesSlide+xml"/>
  <Override PartName="/ppt/charts/chart10.xml" ContentType="application/vnd.openxmlformats-officedocument.drawingml.chart+xml"/>
  <Override PartName="/ppt/notesSlides/notesSlide3.xml" ContentType="application/vnd.openxmlformats-officedocument.presentationml.notesSlide+xml"/>
  <Override PartName="/ppt/charts/chart11.xml" ContentType="application/vnd.openxmlformats-officedocument.drawingml.chart+xml"/>
  <Override PartName="/ppt/notesSlides/notesSlide4.xml" ContentType="application/vnd.openxmlformats-officedocument.presentationml.notesSlide+xml"/>
  <Override PartName="/ppt/charts/chart12.xml" ContentType="application/vnd.openxmlformats-officedocument.drawingml.chart+xml"/>
  <Override PartName="/ppt/notesSlides/notesSlide5.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notesSlides/notesSlide6.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notesSlides/notesSlide7.xml" ContentType="application/vnd.openxmlformats-officedocument.presentationml.notesSlide+xml"/>
  <Override PartName="/ppt/charts/chart21.xml" ContentType="application/vnd.openxmlformats-officedocument.drawingml.chart+xml"/>
  <Override PartName="/ppt/notesSlides/notesSlide8.xml" ContentType="application/vnd.openxmlformats-officedocument.presentationml.notesSlide+xml"/>
  <Override PartName="/ppt/charts/chart22.xml" ContentType="application/vnd.openxmlformats-officedocument.drawingml.chart+xml"/>
  <Override PartName="/ppt/notesSlides/notesSlide9.xml" ContentType="application/vnd.openxmlformats-officedocument.presentationml.notesSlide+xml"/>
  <Override PartName="/ppt/charts/chart2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7"/>
  </p:notesMasterIdLst>
  <p:sldIdLst>
    <p:sldId id="256" r:id="rId2"/>
    <p:sldId id="257" r:id="rId3"/>
    <p:sldId id="275" r:id="rId4"/>
    <p:sldId id="258" r:id="rId5"/>
    <p:sldId id="279" r:id="rId6"/>
    <p:sldId id="280" r:id="rId7"/>
    <p:sldId id="281" r:id="rId8"/>
    <p:sldId id="283" r:id="rId9"/>
    <p:sldId id="285" r:id="rId10"/>
    <p:sldId id="286" r:id="rId11"/>
    <p:sldId id="300"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780" autoAdjust="0"/>
  </p:normalViewPr>
  <p:slideViewPr>
    <p:cSldViewPr>
      <p:cViewPr varScale="1">
        <p:scale>
          <a:sx n="74" d="100"/>
          <a:sy n="74" d="100"/>
        </p:scale>
        <p:origin x="-163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Φύλο</c:v>
                </c:pt>
              </c:strCache>
            </c:strRef>
          </c:tx>
          <c:dLbls>
            <c:showLegendKey val="0"/>
            <c:showVal val="1"/>
            <c:showCatName val="0"/>
            <c:showSerName val="0"/>
            <c:showPercent val="0"/>
            <c:showBubbleSize val="0"/>
            <c:showLeaderLines val="1"/>
          </c:dLbls>
          <c:cat>
            <c:strRef>
              <c:f>Sheet1!$A$2:$A$4</c:f>
              <c:strCache>
                <c:ptCount val="3"/>
                <c:pt idx="0">
                  <c:v>Άνδρες</c:v>
                </c:pt>
                <c:pt idx="1">
                  <c:v>Γυναίκες</c:v>
                </c:pt>
                <c:pt idx="2">
                  <c:v>Δεν απάντησαν</c:v>
                </c:pt>
              </c:strCache>
            </c:strRef>
          </c:cat>
          <c:val>
            <c:numRef>
              <c:f>Sheet1!$B$2:$B$4</c:f>
              <c:numCache>
                <c:formatCode>0%</c:formatCode>
                <c:ptCount val="3"/>
                <c:pt idx="0">
                  <c:v>0.5</c:v>
                </c:pt>
                <c:pt idx="1">
                  <c:v>0.47</c:v>
                </c:pt>
                <c:pt idx="2">
                  <c:v>0.03</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l-G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8.8612447749586862E-2"/>
          <c:y val="4.0993539269129818E-2"/>
          <c:w val="0.91028676970934186"/>
          <c:h val="0.47856511205330104"/>
        </c:manualLayout>
      </c:layout>
      <c:bar3DChart>
        <c:barDir val="col"/>
        <c:grouping val="standard"/>
        <c:varyColors val="0"/>
        <c:ser>
          <c:idx val="0"/>
          <c:order val="0"/>
          <c:tx>
            <c:strRef>
              <c:f>Sheet1!$B$1</c:f>
              <c:strCache>
                <c:ptCount val="1"/>
                <c:pt idx="0">
                  <c:v>Column1</c:v>
                </c:pt>
              </c:strCache>
            </c:strRef>
          </c:tx>
          <c:invertIfNegative val="0"/>
          <c:dLbls>
            <c:showLegendKey val="0"/>
            <c:showVal val="1"/>
            <c:showCatName val="0"/>
            <c:showSerName val="0"/>
            <c:showPercent val="0"/>
            <c:showBubbleSize val="0"/>
            <c:showLeaderLines val="0"/>
          </c:dLbls>
          <c:cat>
            <c:strRef>
              <c:f>Sheet1!$A$2:$A$6</c:f>
              <c:strCache>
                <c:ptCount val="5"/>
                <c:pt idx="0">
                  <c:v>Χρόνο Άσκησης </c:v>
                </c:pt>
                <c:pt idx="1">
                  <c:v>Διαλέξεις του Νομικού Συμβουλίου ως μέθοδος διδασκαλίας</c:v>
                </c:pt>
                <c:pt idx="2">
                  <c:v>Επιλογή Διδακτικού Προσωπικού-Καθηγητές</c:v>
                </c:pt>
                <c:pt idx="3">
                  <c:v>Διδακτέα Ύλη όσο αφόρα στη βιβλιογραφία </c:v>
                </c:pt>
                <c:pt idx="4">
                  <c:v>Διδακτέα Ύλη όσο αφορά στο θεματολόγιο </c:v>
                </c:pt>
              </c:strCache>
            </c:strRef>
          </c:cat>
          <c:val>
            <c:numRef>
              <c:f>Sheet1!$B$2:$B$6</c:f>
              <c:numCache>
                <c:formatCode>0%</c:formatCode>
                <c:ptCount val="5"/>
                <c:pt idx="0">
                  <c:v>0.64</c:v>
                </c:pt>
                <c:pt idx="1">
                  <c:v>0.48</c:v>
                </c:pt>
                <c:pt idx="2">
                  <c:v>0.49</c:v>
                </c:pt>
                <c:pt idx="3">
                  <c:v>0.33</c:v>
                </c:pt>
                <c:pt idx="4">
                  <c:v>0.4</c:v>
                </c:pt>
              </c:numCache>
            </c:numRef>
          </c:val>
        </c:ser>
        <c:dLbls>
          <c:showLegendKey val="0"/>
          <c:showVal val="0"/>
          <c:showCatName val="0"/>
          <c:showSerName val="0"/>
          <c:showPercent val="0"/>
          <c:showBubbleSize val="0"/>
        </c:dLbls>
        <c:gapWidth val="150"/>
        <c:shape val="cone"/>
        <c:axId val="131571712"/>
        <c:axId val="131574784"/>
        <c:axId val="28815360"/>
      </c:bar3DChart>
      <c:catAx>
        <c:axId val="131571712"/>
        <c:scaling>
          <c:orientation val="minMax"/>
        </c:scaling>
        <c:delete val="0"/>
        <c:axPos val="b"/>
        <c:majorTickMark val="out"/>
        <c:minorTickMark val="none"/>
        <c:tickLblPos val="nextTo"/>
        <c:txPr>
          <a:bodyPr/>
          <a:lstStyle/>
          <a:p>
            <a:pPr>
              <a:defRPr sz="1200" baseline="0"/>
            </a:pPr>
            <a:endParaRPr lang="el-GR"/>
          </a:p>
        </c:txPr>
        <c:crossAx val="131574784"/>
        <c:crosses val="autoZero"/>
        <c:auto val="1"/>
        <c:lblAlgn val="ctr"/>
        <c:lblOffset val="90"/>
        <c:noMultiLvlLbl val="0"/>
      </c:catAx>
      <c:valAx>
        <c:axId val="131574784"/>
        <c:scaling>
          <c:orientation val="minMax"/>
        </c:scaling>
        <c:delete val="0"/>
        <c:axPos val="l"/>
        <c:majorGridlines/>
        <c:numFmt formatCode="0%" sourceLinked="1"/>
        <c:majorTickMark val="out"/>
        <c:minorTickMark val="none"/>
        <c:tickLblPos val="nextTo"/>
        <c:crossAx val="131571712"/>
        <c:crosses val="autoZero"/>
        <c:crossBetween val="between"/>
      </c:valAx>
      <c:serAx>
        <c:axId val="28815360"/>
        <c:scaling>
          <c:orientation val="minMax"/>
        </c:scaling>
        <c:delete val="1"/>
        <c:axPos val="b"/>
        <c:majorTickMark val="out"/>
        <c:minorTickMark val="none"/>
        <c:tickLblPos val="nextTo"/>
        <c:crossAx val="131574784"/>
        <c:crosses val="autoZero"/>
      </c:serAx>
    </c:plotArea>
    <c:plotVisOnly val="1"/>
    <c:dispBlanksAs val="gap"/>
    <c:showDLblsOverMax val="0"/>
  </c:chart>
  <c:txPr>
    <a:bodyPr/>
    <a:lstStyle/>
    <a:p>
      <a:pPr>
        <a:defRPr sz="1800"/>
      </a:pPr>
      <a:endParaRPr lang="el-G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Column3</c:v>
                </c:pt>
              </c:strCache>
            </c:strRef>
          </c:tx>
          <c:invertIfNegative val="0"/>
          <c:dLbls>
            <c:showLegendKey val="0"/>
            <c:showVal val="1"/>
            <c:showCatName val="0"/>
            <c:showSerName val="0"/>
            <c:showPercent val="0"/>
            <c:showBubbleSize val="0"/>
            <c:showLeaderLines val="0"/>
          </c:dLbls>
          <c:cat>
            <c:strRef>
              <c:f>Sheet1!$A$2:$A$6</c:f>
              <c:strCache>
                <c:ptCount val="5"/>
                <c:pt idx="0">
                  <c:v>Δεοντολογία </c:v>
                </c:pt>
                <c:pt idx="1">
                  <c:v>Θα πρέπει να συνεχίσει ο θεσμός των εξετάσεων ως έχει </c:v>
                </c:pt>
                <c:pt idx="2">
                  <c:v>Θα πρέπει να συνεχίσει ο θεσμός της άσκησης  ως έχει </c:v>
                </c:pt>
                <c:pt idx="3">
                  <c:v>5 χρονια πείρα για ασκούμενους</c:v>
                </c:pt>
                <c:pt idx="4">
                  <c:v>Θεωρώ δίκαιο το ελάχιστο των €260 τον μήνα για τους ασκούμενους </c:v>
                </c:pt>
              </c:strCache>
            </c:strRef>
          </c:cat>
          <c:val>
            <c:numRef>
              <c:f>Sheet1!$B$2:$B$6</c:f>
              <c:numCache>
                <c:formatCode>0%</c:formatCode>
                <c:ptCount val="5"/>
                <c:pt idx="0">
                  <c:v>0.47</c:v>
                </c:pt>
                <c:pt idx="1">
                  <c:v>0.47</c:v>
                </c:pt>
                <c:pt idx="2">
                  <c:v>0.41</c:v>
                </c:pt>
                <c:pt idx="3">
                  <c:v>0.27</c:v>
                </c:pt>
                <c:pt idx="4">
                  <c:v>0.72</c:v>
                </c:pt>
              </c:numCache>
            </c:numRef>
          </c:val>
        </c:ser>
        <c:ser>
          <c:idx val="1"/>
          <c:order val="1"/>
          <c:tx>
            <c:strRef>
              <c:f>Sheet1!$C$1</c:f>
              <c:strCache>
                <c:ptCount val="1"/>
                <c:pt idx="0">
                  <c:v>Column1</c:v>
                </c:pt>
              </c:strCache>
            </c:strRef>
          </c:tx>
          <c:invertIfNegative val="0"/>
          <c:cat>
            <c:strRef>
              <c:f>Sheet1!$A$2:$A$6</c:f>
              <c:strCache>
                <c:ptCount val="5"/>
                <c:pt idx="0">
                  <c:v>Δεοντολογία </c:v>
                </c:pt>
                <c:pt idx="1">
                  <c:v>Θα πρέπει να συνεχίσει ο θεσμός των εξετάσεων ως έχει </c:v>
                </c:pt>
                <c:pt idx="2">
                  <c:v>Θα πρέπει να συνεχίσει ο θεσμός της άσκησης  ως έχει </c:v>
                </c:pt>
                <c:pt idx="3">
                  <c:v>5 χρονια πείρα για ασκούμενους</c:v>
                </c:pt>
                <c:pt idx="4">
                  <c:v>Θεωρώ δίκαιο το ελάχιστο των €260 τον μήνα για τους ασκούμενους </c:v>
                </c:pt>
              </c:strCache>
            </c:strRef>
          </c:cat>
          <c:val>
            <c:numRef>
              <c:f>Sheet1!$C$2:$C$6</c:f>
            </c:numRef>
          </c:val>
        </c:ser>
        <c:ser>
          <c:idx val="2"/>
          <c:order val="2"/>
          <c:tx>
            <c:strRef>
              <c:f>Sheet1!$D$1</c:f>
              <c:strCache>
                <c:ptCount val="1"/>
                <c:pt idx="0">
                  <c:v>Column2</c:v>
                </c:pt>
              </c:strCache>
            </c:strRef>
          </c:tx>
          <c:invertIfNegative val="0"/>
          <c:cat>
            <c:strRef>
              <c:f>Sheet1!$A$2:$A$6</c:f>
              <c:strCache>
                <c:ptCount val="5"/>
                <c:pt idx="0">
                  <c:v>Δεοντολογία </c:v>
                </c:pt>
                <c:pt idx="1">
                  <c:v>Θα πρέπει να συνεχίσει ο θεσμός των εξετάσεων ως έχει </c:v>
                </c:pt>
                <c:pt idx="2">
                  <c:v>Θα πρέπει να συνεχίσει ο θεσμός της άσκησης  ως έχει </c:v>
                </c:pt>
                <c:pt idx="3">
                  <c:v>5 χρονια πείρα για ασκούμενους</c:v>
                </c:pt>
                <c:pt idx="4">
                  <c:v>Θεωρώ δίκαιο το ελάχιστο των €260 τον μήνα για τους ασκούμενους </c:v>
                </c:pt>
              </c:strCache>
            </c:strRef>
          </c:cat>
          <c:val>
            <c:numRef>
              <c:f>Sheet1!$D$2:$D$6</c:f>
            </c:numRef>
          </c:val>
        </c:ser>
        <c:dLbls>
          <c:showLegendKey val="0"/>
          <c:showVal val="0"/>
          <c:showCatName val="0"/>
          <c:showSerName val="0"/>
          <c:showPercent val="0"/>
          <c:showBubbleSize val="0"/>
        </c:dLbls>
        <c:gapWidth val="150"/>
        <c:axId val="28755072"/>
        <c:axId val="28756608"/>
      </c:barChart>
      <c:catAx>
        <c:axId val="28755072"/>
        <c:scaling>
          <c:orientation val="minMax"/>
        </c:scaling>
        <c:delete val="0"/>
        <c:axPos val="b"/>
        <c:majorTickMark val="out"/>
        <c:minorTickMark val="none"/>
        <c:tickLblPos val="nextTo"/>
        <c:crossAx val="28756608"/>
        <c:crosses val="autoZero"/>
        <c:auto val="1"/>
        <c:lblAlgn val="ctr"/>
        <c:lblOffset val="100"/>
        <c:noMultiLvlLbl val="0"/>
      </c:catAx>
      <c:valAx>
        <c:axId val="28756608"/>
        <c:scaling>
          <c:orientation val="minMax"/>
        </c:scaling>
        <c:delete val="0"/>
        <c:axPos val="l"/>
        <c:majorGridlines/>
        <c:numFmt formatCode="0%" sourceLinked="1"/>
        <c:majorTickMark val="out"/>
        <c:minorTickMark val="none"/>
        <c:tickLblPos val="nextTo"/>
        <c:crossAx val="28755072"/>
        <c:crosses val="autoZero"/>
        <c:crossBetween val="between"/>
      </c:valAx>
    </c:plotArea>
    <c:plotVisOnly val="1"/>
    <c:dispBlanksAs val="gap"/>
    <c:showDLblsOverMax val="0"/>
  </c:chart>
  <c:txPr>
    <a:bodyPr/>
    <a:lstStyle/>
    <a:p>
      <a:pPr>
        <a:defRPr sz="1800"/>
      </a:pPr>
      <a:endParaRPr lang="el-G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Lbls>
            <c:showLegendKey val="0"/>
            <c:showVal val="1"/>
            <c:showCatName val="0"/>
            <c:showSerName val="0"/>
            <c:showPercent val="0"/>
            <c:showBubbleSize val="0"/>
            <c:showLeaderLines val="0"/>
          </c:dLbls>
          <c:cat>
            <c:strRef>
              <c:f>Sheet1!$A$2:$A$4</c:f>
              <c:strCache>
                <c:ptCount val="3"/>
                <c:pt idx="0">
                  <c:v>Δικαστών στην ίδια επαρχία </c:v>
                </c:pt>
                <c:pt idx="1">
                  <c:v>Δικαστών σε διαφορετικές επαρχίες </c:v>
                </c:pt>
                <c:pt idx="2">
                  <c:v>Ανωτάτου Δικαστηρίου .</c:v>
                </c:pt>
              </c:strCache>
            </c:strRef>
          </c:cat>
          <c:val>
            <c:numRef>
              <c:f>Sheet1!$B$2:$B$4</c:f>
              <c:numCache>
                <c:formatCode>0%</c:formatCode>
                <c:ptCount val="3"/>
                <c:pt idx="0">
                  <c:v>0.45</c:v>
                </c:pt>
                <c:pt idx="1">
                  <c:v>0.53</c:v>
                </c:pt>
                <c:pt idx="2">
                  <c:v>0.4</c:v>
                </c:pt>
              </c:numCache>
            </c:numRef>
          </c:val>
        </c:ser>
        <c:dLbls>
          <c:showLegendKey val="0"/>
          <c:showVal val="0"/>
          <c:showCatName val="0"/>
          <c:showSerName val="0"/>
          <c:showPercent val="0"/>
          <c:showBubbleSize val="0"/>
        </c:dLbls>
        <c:gapWidth val="150"/>
        <c:axId val="155955584"/>
        <c:axId val="155957120"/>
      </c:barChart>
      <c:catAx>
        <c:axId val="155955584"/>
        <c:scaling>
          <c:orientation val="minMax"/>
        </c:scaling>
        <c:delete val="0"/>
        <c:axPos val="b"/>
        <c:majorTickMark val="out"/>
        <c:minorTickMark val="none"/>
        <c:tickLblPos val="nextTo"/>
        <c:crossAx val="155957120"/>
        <c:crosses val="autoZero"/>
        <c:auto val="1"/>
        <c:lblAlgn val="ctr"/>
        <c:lblOffset val="100"/>
        <c:noMultiLvlLbl val="0"/>
      </c:catAx>
      <c:valAx>
        <c:axId val="155957120"/>
        <c:scaling>
          <c:orientation val="minMax"/>
        </c:scaling>
        <c:delete val="0"/>
        <c:axPos val="l"/>
        <c:majorGridlines/>
        <c:numFmt formatCode="0%" sourceLinked="1"/>
        <c:majorTickMark val="out"/>
        <c:minorTickMark val="none"/>
        <c:tickLblPos val="nextTo"/>
        <c:crossAx val="155955584"/>
        <c:crosses val="autoZero"/>
        <c:crossBetween val="between"/>
      </c:valAx>
    </c:plotArea>
    <c:plotVisOnly val="1"/>
    <c:dispBlanksAs val="gap"/>
    <c:showDLblsOverMax val="0"/>
  </c:chart>
  <c:txPr>
    <a:bodyPr/>
    <a:lstStyle/>
    <a:p>
      <a:pPr>
        <a:defRPr sz="1800"/>
      </a:pPr>
      <a:endParaRPr lang="el-G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Lbls>
            <c:showLegendKey val="0"/>
            <c:showVal val="1"/>
            <c:showCatName val="0"/>
            <c:showSerName val="0"/>
            <c:showPercent val="0"/>
            <c:showBubbleSize val="0"/>
            <c:showLeaderLines val="0"/>
          </c:dLbls>
          <c:cat>
            <c:strRef>
              <c:f>Sheet1!$A$2:$A$6</c:f>
              <c:strCache>
                <c:ptCount val="5"/>
                <c:pt idx="0">
                  <c:v>Αποφάσεις Ανωτάτου άρτια αιτιολογημένες</c:v>
                </c:pt>
                <c:pt idx="1">
                  <c:v>Αποφάσεις του Ανωτάτου διαπραγματεύονται   όλες τις πτυχές μια υπόθεσης  </c:v>
                </c:pt>
                <c:pt idx="2">
                  <c:v>Ικανοποιημένος/νη από τον βαθμό ανάλυσης της μαρτυρίας από πρωτόδικα  </c:v>
                </c:pt>
                <c:pt idx="3">
                  <c:v>Υπάρχει αμεροληψία στις αποφάσεις του Ανωτάτου </c:v>
                </c:pt>
                <c:pt idx="4">
                  <c:v>Η επιστημονική κριτική των δικαστικών αποφάσεων είναι αναγκαία  </c:v>
                </c:pt>
              </c:strCache>
            </c:strRef>
          </c:cat>
          <c:val>
            <c:numRef>
              <c:f>Sheet1!$B$2:$B$6</c:f>
              <c:numCache>
                <c:formatCode>0%</c:formatCode>
                <c:ptCount val="5"/>
                <c:pt idx="0">
                  <c:v>0.45</c:v>
                </c:pt>
                <c:pt idx="1">
                  <c:v>0.51</c:v>
                </c:pt>
                <c:pt idx="2">
                  <c:v>0.44</c:v>
                </c:pt>
                <c:pt idx="3">
                  <c:v>0.45</c:v>
                </c:pt>
                <c:pt idx="4">
                  <c:v>0.81</c:v>
                </c:pt>
              </c:numCache>
            </c:numRef>
          </c:val>
        </c:ser>
        <c:dLbls>
          <c:showLegendKey val="0"/>
          <c:showVal val="0"/>
          <c:showCatName val="0"/>
          <c:showSerName val="0"/>
          <c:showPercent val="0"/>
          <c:showBubbleSize val="0"/>
        </c:dLbls>
        <c:gapWidth val="150"/>
        <c:axId val="63978880"/>
        <c:axId val="63980672"/>
      </c:barChart>
      <c:catAx>
        <c:axId val="63978880"/>
        <c:scaling>
          <c:orientation val="minMax"/>
        </c:scaling>
        <c:delete val="0"/>
        <c:axPos val="b"/>
        <c:majorTickMark val="out"/>
        <c:minorTickMark val="none"/>
        <c:tickLblPos val="nextTo"/>
        <c:txPr>
          <a:bodyPr/>
          <a:lstStyle/>
          <a:p>
            <a:pPr>
              <a:defRPr sz="1200"/>
            </a:pPr>
            <a:endParaRPr lang="el-GR"/>
          </a:p>
        </c:txPr>
        <c:crossAx val="63980672"/>
        <c:crosses val="autoZero"/>
        <c:auto val="1"/>
        <c:lblAlgn val="ctr"/>
        <c:lblOffset val="100"/>
        <c:noMultiLvlLbl val="0"/>
      </c:catAx>
      <c:valAx>
        <c:axId val="63980672"/>
        <c:scaling>
          <c:orientation val="minMax"/>
        </c:scaling>
        <c:delete val="0"/>
        <c:axPos val="l"/>
        <c:majorGridlines/>
        <c:numFmt formatCode="0%" sourceLinked="1"/>
        <c:majorTickMark val="out"/>
        <c:minorTickMark val="none"/>
        <c:tickLblPos val="nextTo"/>
        <c:crossAx val="63978880"/>
        <c:crosses val="autoZero"/>
        <c:crossBetween val="between"/>
      </c:valAx>
    </c:plotArea>
    <c:plotVisOnly val="1"/>
    <c:dispBlanksAs val="gap"/>
    <c:showDLblsOverMax val="0"/>
  </c:chart>
  <c:txPr>
    <a:bodyPr/>
    <a:lstStyle/>
    <a:p>
      <a:pPr>
        <a:defRPr sz="1800"/>
      </a:pPr>
      <a:endParaRPr lang="el-G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Lbls>
            <c:showLegendKey val="0"/>
            <c:showVal val="1"/>
            <c:showCatName val="0"/>
            <c:showSerName val="0"/>
            <c:showPercent val="0"/>
            <c:showBubbleSize val="0"/>
            <c:showLeaderLines val="0"/>
          </c:dLbls>
          <c:cat>
            <c:strRef>
              <c:f>Sheet1!$A$2:$A$4</c:f>
              <c:strCache>
                <c:ptCount val="3"/>
                <c:pt idx="0">
                  <c:v>Οι δικηγόροι συμβάλλουν στις μεγάλες καθυστερήσεις στη εκδίκαση ποινικών  υποθέσεων</c:v>
                </c:pt>
                <c:pt idx="1">
                  <c:v>Οι δικηγόροι συμβάλλουν στις μεγάλες καθυστερήσεις στη εκδίκαση αστικών  υποθέσεων </c:v>
                </c:pt>
                <c:pt idx="2">
                  <c:v>Η ύπαρξη Νομικών Σχολών στην Κύπρο θα βοηθήσει στην αναβάθμιση του Δικαίου στην Κύπρο </c:v>
                </c:pt>
              </c:strCache>
            </c:strRef>
          </c:cat>
          <c:val>
            <c:numRef>
              <c:f>Sheet1!$B$2:$B$4</c:f>
              <c:numCache>
                <c:formatCode>0%</c:formatCode>
                <c:ptCount val="3"/>
                <c:pt idx="0">
                  <c:v>0.65</c:v>
                </c:pt>
                <c:pt idx="1">
                  <c:v>0.65</c:v>
                </c:pt>
                <c:pt idx="2">
                  <c:v>0.7</c:v>
                </c:pt>
              </c:numCache>
            </c:numRef>
          </c:val>
        </c:ser>
        <c:dLbls>
          <c:showLegendKey val="0"/>
          <c:showVal val="0"/>
          <c:showCatName val="0"/>
          <c:showSerName val="0"/>
          <c:showPercent val="0"/>
          <c:showBubbleSize val="0"/>
        </c:dLbls>
        <c:gapWidth val="150"/>
        <c:axId val="64637568"/>
        <c:axId val="64651648"/>
      </c:barChart>
      <c:catAx>
        <c:axId val="64637568"/>
        <c:scaling>
          <c:orientation val="minMax"/>
        </c:scaling>
        <c:delete val="0"/>
        <c:axPos val="b"/>
        <c:majorTickMark val="out"/>
        <c:minorTickMark val="none"/>
        <c:tickLblPos val="nextTo"/>
        <c:crossAx val="64651648"/>
        <c:crosses val="autoZero"/>
        <c:auto val="1"/>
        <c:lblAlgn val="ctr"/>
        <c:lblOffset val="100"/>
        <c:noMultiLvlLbl val="0"/>
      </c:catAx>
      <c:valAx>
        <c:axId val="64651648"/>
        <c:scaling>
          <c:orientation val="minMax"/>
        </c:scaling>
        <c:delete val="0"/>
        <c:axPos val="l"/>
        <c:majorGridlines/>
        <c:numFmt formatCode="0%" sourceLinked="1"/>
        <c:majorTickMark val="out"/>
        <c:minorTickMark val="none"/>
        <c:tickLblPos val="nextTo"/>
        <c:crossAx val="64637568"/>
        <c:crosses val="autoZero"/>
        <c:crossBetween val="between"/>
      </c:valAx>
    </c:plotArea>
    <c:plotVisOnly val="1"/>
    <c:dispBlanksAs val="gap"/>
    <c:showDLblsOverMax val="0"/>
  </c:chart>
  <c:txPr>
    <a:bodyPr/>
    <a:lstStyle/>
    <a:p>
      <a:pPr>
        <a:defRPr sz="1800"/>
      </a:pPr>
      <a:endParaRPr lang="el-G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Lbls>
            <c:showLegendKey val="0"/>
            <c:showVal val="1"/>
            <c:showCatName val="0"/>
            <c:showSerName val="0"/>
            <c:showPercent val="0"/>
            <c:showBubbleSize val="0"/>
            <c:showLeaderLines val="0"/>
          </c:dLbls>
          <c:cat>
            <c:strRef>
              <c:f>Sheet1!$A$2:$A$5</c:f>
              <c:strCache>
                <c:ptCount val="4"/>
                <c:pt idx="0">
                  <c:v>Ήλθε ο χρόνος διαχωρισμού του  Ανωτάτου Δικαστηρίου όπως ήταν το 1963 ορθή τριλογία στο Σύνταγμα (59%).</c:v>
                </c:pt>
                <c:pt idx="1">
                  <c:v>Θα πρέπει να θεσπιστεί τριτοβάθμια δικαιοδοσία </c:v>
                </c:pt>
                <c:pt idx="2">
                  <c:v>Τα προτεινόμενα  πρωτοβάθμια διοικητικά δικαστήρια πρέπει να είναι Τμήμα των Επαρχιακών Δικαστηρίων</c:v>
                </c:pt>
                <c:pt idx="3">
                  <c:v>Τα προτεινόμενα  πρωτοβάθμια διοικητικά δικαστήρια πρέπει να είναι ξεχωριστά δικαστήρια     </c:v>
                </c:pt>
              </c:strCache>
            </c:strRef>
          </c:cat>
          <c:val>
            <c:numRef>
              <c:f>Sheet1!$B$2:$B$5</c:f>
              <c:numCache>
                <c:formatCode>0%</c:formatCode>
                <c:ptCount val="4"/>
                <c:pt idx="0">
                  <c:v>0.59</c:v>
                </c:pt>
                <c:pt idx="1">
                  <c:v>0.71</c:v>
                </c:pt>
                <c:pt idx="2">
                  <c:v>0.43</c:v>
                </c:pt>
                <c:pt idx="3">
                  <c:v>0.55000000000000004</c:v>
                </c:pt>
              </c:numCache>
            </c:numRef>
          </c:val>
        </c:ser>
        <c:dLbls>
          <c:showLegendKey val="0"/>
          <c:showVal val="0"/>
          <c:showCatName val="0"/>
          <c:showSerName val="0"/>
          <c:showPercent val="0"/>
          <c:showBubbleSize val="0"/>
        </c:dLbls>
        <c:gapWidth val="150"/>
        <c:axId val="64676608"/>
        <c:axId val="64678144"/>
      </c:barChart>
      <c:catAx>
        <c:axId val="64676608"/>
        <c:scaling>
          <c:orientation val="minMax"/>
        </c:scaling>
        <c:delete val="0"/>
        <c:axPos val="b"/>
        <c:majorTickMark val="out"/>
        <c:minorTickMark val="none"/>
        <c:tickLblPos val="nextTo"/>
        <c:crossAx val="64678144"/>
        <c:crosses val="autoZero"/>
        <c:auto val="1"/>
        <c:lblAlgn val="ctr"/>
        <c:lblOffset val="100"/>
        <c:noMultiLvlLbl val="0"/>
      </c:catAx>
      <c:valAx>
        <c:axId val="64678144"/>
        <c:scaling>
          <c:orientation val="minMax"/>
        </c:scaling>
        <c:delete val="0"/>
        <c:axPos val="l"/>
        <c:majorGridlines/>
        <c:numFmt formatCode="0%" sourceLinked="1"/>
        <c:majorTickMark val="out"/>
        <c:minorTickMark val="none"/>
        <c:tickLblPos val="nextTo"/>
        <c:crossAx val="64676608"/>
        <c:crosses val="autoZero"/>
        <c:crossBetween val="between"/>
      </c:valAx>
    </c:plotArea>
    <c:plotVisOnly val="1"/>
    <c:dispBlanksAs val="gap"/>
    <c:showDLblsOverMax val="0"/>
  </c:chart>
  <c:txPr>
    <a:bodyPr/>
    <a:lstStyle/>
    <a:p>
      <a:pPr>
        <a:defRPr sz="1800"/>
      </a:pPr>
      <a:endParaRPr lang="el-G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Lbls>
            <c:showLegendKey val="0"/>
            <c:showVal val="1"/>
            <c:showCatName val="0"/>
            <c:showSerName val="0"/>
            <c:showPercent val="0"/>
            <c:showBubbleSize val="0"/>
            <c:showLeaderLines val="0"/>
          </c:dLbls>
          <c:cat>
            <c:strRef>
              <c:f>Sheet1!$A$2:$A$4</c:f>
              <c:strCache>
                <c:ptCount val="3"/>
                <c:pt idx="0">
                  <c:v>Οι υφιστάμενοι κανονισμοί πολιτικής δικονομίας πρέπει να αναθεωρηθούν ριζικά </c:v>
                </c:pt>
                <c:pt idx="1">
                  <c:v>Μπορεί να διευκολυνθεί περαιτέρω η λήψη και η παρουσίαση μαρτυρίας σε αστικές υποθέσεις με σκοπό την ορθή απονομή της δικαιοσύνης   </c:v>
                </c:pt>
                <c:pt idx="2">
                  <c:v>Οι υφιστάμενες πρόνοιες του Περί Ποινικής Δικονομίας Νόμου πρέπει να εκσυχρονιστούν (76%).</c:v>
                </c:pt>
              </c:strCache>
            </c:strRef>
          </c:cat>
          <c:val>
            <c:numRef>
              <c:f>Sheet1!$B$2:$B$4</c:f>
              <c:numCache>
                <c:formatCode>0%</c:formatCode>
                <c:ptCount val="3"/>
                <c:pt idx="0">
                  <c:v>0.74</c:v>
                </c:pt>
                <c:pt idx="1">
                  <c:v>0.85</c:v>
                </c:pt>
                <c:pt idx="2">
                  <c:v>0.76</c:v>
                </c:pt>
              </c:numCache>
            </c:numRef>
          </c:val>
        </c:ser>
        <c:dLbls>
          <c:showLegendKey val="0"/>
          <c:showVal val="0"/>
          <c:showCatName val="0"/>
          <c:showSerName val="0"/>
          <c:showPercent val="0"/>
          <c:showBubbleSize val="0"/>
        </c:dLbls>
        <c:gapWidth val="150"/>
        <c:axId val="65915520"/>
        <c:axId val="65925504"/>
      </c:barChart>
      <c:catAx>
        <c:axId val="65915520"/>
        <c:scaling>
          <c:orientation val="minMax"/>
        </c:scaling>
        <c:delete val="0"/>
        <c:axPos val="b"/>
        <c:majorTickMark val="out"/>
        <c:minorTickMark val="none"/>
        <c:tickLblPos val="nextTo"/>
        <c:crossAx val="65925504"/>
        <c:crosses val="autoZero"/>
        <c:auto val="1"/>
        <c:lblAlgn val="ctr"/>
        <c:lblOffset val="100"/>
        <c:noMultiLvlLbl val="0"/>
      </c:catAx>
      <c:valAx>
        <c:axId val="65925504"/>
        <c:scaling>
          <c:orientation val="minMax"/>
        </c:scaling>
        <c:delete val="0"/>
        <c:axPos val="l"/>
        <c:majorGridlines/>
        <c:numFmt formatCode="0%" sourceLinked="1"/>
        <c:majorTickMark val="out"/>
        <c:minorTickMark val="none"/>
        <c:tickLblPos val="nextTo"/>
        <c:crossAx val="65915520"/>
        <c:crosses val="autoZero"/>
        <c:crossBetween val="between"/>
      </c:valAx>
    </c:plotArea>
    <c:plotVisOnly val="1"/>
    <c:dispBlanksAs val="gap"/>
    <c:showDLblsOverMax val="0"/>
  </c:chart>
  <c:txPr>
    <a:bodyPr/>
    <a:lstStyle/>
    <a:p>
      <a:pPr>
        <a:defRPr sz="1800"/>
      </a:pPr>
      <a:endParaRPr lang="el-GR"/>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invertIfNegative val="0"/>
          <c:dLbls>
            <c:showLegendKey val="0"/>
            <c:showVal val="1"/>
            <c:showCatName val="0"/>
            <c:showSerName val="0"/>
            <c:showPercent val="0"/>
            <c:showBubbleSize val="0"/>
            <c:showLeaderLines val="0"/>
          </c:dLbls>
          <c:cat>
            <c:strRef>
              <c:f>Sheet1!$A$2:$A$4</c:f>
              <c:strCache>
                <c:ptCount val="3"/>
                <c:pt idx="0">
                  <c:v>Η αξιοποίηση Video Conferencing για εξέταση και αντεξέταση μαρτύρων που βρίσκονται εκτός της δικαστικής αίθουσας βελτιώνει σημαντικά την απονομή της δικαιοσύνης σε ποινικές υποθέσεις </c:v>
                </c:pt>
                <c:pt idx="1">
                  <c:v>Η ανάκριση υπόπτων από την αστυνομία πρέπει να βιντεοσκοπείται και να είναι αποδεκτή στο Δικαστήριο  </c:v>
                </c:pt>
                <c:pt idx="2">
                  <c:v>Χρήση σύγχρονης τεχνολογίας για τη αποστολή εγγράφων και δικογράφων μεταξύ δικηγόρων και πρωτοκολλητείου ή μεταξύ δικηγόρων μέσω πρωτοκολλητείου </c:v>
                </c:pt>
              </c:strCache>
            </c:strRef>
          </c:cat>
          <c:val>
            <c:numRef>
              <c:f>Sheet1!$B$2:$B$4</c:f>
              <c:numCache>
                <c:formatCode>0%</c:formatCode>
                <c:ptCount val="3"/>
                <c:pt idx="0">
                  <c:v>0.76</c:v>
                </c:pt>
                <c:pt idx="1">
                  <c:v>0.77</c:v>
                </c:pt>
                <c:pt idx="2">
                  <c:v>0.94</c:v>
                </c:pt>
              </c:numCache>
            </c:numRef>
          </c:val>
        </c:ser>
        <c:dLbls>
          <c:showLegendKey val="0"/>
          <c:showVal val="0"/>
          <c:showCatName val="0"/>
          <c:showSerName val="0"/>
          <c:showPercent val="0"/>
          <c:showBubbleSize val="0"/>
        </c:dLbls>
        <c:gapWidth val="150"/>
        <c:axId val="68764800"/>
        <c:axId val="68766336"/>
      </c:barChart>
      <c:catAx>
        <c:axId val="68764800"/>
        <c:scaling>
          <c:orientation val="minMax"/>
        </c:scaling>
        <c:delete val="0"/>
        <c:axPos val="b"/>
        <c:majorTickMark val="out"/>
        <c:minorTickMark val="none"/>
        <c:tickLblPos val="nextTo"/>
        <c:txPr>
          <a:bodyPr/>
          <a:lstStyle/>
          <a:p>
            <a:pPr>
              <a:defRPr sz="1200" baseline="0"/>
            </a:pPr>
            <a:endParaRPr lang="el-GR"/>
          </a:p>
        </c:txPr>
        <c:crossAx val="68766336"/>
        <c:crosses val="autoZero"/>
        <c:auto val="1"/>
        <c:lblAlgn val="ctr"/>
        <c:lblOffset val="100"/>
        <c:noMultiLvlLbl val="0"/>
      </c:catAx>
      <c:valAx>
        <c:axId val="68766336"/>
        <c:scaling>
          <c:orientation val="minMax"/>
        </c:scaling>
        <c:delete val="0"/>
        <c:axPos val="l"/>
        <c:majorGridlines/>
        <c:numFmt formatCode="0%" sourceLinked="1"/>
        <c:majorTickMark val="out"/>
        <c:minorTickMark val="none"/>
        <c:tickLblPos val="nextTo"/>
        <c:crossAx val="68764800"/>
        <c:crosses val="autoZero"/>
        <c:crossBetween val="between"/>
      </c:valAx>
    </c:plotArea>
    <c:plotVisOnly val="1"/>
    <c:dispBlanksAs val="gap"/>
    <c:showDLblsOverMax val="0"/>
  </c:chart>
  <c:txPr>
    <a:bodyPr/>
    <a:lstStyle/>
    <a:p>
      <a:pPr>
        <a:defRPr sz="1800"/>
      </a:pPr>
      <a:endParaRPr lang="el-GR"/>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dLbls>
            <c:showLegendKey val="0"/>
            <c:showVal val="1"/>
            <c:showCatName val="0"/>
            <c:showSerName val="0"/>
            <c:showPercent val="0"/>
            <c:showBubbleSize val="0"/>
            <c:showLeaderLines val="0"/>
          </c:dLbls>
          <c:cat>
            <c:strRef>
              <c:f>Sheet1!$A$2:$A$3</c:f>
              <c:strCache>
                <c:ptCount val="2"/>
                <c:pt idx="0">
                  <c:v>Η διαδικασία μετάφρασης κατά την παράθεση της μαρτυρίας είναι ικανοποιητική  </c:v>
                </c:pt>
                <c:pt idx="1">
                  <c:v> Η διαδικασία μετάφρασης μπορεί να βελτιωθεί με την απασχόληση επαγγελματιών διερμηνέων  (84%).</c:v>
                </c:pt>
              </c:strCache>
            </c:strRef>
          </c:cat>
          <c:val>
            <c:numRef>
              <c:f>Sheet1!$B$2:$B$3</c:f>
              <c:numCache>
                <c:formatCode>0%</c:formatCode>
                <c:ptCount val="2"/>
                <c:pt idx="0">
                  <c:v>0.42</c:v>
                </c:pt>
                <c:pt idx="1">
                  <c:v>0.84</c:v>
                </c:pt>
              </c:numCache>
            </c:numRef>
          </c:val>
        </c:ser>
        <c:dLbls>
          <c:showLegendKey val="0"/>
          <c:showVal val="0"/>
          <c:showCatName val="0"/>
          <c:showSerName val="0"/>
          <c:showPercent val="0"/>
          <c:showBubbleSize val="0"/>
        </c:dLbls>
        <c:gapWidth val="150"/>
        <c:shape val="cone"/>
        <c:axId val="28934912"/>
        <c:axId val="28936448"/>
        <c:axId val="28817600"/>
      </c:bar3DChart>
      <c:catAx>
        <c:axId val="28934912"/>
        <c:scaling>
          <c:orientation val="minMax"/>
        </c:scaling>
        <c:delete val="0"/>
        <c:axPos val="b"/>
        <c:majorTickMark val="out"/>
        <c:minorTickMark val="none"/>
        <c:tickLblPos val="nextTo"/>
        <c:crossAx val="28936448"/>
        <c:crosses val="autoZero"/>
        <c:auto val="1"/>
        <c:lblAlgn val="ctr"/>
        <c:lblOffset val="100"/>
        <c:noMultiLvlLbl val="0"/>
      </c:catAx>
      <c:valAx>
        <c:axId val="28936448"/>
        <c:scaling>
          <c:orientation val="minMax"/>
        </c:scaling>
        <c:delete val="0"/>
        <c:axPos val="l"/>
        <c:majorGridlines/>
        <c:numFmt formatCode="0%" sourceLinked="1"/>
        <c:majorTickMark val="out"/>
        <c:minorTickMark val="none"/>
        <c:tickLblPos val="nextTo"/>
        <c:crossAx val="28934912"/>
        <c:crosses val="autoZero"/>
        <c:crossBetween val="between"/>
      </c:valAx>
      <c:serAx>
        <c:axId val="28817600"/>
        <c:scaling>
          <c:orientation val="minMax"/>
        </c:scaling>
        <c:delete val="1"/>
        <c:axPos val="b"/>
        <c:majorTickMark val="out"/>
        <c:minorTickMark val="none"/>
        <c:tickLblPos val="nextTo"/>
        <c:crossAx val="28936448"/>
        <c:crosses val="autoZero"/>
      </c:serAx>
    </c:plotArea>
    <c:plotVisOnly val="1"/>
    <c:dispBlanksAs val="gap"/>
    <c:showDLblsOverMax val="0"/>
  </c:chart>
  <c:txPr>
    <a:bodyPr/>
    <a:lstStyle/>
    <a:p>
      <a:pPr>
        <a:defRPr sz="1800"/>
      </a:pPr>
      <a:endParaRPr lang="el-GR"/>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dLbls>
            <c:showLegendKey val="0"/>
            <c:showVal val="1"/>
            <c:showCatName val="0"/>
            <c:showSerName val="0"/>
            <c:showPercent val="0"/>
            <c:showBubbleSize val="0"/>
            <c:showLeaderLines val="0"/>
          </c:dLbls>
          <c:cat>
            <c:strRef>
              <c:f>Sheet1!$A$2:$A$3</c:f>
              <c:strCache>
                <c:ptCount val="2"/>
                <c:pt idx="0">
                  <c:v>Ο χρόνος εκδίκασης πολιτικών υποθέσεων είναι αδικαιολόγητα μεγάλος και εις βάρος των εναγόντων/ εναγομένων (90%)</c:v>
                </c:pt>
                <c:pt idx="1">
                  <c:v>Ο χρόνος εκδίκασης ποινικών υποθέσεων είναι αδικαιολόγητα μεγάλος και εις βάρος των κατηγορουμένων (70%)</c:v>
                </c:pt>
              </c:strCache>
            </c:strRef>
          </c:cat>
          <c:val>
            <c:numRef>
              <c:f>Sheet1!$B$2:$B$3</c:f>
              <c:numCache>
                <c:formatCode>0%</c:formatCode>
                <c:ptCount val="2"/>
                <c:pt idx="0">
                  <c:v>0.9</c:v>
                </c:pt>
                <c:pt idx="1">
                  <c:v>0.7</c:v>
                </c:pt>
              </c:numCache>
            </c:numRef>
          </c:val>
        </c:ser>
        <c:dLbls>
          <c:showLegendKey val="0"/>
          <c:showVal val="0"/>
          <c:showCatName val="0"/>
          <c:showSerName val="0"/>
          <c:showPercent val="0"/>
          <c:showBubbleSize val="0"/>
        </c:dLbls>
        <c:gapWidth val="150"/>
        <c:shape val="cone"/>
        <c:axId val="28955008"/>
        <c:axId val="28956544"/>
        <c:axId val="137473536"/>
      </c:bar3DChart>
      <c:catAx>
        <c:axId val="28955008"/>
        <c:scaling>
          <c:orientation val="minMax"/>
        </c:scaling>
        <c:delete val="0"/>
        <c:axPos val="b"/>
        <c:majorTickMark val="out"/>
        <c:minorTickMark val="none"/>
        <c:tickLblPos val="nextTo"/>
        <c:crossAx val="28956544"/>
        <c:crosses val="autoZero"/>
        <c:auto val="1"/>
        <c:lblAlgn val="ctr"/>
        <c:lblOffset val="100"/>
        <c:noMultiLvlLbl val="0"/>
      </c:catAx>
      <c:valAx>
        <c:axId val="28956544"/>
        <c:scaling>
          <c:orientation val="minMax"/>
        </c:scaling>
        <c:delete val="0"/>
        <c:axPos val="l"/>
        <c:majorGridlines/>
        <c:numFmt formatCode="0%" sourceLinked="1"/>
        <c:majorTickMark val="out"/>
        <c:minorTickMark val="none"/>
        <c:tickLblPos val="nextTo"/>
        <c:crossAx val="28955008"/>
        <c:crosses val="autoZero"/>
        <c:crossBetween val="between"/>
      </c:valAx>
      <c:serAx>
        <c:axId val="137473536"/>
        <c:scaling>
          <c:orientation val="minMax"/>
        </c:scaling>
        <c:delete val="1"/>
        <c:axPos val="b"/>
        <c:majorTickMark val="out"/>
        <c:minorTickMark val="none"/>
        <c:tickLblPos val="nextTo"/>
        <c:crossAx val="28956544"/>
        <c:crosses val="autoZero"/>
      </c:serAx>
    </c:plotArea>
    <c:plotVisOnly val="1"/>
    <c:dispBlanksAs val="gap"/>
    <c:showDLblsOverMax val="0"/>
  </c:chart>
  <c:txPr>
    <a:bodyPr/>
    <a:lstStyle/>
    <a:p>
      <a:pPr>
        <a:defRPr sz="1800"/>
      </a:pPr>
      <a:endParaRPr lang="el-G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Επαρχία</c:v>
                </c:pt>
              </c:strCache>
            </c:strRef>
          </c:tx>
          <c:dLbls>
            <c:showLegendKey val="0"/>
            <c:showVal val="1"/>
            <c:showCatName val="0"/>
            <c:showSerName val="0"/>
            <c:showPercent val="0"/>
            <c:showBubbleSize val="0"/>
            <c:showLeaderLines val="1"/>
          </c:dLbls>
          <c:cat>
            <c:strRef>
              <c:f>Sheet1!$A$2:$A$6</c:f>
              <c:strCache>
                <c:ptCount val="5"/>
                <c:pt idx="0">
                  <c:v>Λευκωσία</c:v>
                </c:pt>
                <c:pt idx="1">
                  <c:v>Λεμεσός</c:v>
                </c:pt>
                <c:pt idx="2">
                  <c:v>Πάφος</c:v>
                </c:pt>
                <c:pt idx="3">
                  <c:v>Λάρνακα</c:v>
                </c:pt>
                <c:pt idx="4">
                  <c:v>Αμμόχωστος</c:v>
                </c:pt>
              </c:strCache>
            </c:strRef>
          </c:cat>
          <c:val>
            <c:numRef>
              <c:f>Sheet1!$B$2:$B$6</c:f>
              <c:numCache>
                <c:formatCode>0%</c:formatCode>
                <c:ptCount val="5"/>
                <c:pt idx="0">
                  <c:v>0.44</c:v>
                </c:pt>
                <c:pt idx="1">
                  <c:v>0.28000000000000003</c:v>
                </c:pt>
                <c:pt idx="2">
                  <c:v>0.17</c:v>
                </c:pt>
                <c:pt idx="3">
                  <c:v>0.09</c:v>
                </c:pt>
                <c:pt idx="4">
                  <c:v>0.01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5483632942108649"/>
          <c:y val="0.23078210365259563"/>
          <c:w val="0.34516367057891351"/>
          <c:h val="0.6397319914260351"/>
        </c:manualLayout>
      </c:layout>
      <c:overlay val="0"/>
      <c:txPr>
        <a:bodyPr/>
        <a:lstStyle/>
        <a:p>
          <a:pPr>
            <a:defRPr sz="1600" baseline="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ΕΙΣΗΓΗΣΕΙΣ</c:v>
                </c:pt>
              </c:strCache>
            </c:strRef>
          </c:tx>
          <c:invertIfNegative val="0"/>
          <c:dLbls>
            <c:showLegendKey val="0"/>
            <c:showVal val="1"/>
            <c:showCatName val="0"/>
            <c:showSerName val="0"/>
            <c:showPercent val="0"/>
            <c:showBubbleSize val="0"/>
            <c:showLeaderLines val="0"/>
          </c:dLbls>
          <c:cat>
            <c:strRef>
              <c:f>Sheet1!$A$2:$A$4</c:f>
              <c:strCache>
                <c:ptCount val="3"/>
                <c:pt idx="0">
                  <c:v>Η λήψη αποφάσεων για διαδικαστικά θέματα  (π.χ. παράταση χρόνου καταχώρησης δικογράφων) ενδείκνυται να  απλουστευτεί  </c:v>
                </c:pt>
                <c:pt idx="1">
                  <c:v>Η Δικαιοσύνη θα εξυπηρετείται καλύτερα αν μικροαπαιτήσεις ρυθμίζονται εξωδικαστικά</c:v>
                </c:pt>
                <c:pt idx="2">
                  <c:v>Για να συντομεύσει ο χρόνος εκδίκασης των αστικών υποθέσεων χρειάζεται περαιτέρω τροποποίηση των θεσμών της Πολιτικής Δικονομίας </c:v>
                </c:pt>
              </c:strCache>
            </c:strRef>
          </c:cat>
          <c:val>
            <c:numRef>
              <c:f>Sheet1!$B$2:$B$4</c:f>
              <c:numCache>
                <c:formatCode>0%</c:formatCode>
                <c:ptCount val="3"/>
                <c:pt idx="0">
                  <c:v>0.88</c:v>
                </c:pt>
                <c:pt idx="1">
                  <c:v>0.9</c:v>
                </c:pt>
                <c:pt idx="2">
                  <c:v>0.81</c:v>
                </c:pt>
              </c:numCache>
            </c:numRef>
          </c:val>
        </c:ser>
        <c:dLbls>
          <c:showLegendKey val="0"/>
          <c:showVal val="0"/>
          <c:showCatName val="0"/>
          <c:showSerName val="0"/>
          <c:showPercent val="0"/>
          <c:showBubbleSize val="0"/>
        </c:dLbls>
        <c:gapWidth val="150"/>
        <c:axId val="29011328"/>
        <c:axId val="28775552"/>
      </c:barChart>
      <c:catAx>
        <c:axId val="29011328"/>
        <c:scaling>
          <c:orientation val="minMax"/>
        </c:scaling>
        <c:delete val="0"/>
        <c:axPos val="b"/>
        <c:majorTickMark val="out"/>
        <c:minorTickMark val="none"/>
        <c:tickLblPos val="nextTo"/>
        <c:crossAx val="28775552"/>
        <c:crosses val="autoZero"/>
        <c:auto val="1"/>
        <c:lblAlgn val="ctr"/>
        <c:lblOffset val="100"/>
        <c:noMultiLvlLbl val="0"/>
      </c:catAx>
      <c:valAx>
        <c:axId val="28775552"/>
        <c:scaling>
          <c:orientation val="minMax"/>
        </c:scaling>
        <c:delete val="0"/>
        <c:axPos val="l"/>
        <c:majorGridlines/>
        <c:numFmt formatCode="0%" sourceLinked="1"/>
        <c:majorTickMark val="out"/>
        <c:minorTickMark val="none"/>
        <c:tickLblPos val="nextTo"/>
        <c:crossAx val="29011328"/>
        <c:crosses val="autoZero"/>
        <c:crossBetween val="between"/>
      </c:valAx>
    </c:plotArea>
    <c:plotVisOnly val="1"/>
    <c:dispBlanksAs val="gap"/>
    <c:showDLblsOverMax val="0"/>
  </c:chart>
  <c:txPr>
    <a:bodyPr/>
    <a:lstStyle/>
    <a:p>
      <a:pPr>
        <a:defRPr sz="1800"/>
      </a:pPr>
      <a:endParaRPr lang="el-GR"/>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Lbls>
            <c:showLegendKey val="0"/>
            <c:showVal val="1"/>
            <c:showCatName val="0"/>
            <c:showSerName val="0"/>
            <c:showPercent val="0"/>
            <c:showBubbleSize val="0"/>
            <c:showLeaderLines val="0"/>
          </c:dLbls>
          <c:cat>
            <c:strRef>
              <c:f>Sheet1!$A$2:$A$7</c:f>
              <c:strCache>
                <c:ptCount val="6"/>
                <c:pt idx="0">
                  <c:v>Τροποποίηση της Ποινικής Δικονομίας για συντόμευση εκδίκασης χρόνου ποινικών</c:v>
                </c:pt>
                <c:pt idx="1">
                  <c:v> Πιο εμπεριστατωμένη παρουσίαση υποθέσεων από δικηγόρους θα συντομεύσει την εκδίκαση αστικών υποθέσεων</c:v>
                </c:pt>
                <c:pt idx="2">
                  <c:v>Η ποιότητα στενογράφησης των πρακτικών είναι ικανοποιητική</c:v>
                </c:pt>
                <c:pt idx="3">
                  <c:v>Υπάρχει πιστή καταγραφή των υποβληθέντων από τους δικηγόρους κατά την διάρκεια της στενογράφησης</c:v>
                </c:pt>
                <c:pt idx="4">
                  <c:v>Ο χρόνος από την ολοκλήρωση της υπόθεσης μέχρι την έκδοση της απόφασης διαφέρει σημαντικά από δικαστή σε δικαστή </c:v>
                </c:pt>
                <c:pt idx="5">
                  <c:v>Ο μέσος χρόνος από την ολοκλήρωση της υπόθεσης μέχρι την έκδοση της απόφασης είναι δικαιολογημένος. </c:v>
                </c:pt>
              </c:strCache>
            </c:strRef>
          </c:cat>
          <c:val>
            <c:numRef>
              <c:f>Sheet1!$B$2:$B$7</c:f>
              <c:numCache>
                <c:formatCode>0%</c:formatCode>
                <c:ptCount val="6"/>
                <c:pt idx="0">
                  <c:v>0.66</c:v>
                </c:pt>
                <c:pt idx="1">
                  <c:v>0.74</c:v>
                </c:pt>
                <c:pt idx="2">
                  <c:v>0.31</c:v>
                </c:pt>
                <c:pt idx="3">
                  <c:v>0.28999999999999998</c:v>
                </c:pt>
                <c:pt idx="4">
                  <c:v>0.7</c:v>
                </c:pt>
                <c:pt idx="5">
                  <c:v>0.33</c:v>
                </c:pt>
              </c:numCache>
            </c:numRef>
          </c:val>
        </c:ser>
        <c:dLbls>
          <c:showLegendKey val="0"/>
          <c:showVal val="0"/>
          <c:showCatName val="0"/>
          <c:showSerName val="0"/>
          <c:showPercent val="0"/>
          <c:showBubbleSize val="0"/>
        </c:dLbls>
        <c:gapWidth val="150"/>
        <c:axId val="28984832"/>
        <c:axId val="28986368"/>
      </c:barChart>
      <c:catAx>
        <c:axId val="28984832"/>
        <c:scaling>
          <c:orientation val="minMax"/>
        </c:scaling>
        <c:delete val="0"/>
        <c:axPos val="b"/>
        <c:majorTickMark val="out"/>
        <c:minorTickMark val="none"/>
        <c:tickLblPos val="nextTo"/>
        <c:txPr>
          <a:bodyPr/>
          <a:lstStyle/>
          <a:p>
            <a:pPr>
              <a:defRPr sz="1200" baseline="0"/>
            </a:pPr>
            <a:endParaRPr lang="el-GR"/>
          </a:p>
        </c:txPr>
        <c:crossAx val="28986368"/>
        <c:crosses val="autoZero"/>
        <c:auto val="1"/>
        <c:lblAlgn val="ctr"/>
        <c:lblOffset val="100"/>
        <c:noMultiLvlLbl val="0"/>
      </c:catAx>
      <c:valAx>
        <c:axId val="28986368"/>
        <c:scaling>
          <c:orientation val="minMax"/>
        </c:scaling>
        <c:delete val="0"/>
        <c:axPos val="l"/>
        <c:majorGridlines/>
        <c:numFmt formatCode="0%" sourceLinked="1"/>
        <c:majorTickMark val="out"/>
        <c:minorTickMark val="none"/>
        <c:tickLblPos val="nextTo"/>
        <c:crossAx val="28984832"/>
        <c:crosses val="autoZero"/>
        <c:crossBetween val="between"/>
      </c:valAx>
    </c:plotArea>
    <c:plotVisOnly val="1"/>
    <c:dispBlanksAs val="gap"/>
    <c:showDLblsOverMax val="0"/>
  </c:chart>
  <c:txPr>
    <a:bodyPr/>
    <a:lstStyle/>
    <a:p>
      <a:pPr>
        <a:defRPr sz="1800"/>
      </a:pPr>
      <a:endParaRPr lang="el-GR"/>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Lbls>
            <c:showLegendKey val="0"/>
            <c:showVal val="1"/>
            <c:showCatName val="0"/>
            <c:showSerName val="0"/>
            <c:showPercent val="0"/>
            <c:showBubbleSize val="0"/>
            <c:showLeaderLines val="0"/>
          </c:dLbls>
          <c:cat>
            <c:strRef>
              <c:f>Sheet1!$A$2:$A$4</c:f>
              <c:strCache>
                <c:ptCount val="3"/>
                <c:pt idx="0">
                  <c:v>Η άρση του τραπεζικού απορρήτου για σκοπό εκτέλεσης δικαιολογείται </c:v>
                </c:pt>
                <c:pt idx="1">
                  <c:v>Η αποτελεσματικότητα των μέτρων εκτέλεσης αποφάσεων είναι ικανοποιητική </c:v>
                </c:pt>
                <c:pt idx="2">
                  <c:v>Η έρευνα επί των ακινήτων στην βάση νομίμου αιτιολογίας (π.χ. έκδοση απόφασης εναντίον του Α ή καταχώρηση αγωγής) ενδείκνυται να είναι ενιαία για ολόκληρη την επικράτεια και όχι κατά τμήματα επαρχίας </c:v>
                </c:pt>
              </c:strCache>
            </c:strRef>
          </c:cat>
          <c:val>
            <c:numRef>
              <c:f>Sheet1!$B$2:$B$4</c:f>
              <c:numCache>
                <c:formatCode>0%</c:formatCode>
                <c:ptCount val="3"/>
                <c:pt idx="0">
                  <c:v>0.65</c:v>
                </c:pt>
                <c:pt idx="1">
                  <c:v>0.09</c:v>
                </c:pt>
                <c:pt idx="2">
                  <c:v>0.76</c:v>
                </c:pt>
              </c:numCache>
            </c:numRef>
          </c:val>
        </c:ser>
        <c:dLbls>
          <c:showLegendKey val="0"/>
          <c:showVal val="0"/>
          <c:showCatName val="0"/>
          <c:showSerName val="0"/>
          <c:showPercent val="0"/>
          <c:showBubbleSize val="0"/>
        </c:dLbls>
        <c:gapWidth val="150"/>
        <c:axId val="29152000"/>
        <c:axId val="29153536"/>
      </c:barChart>
      <c:catAx>
        <c:axId val="29152000"/>
        <c:scaling>
          <c:orientation val="minMax"/>
        </c:scaling>
        <c:delete val="0"/>
        <c:axPos val="b"/>
        <c:majorTickMark val="out"/>
        <c:minorTickMark val="none"/>
        <c:tickLblPos val="nextTo"/>
        <c:txPr>
          <a:bodyPr/>
          <a:lstStyle/>
          <a:p>
            <a:pPr>
              <a:defRPr sz="1200" baseline="0"/>
            </a:pPr>
            <a:endParaRPr lang="el-GR"/>
          </a:p>
        </c:txPr>
        <c:crossAx val="29153536"/>
        <c:crosses val="autoZero"/>
        <c:auto val="1"/>
        <c:lblAlgn val="ctr"/>
        <c:lblOffset val="100"/>
        <c:noMultiLvlLbl val="0"/>
      </c:catAx>
      <c:valAx>
        <c:axId val="29153536"/>
        <c:scaling>
          <c:orientation val="minMax"/>
        </c:scaling>
        <c:delete val="0"/>
        <c:axPos val="l"/>
        <c:majorGridlines/>
        <c:numFmt formatCode="0%" sourceLinked="1"/>
        <c:majorTickMark val="out"/>
        <c:minorTickMark val="none"/>
        <c:tickLblPos val="nextTo"/>
        <c:crossAx val="29152000"/>
        <c:crosses val="autoZero"/>
        <c:crossBetween val="between"/>
      </c:valAx>
    </c:plotArea>
    <c:plotVisOnly val="1"/>
    <c:dispBlanksAs val="gap"/>
    <c:showDLblsOverMax val="0"/>
  </c:chart>
  <c:txPr>
    <a:bodyPr/>
    <a:lstStyle/>
    <a:p>
      <a:pPr>
        <a:defRPr sz="1800"/>
      </a:pPr>
      <a:endParaRPr lang="el-GR"/>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Lbls>
            <c:showLegendKey val="0"/>
            <c:showVal val="1"/>
            <c:showCatName val="0"/>
            <c:showSerName val="0"/>
            <c:showPercent val="0"/>
            <c:showBubbleSize val="0"/>
            <c:showLeaderLines val="0"/>
          </c:dLbls>
          <c:cat>
            <c:strRef>
              <c:f>Sheet1!$A$2:$A$4</c:f>
              <c:strCache>
                <c:ptCount val="3"/>
                <c:pt idx="0">
                  <c:v>Όσον αφορά στην εκτέλεση αποφάσεων, οι τράπεζες στη βάση νομίμου δικαιολογίας πρέπει να αποκαλύπτουν τους λογαριασμούς των πελατών τους </c:v>
                </c:pt>
                <c:pt idx="1">
                  <c:v>Το γραφείο Φόρου Εισοδήματος θα μπορούσε να συνδράμει ώστε να γίνουν γνωστές οι δηλωθείσες απολαβές των εξ’ αποστάσεως χρεωστών  </c:v>
                </c:pt>
                <c:pt idx="2">
                  <c:v>Ο τρόπος που εφαρμόζεται ο νόμος για τα προσωπικά δεδομένα επηρεάζει αρνητικά την προώθηση δικαστικών μέτρων </c:v>
                </c:pt>
              </c:strCache>
            </c:strRef>
          </c:cat>
          <c:val>
            <c:numRef>
              <c:f>Sheet1!$B$2:$B$4</c:f>
              <c:numCache>
                <c:formatCode>0%</c:formatCode>
                <c:ptCount val="3"/>
                <c:pt idx="0">
                  <c:v>0.62</c:v>
                </c:pt>
                <c:pt idx="1">
                  <c:v>0.73</c:v>
                </c:pt>
                <c:pt idx="2">
                  <c:v>0.55000000000000004</c:v>
                </c:pt>
              </c:numCache>
            </c:numRef>
          </c:val>
        </c:ser>
        <c:dLbls>
          <c:showLegendKey val="0"/>
          <c:showVal val="0"/>
          <c:showCatName val="0"/>
          <c:showSerName val="0"/>
          <c:showPercent val="0"/>
          <c:showBubbleSize val="0"/>
        </c:dLbls>
        <c:gapWidth val="150"/>
        <c:axId val="76439552"/>
        <c:axId val="76441088"/>
      </c:barChart>
      <c:catAx>
        <c:axId val="76439552"/>
        <c:scaling>
          <c:orientation val="minMax"/>
        </c:scaling>
        <c:delete val="0"/>
        <c:axPos val="b"/>
        <c:majorTickMark val="out"/>
        <c:minorTickMark val="none"/>
        <c:tickLblPos val="nextTo"/>
        <c:crossAx val="76441088"/>
        <c:crosses val="autoZero"/>
        <c:auto val="1"/>
        <c:lblAlgn val="ctr"/>
        <c:lblOffset val="100"/>
        <c:noMultiLvlLbl val="0"/>
      </c:catAx>
      <c:valAx>
        <c:axId val="76441088"/>
        <c:scaling>
          <c:orientation val="minMax"/>
        </c:scaling>
        <c:delete val="0"/>
        <c:axPos val="l"/>
        <c:majorGridlines/>
        <c:numFmt formatCode="0%" sourceLinked="1"/>
        <c:majorTickMark val="out"/>
        <c:minorTickMark val="none"/>
        <c:tickLblPos val="nextTo"/>
        <c:crossAx val="76439552"/>
        <c:crosses val="autoZero"/>
        <c:crossBetween val="between"/>
      </c:valAx>
    </c:plotArea>
    <c:plotVisOnly val="1"/>
    <c:dispBlanksAs val="gap"/>
    <c:showDLblsOverMax val="0"/>
  </c:chart>
  <c:txPr>
    <a:bodyPr/>
    <a:lstStyle/>
    <a:p>
      <a:pPr>
        <a:defRPr sz="1800"/>
      </a:pPr>
      <a:endParaRPr lang="el-G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Ηλικιακή Ομάδα</c:v>
                </c:pt>
              </c:strCache>
            </c:strRef>
          </c:tx>
          <c:dLbls>
            <c:showLegendKey val="0"/>
            <c:showVal val="1"/>
            <c:showCatName val="0"/>
            <c:showSerName val="0"/>
            <c:showPercent val="0"/>
            <c:showBubbleSize val="0"/>
            <c:showLeaderLines val="1"/>
          </c:dLbls>
          <c:cat>
            <c:strRef>
              <c:f>Sheet1!$A$2:$A$6</c:f>
              <c:strCache>
                <c:ptCount val="5"/>
                <c:pt idx="0">
                  <c:v>&lt;25</c:v>
                </c:pt>
                <c:pt idx="1">
                  <c:v>26-30</c:v>
                </c:pt>
                <c:pt idx="2">
                  <c:v>31-40</c:v>
                </c:pt>
                <c:pt idx="3">
                  <c:v>41-50</c:v>
                </c:pt>
                <c:pt idx="4">
                  <c:v>51+</c:v>
                </c:pt>
              </c:strCache>
            </c:strRef>
          </c:cat>
          <c:val>
            <c:numRef>
              <c:f>Sheet1!$B$2:$B$6</c:f>
              <c:numCache>
                <c:formatCode>0%</c:formatCode>
                <c:ptCount val="5"/>
                <c:pt idx="0">
                  <c:v>0.17</c:v>
                </c:pt>
                <c:pt idx="1">
                  <c:v>0.32</c:v>
                </c:pt>
                <c:pt idx="2">
                  <c:v>0.3</c:v>
                </c:pt>
                <c:pt idx="3">
                  <c:v>0.1</c:v>
                </c:pt>
                <c:pt idx="4">
                  <c:v>0.12</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l-G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Χώρα που απόκτησαν το πτυχίο Νομικής </c:v>
                </c:pt>
              </c:strCache>
            </c:strRef>
          </c:tx>
          <c:dLbls>
            <c:showLegendKey val="0"/>
            <c:showVal val="1"/>
            <c:showCatName val="0"/>
            <c:showSerName val="0"/>
            <c:showPercent val="0"/>
            <c:showBubbleSize val="0"/>
            <c:showLeaderLines val="1"/>
          </c:dLbls>
          <c:cat>
            <c:strRef>
              <c:f>Sheet1!$A$2:$A$4</c:f>
              <c:strCache>
                <c:ptCount val="3"/>
                <c:pt idx="0">
                  <c:v>Ελλάδα</c:v>
                </c:pt>
                <c:pt idx="1">
                  <c:v>Αγγλία</c:v>
                </c:pt>
                <c:pt idx="2">
                  <c:v>Αλλού</c:v>
                </c:pt>
              </c:strCache>
            </c:strRef>
          </c:cat>
          <c:val>
            <c:numRef>
              <c:f>Sheet1!$B$2:$B$4</c:f>
              <c:numCache>
                <c:formatCode>0%</c:formatCode>
                <c:ptCount val="3"/>
                <c:pt idx="0">
                  <c:v>0.62</c:v>
                </c:pt>
                <c:pt idx="1">
                  <c:v>0.36</c:v>
                </c:pt>
                <c:pt idx="2">
                  <c:v>0.02</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l-G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Μεταπτυχιακά Προσόντα </c:v>
                </c:pt>
              </c:strCache>
            </c:strRef>
          </c:tx>
          <c:dLbls>
            <c:showLegendKey val="0"/>
            <c:showVal val="1"/>
            <c:showCatName val="0"/>
            <c:showSerName val="0"/>
            <c:showPercent val="0"/>
            <c:showBubbleSize val="0"/>
            <c:showLeaderLines val="1"/>
          </c:dLbls>
          <c:cat>
            <c:strRef>
              <c:f>Sheet1!$A$2:$A$4</c:f>
              <c:strCache>
                <c:ptCount val="3"/>
                <c:pt idx="0">
                  <c:v>Μάστερς, LLM, Barrister</c:v>
                </c:pt>
                <c:pt idx="1">
                  <c:v>Διδακτρικό</c:v>
                </c:pt>
                <c:pt idx="2">
                  <c:v>Δεν κατέχουν μεταπτυχιακό </c:v>
                </c:pt>
              </c:strCache>
            </c:strRef>
          </c:cat>
          <c:val>
            <c:numRef>
              <c:f>Sheet1!$B$2:$B$4</c:f>
              <c:numCache>
                <c:formatCode>0%</c:formatCode>
                <c:ptCount val="3"/>
                <c:pt idx="0">
                  <c:v>0.39</c:v>
                </c:pt>
                <c:pt idx="1">
                  <c:v>0.02</c:v>
                </c:pt>
                <c:pt idx="2">
                  <c:v>0.59</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Χρόνια εξάσκησης του δικηγορικού επαγγέλματος</c:v>
                </c:pt>
              </c:strCache>
            </c:strRef>
          </c:tx>
          <c:dLbls>
            <c:showLegendKey val="0"/>
            <c:showVal val="1"/>
            <c:showCatName val="0"/>
            <c:showSerName val="0"/>
            <c:showPercent val="0"/>
            <c:showBubbleSize val="0"/>
            <c:showLeaderLines val="1"/>
          </c:dLbls>
          <c:cat>
            <c:strRef>
              <c:f>Sheet1!$A$2:$A$5</c:f>
              <c:strCache>
                <c:ptCount val="4"/>
                <c:pt idx="0">
                  <c:v>1- 6 χρόνια</c:v>
                </c:pt>
                <c:pt idx="1">
                  <c:v>7-10 χρόνια</c:v>
                </c:pt>
                <c:pt idx="2">
                  <c:v>11-20 χρόνια</c:v>
                </c:pt>
                <c:pt idx="3">
                  <c:v>21+</c:v>
                </c:pt>
              </c:strCache>
            </c:strRef>
          </c:cat>
          <c:val>
            <c:numRef>
              <c:f>Sheet1!$B$2:$B$5</c:f>
              <c:numCache>
                <c:formatCode>0%</c:formatCode>
                <c:ptCount val="4"/>
                <c:pt idx="0">
                  <c:v>0.53</c:v>
                </c:pt>
                <c:pt idx="1">
                  <c:v>0.22</c:v>
                </c:pt>
                <c:pt idx="2">
                  <c:v>0.22</c:v>
                </c:pt>
                <c:pt idx="3">
                  <c:v>0.12</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l-G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Μέγεθος δικηγορικού γραφείου όπου εργάζονται</c:v>
                </c:pt>
              </c:strCache>
            </c:strRef>
          </c:tx>
          <c:dLbls>
            <c:showLegendKey val="0"/>
            <c:showVal val="1"/>
            <c:showCatName val="0"/>
            <c:showSerName val="0"/>
            <c:showPercent val="0"/>
            <c:showBubbleSize val="0"/>
            <c:showLeaderLines val="1"/>
          </c:dLbls>
          <c:cat>
            <c:strRef>
              <c:f>Sheet1!$A$2:$A$8</c:f>
              <c:strCache>
                <c:ptCount val="7"/>
                <c:pt idx="0">
                  <c:v>1-3 δικηγόροι</c:v>
                </c:pt>
                <c:pt idx="1">
                  <c:v>4-10 δικηγόροι</c:v>
                </c:pt>
                <c:pt idx="2">
                  <c:v>11-20 δικηγόροι</c:v>
                </c:pt>
                <c:pt idx="3">
                  <c:v>21+ δικηγόροι</c:v>
                </c:pt>
                <c:pt idx="4">
                  <c:v>Νομική Υπηρεσία</c:v>
                </c:pt>
                <c:pt idx="5">
                  <c:v>Μόνο ένας</c:v>
                </c:pt>
                <c:pt idx="6">
                  <c:v>Δεν απάντησαν</c:v>
                </c:pt>
              </c:strCache>
            </c:strRef>
          </c:cat>
          <c:val>
            <c:numRef>
              <c:f>Sheet1!$B$2:$B$8</c:f>
              <c:numCache>
                <c:formatCode>0%</c:formatCode>
                <c:ptCount val="7"/>
                <c:pt idx="0">
                  <c:v>0.31</c:v>
                </c:pt>
                <c:pt idx="1">
                  <c:v>0.32</c:v>
                </c:pt>
                <c:pt idx="2">
                  <c:v>7.0000000000000007E-2</c:v>
                </c:pt>
                <c:pt idx="3">
                  <c:v>0.13</c:v>
                </c:pt>
                <c:pt idx="4">
                  <c:v>0.02</c:v>
                </c:pt>
                <c:pt idx="5">
                  <c:v>0.15</c:v>
                </c:pt>
                <c:pt idx="6">
                  <c:v>0.15</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4308968454414894"/>
          <c:y val="0.23691126162862031"/>
          <c:w val="0.33804239092754917"/>
          <c:h val="0.71262941238028565"/>
        </c:manualLayout>
      </c:layout>
      <c:overlay val="0"/>
      <c:txPr>
        <a:bodyPr/>
        <a:lstStyle/>
        <a:p>
          <a:pPr>
            <a:defRPr sz="16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Δικηγορική πείρα στο εξωτερικό</c:v>
                </c:pt>
              </c:strCache>
            </c:strRef>
          </c:tx>
          <c:dLbls>
            <c:showLegendKey val="0"/>
            <c:showVal val="1"/>
            <c:showCatName val="0"/>
            <c:showSerName val="0"/>
            <c:showPercent val="0"/>
            <c:showBubbleSize val="0"/>
            <c:showLeaderLines val="1"/>
          </c:dLbls>
          <c:cat>
            <c:strRef>
              <c:f>Sheet1!$A$2:$A$4</c:f>
              <c:strCache>
                <c:ptCount val="3"/>
                <c:pt idx="0">
                  <c:v>Ελλάδα</c:v>
                </c:pt>
                <c:pt idx="1">
                  <c:v>Η.Β.</c:v>
                </c:pt>
                <c:pt idx="2">
                  <c:v>Καμία</c:v>
                </c:pt>
              </c:strCache>
            </c:strRef>
          </c:cat>
          <c:val>
            <c:numRef>
              <c:f>Sheet1!$B$2:$B$4</c:f>
              <c:numCache>
                <c:formatCode>0%</c:formatCode>
                <c:ptCount val="3"/>
                <c:pt idx="0">
                  <c:v>0.03</c:v>
                </c:pt>
                <c:pt idx="1">
                  <c:v>0.12</c:v>
                </c:pt>
                <c:pt idx="2">
                  <c:v>0.85</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l-G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ΒΑΘΜΟΣ ΙΚΑΝΟΠΟΙΗΣΗΣ ΟΣΟ ΑΦΟΡΑ…</c:v>
                </c:pt>
              </c:strCache>
            </c:strRef>
          </c:tx>
          <c:invertIfNegative val="0"/>
          <c:dLbls>
            <c:showLegendKey val="0"/>
            <c:showVal val="1"/>
            <c:showCatName val="0"/>
            <c:showSerName val="0"/>
            <c:showPercent val="0"/>
            <c:showBubbleSize val="0"/>
            <c:showLeaderLines val="0"/>
          </c:dLbls>
          <c:cat>
            <c:strRef>
              <c:f>Sheet1!$A$2:$A$9</c:f>
              <c:strCache>
                <c:ptCount val="8"/>
                <c:pt idx="0">
                  <c:v>Κατάρτιση </c:v>
                </c:pt>
                <c:pt idx="1">
                  <c:v> Εντιμότητα </c:v>
                </c:pt>
                <c:pt idx="2">
                  <c:v>Αποδοχή στην κοινωνία </c:v>
                </c:pt>
                <c:pt idx="3">
                  <c:v>Ικανότητα </c:v>
                </c:pt>
                <c:pt idx="4">
                  <c:v>Δεοντολογία </c:v>
                </c:pt>
                <c:pt idx="5">
                  <c:v>Κριτήρια εισδοχής στο επάγγελμα </c:v>
                </c:pt>
                <c:pt idx="6">
                  <c:v>Οι δικηγόροι έχουν ανάγκη τακτικής επιμόρφωσης</c:v>
                </c:pt>
                <c:pt idx="7">
                  <c:v>Η επιμόρφωση θα πρέπει να είναι υποχρεωτική </c:v>
                </c:pt>
              </c:strCache>
            </c:strRef>
          </c:cat>
          <c:val>
            <c:numRef>
              <c:f>Sheet1!$B$2:$B$9</c:f>
              <c:numCache>
                <c:formatCode>0%</c:formatCode>
                <c:ptCount val="8"/>
                <c:pt idx="0">
                  <c:v>0.46</c:v>
                </c:pt>
                <c:pt idx="1">
                  <c:v>0.34</c:v>
                </c:pt>
                <c:pt idx="2">
                  <c:v>0.45</c:v>
                </c:pt>
                <c:pt idx="3">
                  <c:v>0.41</c:v>
                </c:pt>
                <c:pt idx="4">
                  <c:v>0.3</c:v>
                </c:pt>
                <c:pt idx="5">
                  <c:v>0.4</c:v>
                </c:pt>
                <c:pt idx="6">
                  <c:v>0.9</c:v>
                </c:pt>
                <c:pt idx="7">
                  <c:v>0.64</c:v>
                </c:pt>
              </c:numCache>
            </c:numRef>
          </c:val>
        </c:ser>
        <c:dLbls>
          <c:showLegendKey val="0"/>
          <c:showVal val="0"/>
          <c:showCatName val="0"/>
          <c:showSerName val="0"/>
          <c:showPercent val="0"/>
          <c:showBubbleSize val="0"/>
        </c:dLbls>
        <c:gapWidth val="150"/>
        <c:axId val="27174400"/>
        <c:axId val="27176320"/>
      </c:barChart>
      <c:catAx>
        <c:axId val="27174400"/>
        <c:scaling>
          <c:orientation val="minMax"/>
        </c:scaling>
        <c:delete val="0"/>
        <c:axPos val="b"/>
        <c:majorTickMark val="out"/>
        <c:minorTickMark val="none"/>
        <c:tickLblPos val="nextTo"/>
        <c:spPr>
          <a:ln w="3175"/>
        </c:spPr>
        <c:txPr>
          <a:bodyPr/>
          <a:lstStyle/>
          <a:p>
            <a:pPr>
              <a:defRPr sz="1200"/>
            </a:pPr>
            <a:endParaRPr lang="el-GR"/>
          </a:p>
        </c:txPr>
        <c:crossAx val="27176320"/>
        <c:crosses val="autoZero"/>
        <c:auto val="1"/>
        <c:lblAlgn val="ctr"/>
        <c:lblOffset val="100"/>
        <c:noMultiLvlLbl val="0"/>
      </c:catAx>
      <c:valAx>
        <c:axId val="27176320"/>
        <c:scaling>
          <c:orientation val="minMax"/>
        </c:scaling>
        <c:delete val="0"/>
        <c:axPos val="l"/>
        <c:majorGridlines/>
        <c:numFmt formatCode="0%" sourceLinked="1"/>
        <c:majorTickMark val="out"/>
        <c:minorTickMark val="none"/>
        <c:tickLblPos val="nextTo"/>
        <c:crossAx val="27174400"/>
        <c:crosses val="autoZero"/>
        <c:crossBetween val="between"/>
      </c:valAx>
    </c:plotArea>
    <c:plotVisOnly val="1"/>
    <c:dispBlanksAs val="gap"/>
    <c:showDLblsOverMax val="0"/>
  </c:chart>
  <c:txPr>
    <a:bodyPr/>
    <a:lstStyle/>
    <a:p>
      <a:pPr>
        <a:defRPr sz="1740" baseline="0"/>
      </a:pPr>
      <a:endParaRPr lang="el-G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459112-9F30-4652-809C-0432783EEF4E}" type="datetimeFigureOut">
              <a:rPr lang="el-GR" smtClean="0"/>
              <a:t>12/10/2014</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2421E6-D740-4598-9922-1A0FA14B93F0}" type="slidenum">
              <a:rPr lang="el-GR" smtClean="0"/>
              <a:t>‹#›</a:t>
            </a:fld>
            <a:endParaRPr lang="el-GR"/>
          </a:p>
        </p:txBody>
      </p:sp>
    </p:spTree>
    <p:extLst>
      <p:ext uri="{BB962C8B-B14F-4D97-AF65-F5344CB8AC3E}">
        <p14:creationId xmlns:p14="http://schemas.microsoft.com/office/powerpoint/2010/main" val="1783635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Κατάρτιση (46%)</a:t>
            </a:r>
            <a:endParaRPr kumimoji="0" lang="en-US" sz="2400" b="0" i="0" u="none" strike="noStrike" kern="1200" cap="none" spc="0" normalizeH="0" baseline="0" noProof="0" dirty="0" smtClean="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 </a:t>
            </a:r>
            <a:r>
              <a:rPr kumimoji="0" lang="el-GR" sz="2400" b="0" i="0" u="none" strike="noStrike" kern="1200" cap="none" spc="0" normalizeH="0" baseline="0" noProof="0" dirty="0" smtClean="0">
                <a:ln>
                  <a:noFill/>
                </a:ln>
                <a:solidFill>
                  <a:srgbClr val="FF0000"/>
                </a:solidFill>
                <a:effectLst/>
                <a:uLnTx/>
                <a:uFillTx/>
                <a:latin typeface="Constantia"/>
                <a:ea typeface="+mn-ea"/>
                <a:cs typeface="+mn-cs"/>
              </a:rPr>
              <a:t>Εντιμότητα (34%)</a:t>
            </a:r>
            <a:endParaRPr kumimoji="0" lang="en-US" sz="2400" b="0" i="0" u="none" strike="noStrike" kern="1200" cap="none" spc="0" normalizeH="0" baseline="0" noProof="0" dirty="0" smtClean="0">
              <a:ln>
                <a:noFill/>
              </a:ln>
              <a:solidFill>
                <a:srgbClr val="FF0000"/>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Αποδοχή στην κοινωνία (45%)</a:t>
            </a:r>
            <a:endParaRPr kumimoji="0" lang="en-US" sz="2400" b="0" i="0" u="none" strike="noStrike" kern="1200" cap="none" spc="0" normalizeH="0" baseline="0" noProof="0" dirty="0" smtClean="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Ικανότητα (41%)</a:t>
            </a:r>
            <a:endParaRPr kumimoji="0" lang="en-US" sz="2400" b="0" i="0" u="none" strike="noStrike" kern="1200" cap="none" spc="0" normalizeH="0" baseline="0" noProof="0" dirty="0" smtClean="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400" b="0" i="0" u="none" strike="noStrike" kern="1200" cap="none" spc="0" normalizeH="0" baseline="0" noProof="0" dirty="0" smtClean="0">
                <a:ln>
                  <a:noFill/>
                </a:ln>
                <a:solidFill>
                  <a:srgbClr val="FF0000"/>
                </a:solidFill>
                <a:effectLst/>
                <a:uLnTx/>
                <a:uFillTx/>
                <a:latin typeface="Constantia"/>
                <a:ea typeface="+mn-ea"/>
                <a:cs typeface="+mn-cs"/>
              </a:rPr>
              <a:t>Δεοντολογία (30)</a:t>
            </a:r>
            <a:endParaRPr kumimoji="0" lang="en-US" sz="2400" b="0" i="0" u="none" strike="noStrike" kern="1200" cap="none" spc="0" normalizeH="0" baseline="0" noProof="0" dirty="0" smtClean="0">
              <a:ln>
                <a:noFill/>
              </a:ln>
              <a:solidFill>
                <a:srgbClr val="FF0000"/>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Κριτήρια εισδοχής στο επάγγελμα (40% </a:t>
            </a:r>
            <a:r>
              <a:rPr kumimoji="0" lang="en-US" sz="2400" b="0" i="0" u="none" strike="noStrike" kern="1200" cap="none" spc="0" normalizeH="0" baseline="0" noProof="0" dirty="0" err="1" smtClean="0">
                <a:ln>
                  <a:noFill/>
                </a:ln>
                <a:solidFill>
                  <a:prstClr val="black"/>
                </a:solidFill>
                <a:effectLst/>
                <a:uLnTx/>
                <a:uFillTx/>
                <a:latin typeface="Constantia"/>
                <a:ea typeface="+mn-ea"/>
                <a:cs typeface="+mn-cs"/>
              </a:rPr>
              <a:t>vs</a:t>
            </a: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 42%)</a:t>
            </a:r>
            <a:endParaRPr kumimoji="0" lang="en-US" sz="2400" b="0" i="0" u="none" strike="noStrike" kern="1200" cap="none" spc="0" normalizeH="0" baseline="0" noProof="0" dirty="0" smtClean="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Οι δικηγόροι έχουν </a:t>
            </a:r>
            <a:r>
              <a:rPr kumimoji="0" lang="el-GR" sz="2400" b="0" i="0" u="none" strike="noStrike" kern="1200" cap="none" spc="0" normalizeH="0" baseline="0" noProof="0" dirty="0" smtClean="0">
                <a:ln>
                  <a:noFill/>
                </a:ln>
                <a:solidFill>
                  <a:srgbClr val="FF0000"/>
                </a:solidFill>
                <a:effectLst/>
                <a:uLnTx/>
                <a:uFillTx/>
                <a:latin typeface="Constantia"/>
                <a:ea typeface="+mn-ea"/>
                <a:cs typeface="+mn-cs"/>
              </a:rPr>
              <a:t>ανάγκη τακτικής επιμόρφωσης</a:t>
            </a:r>
            <a:r>
              <a:rPr kumimoji="0" lang="en-US" sz="2400" b="0" i="0" u="none" strike="noStrike" kern="1200" cap="none" spc="0" normalizeH="0" baseline="0" noProof="0" dirty="0" smtClean="0">
                <a:ln>
                  <a:noFill/>
                </a:ln>
                <a:solidFill>
                  <a:srgbClr val="FF0000"/>
                </a:solidFill>
                <a:effectLst/>
                <a:uLnTx/>
                <a:uFillTx/>
                <a:latin typeface="Constantia"/>
                <a:ea typeface="+mn-ea"/>
                <a:cs typeface="+mn-cs"/>
              </a:rPr>
              <a:t> (90%).</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Η επιμόρφωση θα πρέπει να είναι υποχρεωτική  </a:t>
            </a:r>
            <a:r>
              <a:rPr kumimoji="0" lang="en-US" sz="2400" b="0" i="0" u="none" strike="noStrike" kern="1200" cap="none" spc="0" normalizeH="0" baseline="0" noProof="0" dirty="0" smtClean="0">
                <a:ln>
                  <a:noFill/>
                </a:ln>
                <a:solidFill>
                  <a:prstClr val="black"/>
                </a:solidFill>
                <a:effectLst/>
                <a:uLnTx/>
                <a:uFillTx/>
                <a:latin typeface="Constantia"/>
                <a:ea typeface="+mn-ea"/>
                <a:cs typeface="+mn-cs"/>
              </a:rPr>
              <a:t>(64%)</a:t>
            </a:r>
          </a:p>
          <a:p>
            <a:endParaRPr lang="el-GR" dirty="0"/>
          </a:p>
        </p:txBody>
      </p:sp>
      <p:sp>
        <p:nvSpPr>
          <p:cNvPr id="4" name="Slide Number Placeholder 3"/>
          <p:cNvSpPr>
            <a:spLocks noGrp="1"/>
          </p:cNvSpPr>
          <p:nvPr>
            <p:ph type="sldNum" sz="quarter" idx="10"/>
          </p:nvPr>
        </p:nvSpPr>
        <p:spPr/>
        <p:txBody>
          <a:bodyPr/>
          <a:lstStyle/>
          <a:p>
            <a:fld id="{6E2421E6-D740-4598-9922-1A0FA14B93F0}" type="slidenum">
              <a:rPr lang="el-GR" smtClean="0"/>
              <a:t>10</a:t>
            </a:fld>
            <a:endParaRPr lang="el-GR"/>
          </a:p>
        </p:txBody>
      </p:sp>
    </p:spTree>
    <p:extLst>
      <p:ext uri="{BB962C8B-B14F-4D97-AF65-F5344CB8AC3E}">
        <p14:creationId xmlns:p14="http://schemas.microsoft.com/office/powerpoint/2010/main" val="902673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Χρόνο Άσκησης (64%)</a:t>
            </a:r>
          </a:p>
          <a:p>
            <a:endParaRPr lang="el-GR" dirty="0" smtClean="0"/>
          </a:p>
          <a:p>
            <a:r>
              <a:rPr lang="el-GR" dirty="0" smtClean="0"/>
              <a:t>Διαλέξεις του Νομικού Συμβουλίου ως μέθοδος διδασκαλίας (48%)</a:t>
            </a:r>
          </a:p>
          <a:p>
            <a:endParaRPr lang="el-GR" dirty="0" smtClean="0"/>
          </a:p>
          <a:p>
            <a:r>
              <a:rPr lang="el-GR" dirty="0" smtClean="0"/>
              <a:t>Επιλογή Διδακτικού Προσωπικού-Καθηγητές (49%)</a:t>
            </a:r>
          </a:p>
          <a:p>
            <a:endParaRPr lang="el-GR" dirty="0" smtClean="0"/>
          </a:p>
          <a:p>
            <a:r>
              <a:rPr lang="el-GR" dirty="0" smtClean="0"/>
              <a:t>Διδακτέα Ύλη όσο αφόρα στη βιβλιογραφία (33%)</a:t>
            </a:r>
          </a:p>
          <a:p>
            <a:endParaRPr lang="el-GR" dirty="0" smtClean="0"/>
          </a:p>
          <a:p>
            <a:r>
              <a:rPr lang="el-GR" dirty="0" smtClean="0"/>
              <a:t>Διδακτέα Ύλη όσο αφορά στο θεματολόγιο (40)</a:t>
            </a:r>
          </a:p>
          <a:p>
            <a:endParaRPr lang="el-GR" dirty="0" smtClean="0"/>
          </a:p>
          <a:p>
            <a:endParaRPr lang="el-GR" dirty="0"/>
          </a:p>
        </p:txBody>
      </p:sp>
      <p:sp>
        <p:nvSpPr>
          <p:cNvPr id="4" name="Slide Number Placeholder 3"/>
          <p:cNvSpPr>
            <a:spLocks noGrp="1"/>
          </p:cNvSpPr>
          <p:nvPr>
            <p:ph type="sldNum" sz="quarter" idx="10"/>
          </p:nvPr>
        </p:nvSpPr>
        <p:spPr/>
        <p:txBody>
          <a:bodyPr/>
          <a:lstStyle/>
          <a:p>
            <a:fld id="{6E2421E6-D740-4598-9922-1A0FA14B93F0}" type="slidenum">
              <a:rPr lang="el-GR" smtClean="0"/>
              <a:t>11</a:t>
            </a:fld>
            <a:endParaRPr lang="el-GR"/>
          </a:p>
        </p:txBody>
      </p:sp>
    </p:spTree>
    <p:extLst>
      <p:ext uri="{BB962C8B-B14F-4D97-AF65-F5344CB8AC3E}">
        <p14:creationId xmlns:p14="http://schemas.microsoft.com/office/powerpoint/2010/main" val="2811709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Δεοντολογία (47%)</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Θα πρέπει να συνεχίσει ο θεσμός των εξετάσεων ως έχει (47%).</a:t>
            </a:r>
            <a:endParaRPr kumimoji="0" lang="en-US" sz="2400" b="0" i="0" u="none" strike="noStrike" kern="1200" cap="none" spc="0" normalizeH="0" baseline="0" noProof="0" dirty="0" smtClean="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400" b="0" i="0" u="none" strike="noStrike" kern="1200" cap="none" spc="0" normalizeH="0" baseline="0" noProof="0" dirty="0" smtClean="0">
                <a:ln>
                  <a:noFill/>
                </a:ln>
                <a:solidFill>
                  <a:srgbClr val="FF0000"/>
                </a:solidFill>
                <a:effectLst/>
                <a:uLnTx/>
                <a:uFillTx/>
                <a:latin typeface="Constantia"/>
                <a:ea typeface="+mn-ea"/>
                <a:cs typeface="+mn-cs"/>
              </a:rPr>
              <a:t>Θα πρέπει να συνεχίσει ο θεσμός της άσκησης  ως έχει (41%).</a:t>
            </a:r>
            <a:endParaRPr kumimoji="0" lang="en-US" sz="2400" b="0" i="0" u="none" strike="noStrike" kern="1200" cap="none" spc="0" normalizeH="0" baseline="0" noProof="0" dirty="0" smtClean="0">
              <a:ln>
                <a:noFill/>
              </a:ln>
              <a:solidFill>
                <a:srgbClr val="FF0000"/>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400" b="0" i="0" u="none" strike="noStrike" kern="1200" cap="none" spc="0" normalizeH="0" baseline="0" noProof="0" dirty="0" smtClean="0">
                <a:ln>
                  <a:noFill/>
                </a:ln>
                <a:solidFill>
                  <a:srgbClr val="FF0000"/>
                </a:solidFill>
                <a:effectLst/>
                <a:uLnTx/>
                <a:uFillTx/>
                <a:latin typeface="Constantia"/>
                <a:ea typeface="+mn-ea"/>
                <a:cs typeface="+mn-cs"/>
              </a:rPr>
              <a:t>Είναι αρκετά τα 5 χρόνια πείρας για να έχεις ασκούμενους δικηγόρους στο γραφείο σου (27%).</a:t>
            </a:r>
            <a:endParaRPr kumimoji="0" lang="en-US" sz="2400" b="0" i="0" u="none" strike="noStrike" kern="1200" cap="none" spc="0" normalizeH="0" baseline="0" noProof="0" dirty="0" smtClean="0">
              <a:ln>
                <a:noFill/>
              </a:ln>
              <a:solidFill>
                <a:srgbClr val="FF0000"/>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Θεωρώ δίκαιο το ελάχιστο των €260 τον μήνα για τους ασκούμενους (72%).</a:t>
            </a:r>
            <a:endParaRPr kumimoji="0" lang="en-US" sz="2400" b="0" i="0" u="none" strike="noStrike" kern="1200" cap="none" spc="0" normalizeH="0" baseline="0" noProof="0" dirty="0" smtClean="0">
              <a:ln>
                <a:noFill/>
              </a:ln>
              <a:solidFill>
                <a:prstClr val="black"/>
              </a:solidFill>
              <a:effectLst/>
              <a:uLnTx/>
              <a:uFillTx/>
              <a:latin typeface="Constantia"/>
              <a:ea typeface="+mn-ea"/>
              <a:cs typeface="+mn-cs"/>
            </a:endParaRPr>
          </a:p>
          <a:p>
            <a:endParaRPr lang="el-GR" dirty="0"/>
          </a:p>
        </p:txBody>
      </p:sp>
      <p:sp>
        <p:nvSpPr>
          <p:cNvPr id="4" name="Slide Number Placeholder 3"/>
          <p:cNvSpPr>
            <a:spLocks noGrp="1"/>
          </p:cNvSpPr>
          <p:nvPr>
            <p:ph type="sldNum" sz="quarter" idx="10"/>
          </p:nvPr>
        </p:nvSpPr>
        <p:spPr/>
        <p:txBody>
          <a:bodyPr/>
          <a:lstStyle/>
          <a:p>
            <a:fld id="{6E2421E6-D740-4598-9922-1A0FA14B93F0}" type="slidenum">
              <a:rPr lang="el-GR" smtClean="0"/>
              <a:t>12</a:t>
            </a:fld>
            <a:endParaRPr lang="el-GR"/>
          </a:p>
        </p:txBody>
      </p:sp>
    </p:spTree>
    <p:extLst>
      <p:ext uri="{BB962C8B-B14F-4D97-AF65-F5344CB8AC3E}">
        <p14:creationId xmlns:p14="http://schemas.microsoft.com/office/powerpoint/2010/main" val="142465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None/>
              <a:tabLst/>
              <a:defRPr/>
            </a:pP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Συμφωνούν ότι για μη ουσιαστικώς διαφοροποιημένα γεγονότα υπάρχουν  </a:t>
            </a:r>
            <a:r>
              <a:rPr kumimoji="0" lang="el-GR" sz="2400" b="0" i="0" u="none" strike="noStrike" kern="1200" cap="none" spc="0" normalizeH="0" baseline="0" noProof="0" dirty="0" smtClean="0">
                <a:ln>
                  <a:noFill/>
                </a:ln>
                <a:solidFill>
                  <a:srgbClr val="FF0000"/>
                </a:solidFill>
                <a:effectLst/>
                <a:uLnTx/>
                <a:uFillTx/>
                <a:latin typeface="Constantia"/>
                <a:ea typeface="+mn-ea"/>
                <a:cs typeface="+mn-cs"/>
              </a:rPr>
              <a:t>αντιφάσεις μεταξύ των αποφάσεων   </a:t>
            </a: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των εξής</a:t>
            </a:r>
            <a:r>
              <a:rPr kumimoji="0" lang="en-US" sz="2400" b="0" i="0" u="none" strike="noStrike" kern="1200" cap="none" spc="0" normalizeH="0" baseline="0" noProof="0" dirty="0" smtClean="0">
                <a:ln>
                  <a:noFill/>
                </a:ln>
                <a:solidFill>
                  <a:prstClr val="black"/>
                </a:solidFill>
                <a:effectLst/>
                <a:uLnTx/>
                <a:uFillTx/>
                <a:latin typeface="Constantia"/>
                <a:ea typeface="+mn-ea"/>
                <a:cs typeface="+mn-cs"/>
              </a:rPr>
              <a:t>:</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en-US" sz="2400" b="0" i="0" u="none" strike="noStrike" kern="1200" cap="none" spc="0" normalizeH="0" baseline="0" noProof="0" dirty="0" smtClean="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600" b="0" i="0" u="none" strike="noStrike" kern="1200" cap="none" spc="0" normalizeH="0" baseline="0" noProof="0" dirty="0" smtClean="0">
                <a:ln>
                  <a:noFill/>
                </a:ln>
                <a:solidFill>
                  <a:prstClr val="black"/>
                </a:solidFill>
                <a:effectLst/>
                <a:uLnTx/>
                <a:uFillTx/>
                <a:latin typeface="Constantia"/>
                <a:ea typeface="+mn-ea"/>
                <a:cs typeface="+mn-cs"/>
              </a:rPr>
              <a:t>Δικαστών στην ίδια επαρχία (45%).</a:t>
            </a:r>
            <a:endParaRPr kumimoji="0" lang="en-US" sz="2600" b="0" i="0" u="none" strike="noStrike" kern="1200" cap="none" spc="0" normalizeH="0" baseline="0" noProof="0" dirty="0" smtClean="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600" b="0" i="0" u="none" strike="noStrike" kern="1200" cap="none" spc="0" normalizeH="0" baseline="0" noProof="0" dirty="0" smtClean="0">
                <a:ln>
                  <a:noFill/>
                </a:ln>
                <a:solidFill>
                  <a:prstClr val="black"/>
                </a:solidFill>
                <a:effectLst/>
                <a:uLnTx/>
                <a:uFillTx/>
                <a:latin typeface="Constantia"/>
                <a:ea typeface="+mn-ea"/>
                <a:cs typeface="+mn-cs"/>
              </a:rPr>
              <a:t>Δικαστών σε διαφορετικές επαρχίες (53%).</a:t>
            </a:r>
            <a:endParaRPr kumimoji="0" lang="en-US" sz="2600" b="0" i="0" u="none" strike="noStrike" kern="1200" cap="none" spc="0" normalizeH="0" baseline="0" noProof="0" dirty="0" smtClean="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600" b="0" i="0" u="none" strike="noStrike" kern="1200" cap="none" spc="0" normalizeH="0" baseline="0" noProof="0" dirty="0" smtClean="0">
                <a:ln>
                  <a:noFill/>
                </a:ln>
                <a:solidFill>
                  <a:prstClr val="black"/>
                </a:solidFill>
                <a:effectLst/>
                <a:uLnTx/>
                <a:uFillTx/>
                <a:latin typeface="Constantia"/>
                <a:ea typeface="+mn-ea"/>
                <a:cs typeface="+mn-cs"/>
              </a:rPr>
              <a:t>Ανωτάτου Δικαστηρίου (40%) </a:t>
            </a: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a:t>
            </a:r>
            <a:endParaRPr kumimoji="0" lang="en-US" sz="2400" b="0" i="0" u="none" strike="noStrike" kern="1200" cap="none" spc="0" normalizeH="0" baseline="0" noProof="0" dirty="0" smtClean="0">
              <a:ln>
                <a:noFill/>
              </a:ln>
              <a:solidFill>
                <a:prstClr val="black"/>
              </a:solidFill>
              <a:effectLst/>
              <a:uLnTx/>
              <a:uFillTx/>
              <a:latin typeface="Constantia"/>
              <a:ea typeface="+mn-ea"/>
              <a:cs typeface="+mn-cs"/>
            </a:endParaRPr>
          </a:p>
          <a:p>
            <a:endParaRPr lang="el-GR" dirty="0"/>
          </a:p>
        </p:txBody>
      </p:sp>
      <p:sp>
        <p:nvSpPr>
          <p:cNvPr id="4" name="Slide Number Placeholder 3"/>
          <p:cNvSpPr>
            <a:spLocks noGrp="1"/>
          </p:cNvSpPr>
          <p:nvPr>
            <p:ph type="sldNum" sz="quarter" idx="10"/>
          </p:nvPr>
        </p:nvSpPr>
        <p:spPr/>
        <p:txBody>
          <a:bodyPr/>
          <a:lstStyle/>
          <a:p>
            <a:fld id="{6E2421E6-D740-4598-9922-1A0FA14B93F0}" type="slidenum">
              <a:rPr lang="el-GR" smtClean="0"/>
              <a:t>13</a:t>
            </a:fld>
            <a:endParaRPr lang="el-GR"/>
          </a:p>
        </p:txBody>
      </p:sp>
    </p:spTree>
    <p:extLst>
      <p:ext uri="{BB962C8B-B14F-4D97-AF65-F5344CB8AC3E}">
        <p14:creationId xmlns:p14="http://schemas.microsoft.com/office/powerpoint/2010/main" val="522442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Οι αποφάσεις του Ανωτάτου είναι άρτια αιτιολογημένες</a:t>
            </a:r>
            <a:r>
              <a:rPr kumimoji="0" lang="en-US" sz="2400" b="0" i="0" u="none" strike="noStrike" kern="1200" cap="none" spc="0" normalizeH="0" baseline="0" noProof="0" dirty="0" smtClean="0">
                <a:ln>
                  <a:noFill/>
                </a:ln>
                <a:solidFill>
                  <a:prstClr val="black"/>
                </a:solidFill>
                <a:effectLst/>
                <a:uLnTx/>
                <a:uFillTx/>
                <a:latin typeface="Constantia"/>
                <a:ea typeface="+mn-ea"/>
                <a:cs typeface="+mn-cs"/>
              </a:rPr>
              <a:t> (45%)</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Οι αποφάσεις του Ανωτάτου διαπραγματεύονται   όλες τις πτυχές μια υπόθεσης</a:t>
            </a:r>
            <a:r>
              <a:rPr kumimoji="0" lang="en-US" sz="2400" b="0" i="0" u="none" strike="noStrike" kern="1200" cap="none" spc="0" normalizeH="0" baseline="0" noProof="0" dirty="0" smtClean="0">
                <a:ln>
                  <a:noFill/>
                </a:ln>
                <a:solidFill>
                  <a:prstClr val="black"/>
                </a:solidFill>
                <a:effectLst/>
                <a:uLnTx/>
                <a:uFillTx/>
                <a:latin typeface="Constantia"/>
                <a:ea typeface="+mn-ea"/>
                <a:cs typeface="+mn-cs"/>
              </a:rPr>
              <a:t> (51%)</a:t>
            </a: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  </a:t>
            </a:r>
            <a:endParaRPr kumimoji="0" lang="en-US" sz="2400" b="0" i="0" u="none" strike="noStrike" kern="1200" cap="none" spc="0" normalizeH="0" baseline="0" noProof="0" dirty="0" smtClean="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Είμαι ικανοποιημένος/νη από τον βαθμό ανάλυσης της μαρτυρίας από πρωτόδικα δικαστήρια  </a:t>
            </a:r>
            <a:r>
              <a:rPr kumimoji="0" lang="en-US" sz="2400" b="0" i="0" u="none" strike="noStrike" kern="1200" cap="none" spc="0" normalizeH="0" baseline="0" noProof="0" dirty="0" smtClean="0">
                <a:ln>
                  <a:noFill/>
                </a:ln>
                <a:solidFill>
                  <a:prstClr val="black"/>
                </a:solidFill>
                <a:effectLst/>
                <a:uLnTx/>
                <a:uFillTx/>
                <a:latin typeface="Constantia"/>
                <a:ea typeface="+mn-ea"/>
                <a:cs typeface="+mn-cs"/>
              </a:rPr>
              <a:t>(44%)</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Υπάρχει αμεροληψία στις αποφάσεις του Ανωτάτου</a:t>
            </a:r>
            <a:r>
              <a:rPr kumimoji="0" lang="en-US" sz="2400" b="0" i="0" u="none" strike="noStrike" kern="1200" cap="none" spc="0" normalizeH="0" baseline="0" noProof="0" dirty="0" smtClean="0">
                <a:ln>
                  <a:noFill/>
                </a:ln>
                <a:solidFill>
                  <a:prstClr val="black"/>
                </a:solidFill>
                <a:effectLst/>
                <a:uLnTx/>
                <a:uFillTx/>
                <a:latin typeface="Constantia"/>
                <a:ea typeface="+mn-ea"/>
                <a:cs typeface="+mn-cs"/>
              </a:rPr>
              <a:t> (45%)</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Η επιστημονική κριτική των δικαστικών αποφάσεων είναι αναγκαία</a:t>
            </a:r>
            <a:r>
              <a:rPr kumimoji="0" lang="en-US" sz="2400" b="0" i="0" u="none" strike="noStrike" kern="1200" cap="none" spc="0" normalizeH="0" baseline="0" noProof="0" dirty="0" smtClean="0">
                <a:ln>
                  <a:noFill/>
                </a:ln>
                <a:solidFill>
                  <a:prstClr val="black"/>
                </a:solidFill>
                <a:effectLst/>
                <a:uLnTx/>
                <a:uFillTx/>
                <a:latin typeface="Constantia"/>
                <a:ea typeface="+mn-ea"/>
                <a:cs typeface="+mn-cs"/>
              </a:rPr>
              <a:t> (81%)</a:t>
            </a: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 </a:t>
            </a:r>
            <a:endParaRPr kumimoji="0" lang="en-US" sz="2400" b="0" i="0" u="none" strike="noStrike" kern="1200" cap="none" spc="0" normalizeH="0" baseline="0" noProof="0" dirty="0" smtClean="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Θα είναι καλή ιδέα </a:t>
            </a:r>
            <a:r>
              <a:rPr kumimoji="0" lang="el-GR" sz="2400" b="0" i="0" u="none" strike="noStrike" kern="1200" cap="none" spc="0" normalizeH="0" baseline="0" noProof="0" dirty="0" smtClean="0">
                <a:ln>
                  <a:noFill/>
                </a:ln>
                <a:solidFill>
                  <a:srgbClr val="FF0000"/>
                </a:solidFill>
                <a:effectLst/>
                <a:uLnTx/>
                <a:uFillTx/>
                <a:latin typeface="Constantia"/>
                <a:ea typeface="+mn-ea"/>
                <a:cs typeface="+mn-cs"/>
              </a:rPr>
              <a:t>να θεσπιστεί ένα Ινστιτούτο Δικαστικών Θεμάτων για την διεξαγωγή επιστημονικών μελετών, οργάνωση επιμορφωτικών σεμιναρίων κλπ για δικαστές</a:t>
            </a:r>
            <a:r>
              <a:rPr kumimoji="0" lang="en-US" sz="2400" b="0" i="0" u="none" strike="noStrike" kern="1200" cap="none" spc="0" normalizeH="0" baseline="0" noProof="0" dirty="0" smtClean="0">
                <a:ln>
                  <a:noFill/>
                </a:ln>
                <a:solidFill>
                  <a:srgbClr val="FF0000"/>
                </a:solidFill>
                <a:effectLst/>
                <a:uLnTx/>
                <a:uFillTx/>
                <a:latin typeface="Constantia"/>
                <a:ea typeface="+mn-ea"/>
                <a:cs typeface="+mn-cs"/>
              </a:rPr>
              <a:t> (89%)</a:t>
            </a:r>
            <a:r>
              <a:rPr kumimoji="0" lang="el-GR" sz="2400" b="0" i="0" u="none" strike="noStrike" kern="1200" cap="none" spc="0" normalizeH="0" baseline="0" noProof="0" dirty="0" smtClean="0">
                <a:ln>
                  <a:noFill/>
                </a:ln>
                <a:solidFill>
                  <a:srgbClr val="FF0000"/>
                </a:solidFill>
                <a:effectLst/>
                <a:uLnTx/>
                <a:uFillTx/>
                <a:latin typeface="Constantia"/>
                <a:ea typeface="+mn-ea"/>
                <a:cs typeface="+mn-cs"/>
              </a:rPr>
              <a:t>. </a:t>
            </a:r>
            <a:r>
              <a:rPr kumimoji="0" lang="el-GR" sz="2400" b="0" i="0" u="none" strike="noStrike" kern="1200" cap="none" spc="0" normalizeH="0" baseline="0" noProof="0" dirty="0" smtClean="0">
                <a:ln>
                  <a:noFill/>
                </a:ln>
                <a:solidFill>
                  <a:prstClr val="black"/>
                </a:solidFill>
                <a:effectLst/>
                <a:uLnTx/>
                <a:uFillTx/>
                <a:latin typeface="Constantia"/>
                <a:ea typeface="+mn-ea"/>
                <a:cs typeface="+mn-cs"/>
              </a:rPr>
              <a:t> </a:t>
            </a:r>
            <a:endParaRPr kumimoji="0" lang="en-US" sz="2400" b="0" i="0" u="none" strike="noStrike" kern="1200" cap="none" spc="0" normalizeH="0" baseline="0" noProof="0" dirty="0" smtClean="0">
              <a:ln>
                <a:noFill/>
              </a:ln>
              <a:solidFill>
                <a:prstClr val="black"/>
              </a:solidFill>
              <a:effectLst/>
              <a:uLnTx/>
              <a:uFillTx/>
              <a:latin typeface="Constantia"/>
              <a:ea typeface="+mn-ea"/>
              <a:cs typeface="+mn-cs"/>
            </a:endParaRPr>
          </a:p>
        </p:txBody>
      </p:sp>
      <p:sp>
        <p:nvSpPr>
          <p:cNvPr id="4" name="Slide Number Placeholder 3"/>
          <p:cNvSpPr>
            <a:spLocks noGrp="1"/>
          </p:cNvSpPr>
          <p:nvPr>
            <p:ph type="sldNum" sz="quarter" idx="10"/>
          </p:nvPr>
        </p:nvSpPr>
        <p:spPr/>
        <p:txBody>
          <a:bodyPr/>
          <a:lstStyle/>
          <a:p>
            <a:fld id="{6E2421E6-D740-4598-9922-1A0FA14B93F0}" type="slidenum">
              <a:rPr lang="el-GR" smtClean="0"/>
              <a:t>14</a:t>
            </a:fld>
            <a:endParaRPr lang="el-GR"/>
          </a:p>
        </p:txBody>
      </p:sp>
    </p:spTree>
    <p:extLst>
      <p:ext uri="{BB962C8B-B14F-4D97-AF65-F5344CB8AC3E}">
        <p14:creationId xmlns:p14="http://schemas.microsoft.com/office/powerpoint/2010/main" val="3883499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600" b="0" i="0" u="none" strike="noStrike" kern="1200" cap="none" spc="0" normalizeH="0" baseline="0" noProof="0" dirty="0" smtClean="0">
                <a:ln>
                  <a:noFill/>
                </a:ln>
                <a:solidFill>
                  <a:prstClr val="black"/>
                </a:solidFill>
                <a:effectLst/>
                <a:uLnTx/>
                <a:uFillTx/>
                <a:latin typeface="Constantia"/>
                <a:ea typeface="+mn-ea"/>
                <a:cs typeface="+mn-cs"/>
              </a:rPr>
              <a:t>Η αξιοποίηση </a:t>
            </a:r>
            <a:r>
              <a:rPr kumimoji="0" lang="en-US" sz="2600" b="0" i="0" u="none" strike="noStrike" kern="1200" cap="none" spc="0" normalizeH="0" baseline="0" noProof="0" dirty="0" smtClean="0">
                <a:ln>
                  <a:noFill/>
                </a:ln>
                <a:solidFill>
                  <a:srgbClr val="FF0000"/>
                </a:solidFill>
                <a:effectLst/>
                <a:uLnTx/>
                <a:uFillTx/>
                <a:latin typeface="Constantia"/>
                <a:ea typeface="+mn-ea"/>
                <a:cs typeface="+mn-cs"/>
              </a:rPr>
              <a:t>Video Conferencing</a:t>
            </a:r>
            <a:r>
              <a:rPr kumimoji="0" lang="el-GR" sz="2600" b="0" i="0" u="none" strike="noStrike" kern="1200" cap="none" spc="0" normalizeH="0" baseline="0" noProof="0" dirty="0" smtClean="0">
                <a:ln>
                  <a:noFill/>
                </a:ln>
                <a:solidFill>
                  <a:srgbClr val="FF0000"/>
                </a:solidFill>
                <a:effectLst/>
                <a:uLnTx/>
                <a:uFillTx/>
                <a:latin typeface="Constantia"/>
                <a:ea typeface="+mn-ea"/>
                <a:cs typeface="+mn-cs"/>
              </a:rPr>
              <a:t> (τηλεδιάσκεψης) για εξέταση και </a:t>
            </a:r>
            <a:r>
              <a:rPr kumimoji="0" lang="el-GR" sz="2600" b="0" i="0" u="none" strike="noStrike" kern="1200" cap="none" spc="0" normalizeH="0" baseline="0" noProof="0" dirty="0" err="1" smtClean="0">
                <a:ln>
                  <a:noFill/>
                </a:ln>
                <a:solidFill>
                  <a:srgbClr val="FF0000"/>
                </a:solidFill>
                <a:effectLst/>
                <a:uLnTx/>
                <a:uFillTx/>
                <a:latin typeface="Constantia"/>
                <a:ea typeface="+mn-ea"/>
                <a:cs typeface="+mn-cs"/>
              </a:rPr>
              <a:t>αντεξέταση</a:t>
            </a:r>
            <a:r>
              <a:rPr kumimoji="0" lang="el-GR" sz="2600" b="0" i="0" u="none" strike="noStrike" kern="1200" cap="none" spc="0" normalizeH="0" baseline="0" noProof="0" dirty="0" smtClean="0">
                <a:ln>
                  <a:noFill/>
                </a:ln>
                <a:solidFill>
                  <a:srgbClr val="FF0000"/>
                </a:solidFill>
                <a:effectLst/>
                <a:uLnTx/>
                <a:uFillTx/>
                <a:latin typeface="Constantia"/>
                <a:ea typeface="+mn-ea"/>
                <a:cs typeface="+mn-cs"/>
              </a:rPr>
              <a:t> μαρτύρων </a:t>
            </a:r>
            <a:r>
              <a:rPr kumimoji="0" lang="el-GR" sz="2600" b="0" i="0" u="none" strike="noStrike" kern="1200" cap="none" spc="0" normalizeH="0" baseline="0" noProof="0" dirty="0" smtClean="0">
                <a:ln>
                  <a:noFill/>
                </a:ln>
                <a:solidFill>
                  <a:prstClr val="black"/>
                </a:solidFill>
                <a:effectLst/>
                <a:uLnTx/>
                <a:uFillTx/>
                <a:latin typeface="Constantia"/>
                <a:ea typeface="+mn-ea"/>
                <a:cs typeface="+mn-cs"/>
              </a:rPr>
              <a:t>που βρίσκονται εκτός της δικαστικής αίθουσας βελτιώνει σημαντικά την απονομή της δικαιοσύνης σε ποινικές υποθέσεις (76%).</a:t>
            </a:r>
            <a:endParaRPr kumimoji="0" lang="en-US" sz="2600" b="0" i="0" u="none" strike="noStrike" kern="1200" cap="none" spc="0" normalizeH="0" baseline="0" noProof="0" dirty="0" smtClean="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600" b="0" i="0" u="none" strike="noStrike" kern="1200" cap="none" spc="0" normalizeH="0" baseline="0" noProof="0" dirty="0" smtClean="0">
                <a:ln>
                  <a:noFill/>
                </a:ln>
                <a:solidFill>
                  <a:srgbClr val="FF0000"/>
                </a:solidFill>
                <a:effectLst/>
                <a:uLnTx/>
                <a:uFillTx/>
                <a:latin typeface="Constantia"/>
                <a:ea typeface="+mn-ea"/>
                <a:cs typeface="+mn-cs"/>
              </a:rPr>
              <a:t>Η ανάκριση υπόπτων από την αστυνομία πρέπει να βιντεοσκοπείται και να είναι αποδεκτή στο Δικαστήριο </a:t>
            </a:r>
            <a:r>
              <a:rPr kumimoji="0" lang="el-GR" sz="2600" b="0" i="0" u="none" strike="noStrike" kern="1200" cap="none" spc="0" normalizeH="0" baseline="0" noProof="0" dirty="0" smtClean="0">
                <a:ln>
                  <a:noFill/>
                </a:ln>
                <a:solidFill>
                  <a:prstClr val="black"/>
                </a:solidFill>
                <a:effectLst/>
                <a:uLnTx/>
                <a:uFillTx/>
                <a:latin typeface="Constantia"/>
                <a:ea typeface="+mn-ea"/>
                <a:cs typeface="+mn-cs"/>
              </a:rPr>
              <a:t>(77%).  </a:t>
            </a:r>
            <a:endParaRPr kumimoji="0" lang="en-US" sz="2600" b="0" i="0" u="none" strike="noStrike" kern="1200" cap="none" spc="0" normalizeH="0" baseline="0" noProof="0" dirty="0" smtClean="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600" b="0" i="0" u="none" strike="noStrike" kern="1200" cap="none" spc="0" normalizeH="0" baseline="0" noProof="0" dirty="0" smtClean="0">
                <a:ln>
                  <a:noFill/>
                </a:ln>
                <a:solidFill>
                  <a:prstClr val="black"/>
                </a:solidFill>
                <a:effectLst/>
                <a:uLnTx/>
                <a:uFillTx/>
                <a:latin typeface="Constantia"/>
                <a:ea typeface="+mn-ea"/>
                <a:cs typeface="+mn-cs"/>
              </a:rPr>
              <a:t>Μπορεί </a:t>
            </a:r>
            <a:r>
              <a:rPr kumimoji="0" lang="el-GR" sz="2600" b="0" i="0" u="none" strike="noStrike" kern="1200" cap="none" spc="0" normalizeH="0" baseline="0" noProof="0" dirty="0" smtClean="0">
                <a:ln>
                  <a:noFill/>
                </a:ln>
                <a:solidFill>
                  <a:srgbClr val="FF0000"/>
                </a:solidFill>
                <a:effectLst/>
                <a:uLnTx/>
                <a:uFillTx/>
                <a:latin typeface="Constantia"/>
                <a:ea typeface="+mn-ea"/>
                <a:cs typeface="+mn-cs"/>
              </a:rPr>
              <a:t>να αξιοποιηθεί σύγχρονη τεχνολογία </a:t>
            </a:r>
            <a:r>
              <a:rPr kumimoji="0" lang="el-GR" sz="2600" b="0" i="0" u="none" strike="noStrike" kern="1200" cap="none" spc="0" normalizeH="0" baseline="0" noProof="0" dirty="0" smtClean="0">
                <a:ln>
                  <a:noFill/>
                </a:ln>
                <a:solidFill>
                  <a:prstClr val="black"/>
                </a:solidFill>
                <a:effectLst/>
                <a:uLnTx/>
                <a:uFillTx/>
                <a:latin typeface="Constantia"/>
                <a:ea typeface="+mn-ea"/>
                <a:cs typeface="+mn-cs"/>
              </a:rPr>
              <a:t>για τη αποστολή εγγράφων και δικογράφων μεταξύ δικηγόρων και </a:t>
            </a:r>
            <a:r>
              <a:rPr kumimoji="0" lang="el-GR" sz="2600" b="0" i="0" u="none" strike="noStrike" kern="1200" cap="none" spc="0" normalizeH="0" baseline="0" noProof="0" dirty="0" err="1" smtClean="0">
                <a:ln>
                  <a:noFill/>
                </a:ln>
                <a:solidFill>
                  <a:prstClr val="black"/>
                </a:solidFill>
                <a:effectLst/>
                <a:uLnTx/>
                <a:uFillTx/>
                <a:latin typeface="Constantia"/>
                <a:ea typeface="+mn-ea"/>
                <a:cs typeface="+mn-cs"/>
              </a:rPr>
              <a:t>πρωτοκολλητείου</a:t>
            </a:r>
            <a:r>
              <a:rPr kumimoji="0" lang="el-GR" sz="2600" b="0" i="0" u="none" strike="noStrike" kern="1200" cap="none" spc="0" normalizeH="0" baseline="0" noProof="0" dirty="0" smtClean="0">
                <a:ln>
                  <a:noFill/>
                </a:ln>
                <a:solidFill>
                  <a:prstClr val="black"/>
                </a:solidFill>
                <a:effectLst/>
                <a:uLnTx/>
                <a:uFillTx/>
                <a:latin typeface="Constantia"/>
                <a:ea typeface="+mn-ea"/>
                <a:cs typeface="+mn-cs"/>
              </a:rPr>
              <a:t> ή μεταξύ δικηγόρων μέσω </a:t>
            </a:r>
            <a:r>
              <a:rPr kumimoji="0" lang="el-GR" sz="2600" b="0" i="0" u="none" strike="noStrike" kern="1200" cap="none" spc="0" normalizeH="0" baseline="0" noProof="0" dirty="0" err="1" smtClean="0">
                <a:ln>
                  <a:noFill/>
                </a:ln>
                <a:solidFill>
                  <a:prstClr val="black"/>
                </a:solidFill>
                <a:effectLst/>
                <a:uLnTx/>
                <a:uFillTx/>
                <a:latin typeface="Constantia"/>
                <a:ea typeface="+mn-ea"/>
                <a:cs typeface="+mn-cs"/>
              </a:rPr>
              <a:t>πρωτοκολλητείου</a:t>
            </a:r>
            <a:r>
              <a:rPr kumimoji="0" lang="el-GR" sz="2600" b="0" i="0" u="none" strike="noStrike" kern="1200" cap="none" spc="0" normalizeH="0" baseline="0" noProof="0" dirty="0" smtClean="0">
                <a:ln>
                  <a:noFill/>
                </a:ln>
                <a:solidFill>
                  <a:prstClr val="black"/>
                </a:solidFill>
                <a:effectLst/>
                <a:uLnTx/>
                <a:uFillTx/>
                <a:latin typeface="Constantia"/>
                <a:ea typeface="+mn-ea"/>
                <a:cs typeface="+mn-cs"/>
              </a:rPr>
              <a:t> (94%).</a:t>
            </a:r>
            <a:endParaRPr kumimoji="0" lang="en-US" sz="2600" b="0" i="0" u="none" strike="noStrike" kern="1200" cap="none" spc="0" normalizeH="0" baseline="0" noProof="0" dirty="0" smtClean="0">
              <a:ln>
                <a:noFill/>
              </a:ln>
              <a:solidFill>
                <a:prstClr val="black"/>
              </a:solidFill>
              <a:effectLst/>
              <a:uLnTx/>
              <a:uFillTx/>
              <a:latin typeface="Constantia"/>
              <a:ea typeface="+mn-ea"/>
              <a:cs typeface="+mn-cs"/>
            </a:endParaRPr>
          </a:p>
          <a:p>
            <a:endParaRPr lang="el-GR" dirty="0"/>
          </a:p>
        </p:txBody>
      </p:sp>
      <p:sp>
        <p:nvSpPr>
          <p:cNvPr id="4" name="Slide Number Placeholder 3"/>
          <p:cNvSpPr>
            <a:spLocks noGrp="1"/>
          </p:cNvSpPr>
          <p:nvPr>
            <p:ph type="sldNum" sz="quarter" idx="10"/>
          </p:nvPr>
        </p:nvSpPr>
        <p:spPr/>
        <p:txBody>
          <a:bodyPr/>
          <a:lstStyle/>
          <a:p>
            <a:fld id="{6E2421E6-D740-4598-9922-1A0FA14B93F0}" type="slidenum">
              <a:rPr lang="el-GR" smtClean="0"/>
              <a:t>18</a:t>
            </a:fld>
            <a:endParaRPr lang="el-GR"/>
          </a:p>
        </p:txBody>
      </p:sp>
    </p:spTree>
    <p:extLst>
      <p:ext uri="{BB962C8B-B14F-4D97-AF65-F5344CB8AC3E}">
        <p14:creationId xmlns:p14="http://schemas.microsoft.com/office/powerpoint/2010/main" val="1444008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Για να συντομεύσει ο χρόνος εκδίκασης των ποινικών υποθέσεων χρειάζεται περαιτέρω τροποποίηση της Ποινικής Δικονομίας (66%).</a:t>
            </a:r>
          </a:p>
          <a:p>
            <a:r>
              <a:rPr lang="el-GR" dirty="0" smtClean="0"/>
              <a:t>Για να συντομεύσει ο χρόνος εκδίκασης των αστικών υποθέσεων ενδείκνυται να  είναι καλύτερη και πιο εμπεριστατωμένη η παρουσίαση των υποθέσεων από τους δικηγόρους (74%).</a:t>
            </a:r>
          </a:p>
          <a:p>
            <a:r>
              <a:rPr lang="el-GR" dirty="0" smtClean="0"/>
              <a:t>Η ποιότητα </a:t>
            </a:r>
            <a:r>
              <a:rPr lang="el-GR" dirty="0" err="1" smtClean="0"/>
              <a:t>στενογράφησης</a:t>
            </a:r>
            <a:r>
              <a:rPr lang="el-GR" dirty="0" smtClean="0"/>
              <a:t> των πρακτικών είναι ικανοποιητική (31%).</a:t>
            </a:r>
          </a:p>
          <a:p>
            <a:r>
              <a:rPr lang="el-GR" dirty="0" smtClean="0"/>
              <a:t>Υπάρχει πιστή καταγραφή των υποβληθέντων από τους δικηγόρους κατά την διάρκεια της </a:t>
            </a:r>
            <a:r>
              <a:rPr lang="el-GR" dirty="0" err="1" smtClean="0"/>
              <a:t>στενογράφησης</a:t>
            </a:r>
            <a:r>
              <a:rPr lang="el-GR" dirty="0" smtClean="0"/>
              <a:t> (29%).</a:t>
            </a:r>
          </a:p>
          <a:p>
            <a:r>
              <a:rPr lang="el-GR" dirty="0" smtClean="0"/>
              <a:t>Ο χρόνος από την ολοκλήρωση της υπόθεσης μέχρι την έκδοση της απόφασης διαφέρει σημαντικά από δικαστή σε δικαστή (70%).</a:t>
            </a:r>
          </a:p>
          <a:p>
            <a:r>
              <a:rPr lang="el-GR" dirty="0" smtClean="0"/>
              <a:t>Ο μέσος χρόνος από την ολοκλήρωση της υπόθεσης μέχρι την έκδοση της απόφασης είναι δικαιολογημένος (33%). </a:t>
            </a:r>
            <a:endParaRPr lang="el-GR" dirty="0"/>
          </a:p>
        </p:txBody>
      </p:sp>
      <p:sp>
        <p:nvSpPr>
          <p:cNvPr id="4" name="Slide Number Placeholder 3"/>
          <p:cNvSpPr>
            <a:spLocks noGrp="1"/>
          </p:cNvSpPr>
          <p:nvPr>
            <p:ph type="sldNum" sz="quarter" idx="10"/>
          </p:nvPr>
        </p:nvSpPr>
        <p:spPr/>
        <p:txBody>
          <a:bodyPr/>
          <a:lstStyle/>
          <a:p>
            <a:fld id="{6E2421E6-D740-4598-9922-1A0FA14B93F0}" type="slidenum">
              <a:rPr lang="el-GR" smtClean="0"/>
              <a:t>22</a:t>
            </a:fld>
            <a:endParaRPr lang="el-GR"/>
          </a:p>
        </p:txBody>
      </p:sp>
    </p:spTree>
    <p:extLst>
      <p:ext uri="{BB962C8B-B14F-4D97-AF65-F5344CB8AC3E}">
        <p14:creationId xmlns:p14="http://schemas.microsoft.com/office/powerpoint/2010/main" val="1785550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600" b="0" i="0" u="none" strike="noStrike" kern="1200" cap="none" spc="0" normalizeH="0" baseline="0" noProof="0" dirty="0" smtClean="0">
                <a:ln>
                  <a:noFill/>
                </a:ln>
                <a:solidFill>
                  <a:prstClr val="black"/>
                </a:solidFill>
                <a:effectLst/>
                <a:uLnTx/>
                <a:uFillTx/>
                <a:latin typeface="Constantia"/>
                <a:ea typeface="+mn-ea"/>
                <a:cs typeface="+mn-cs"/>
              </a:rPr>
              <a:t>Η άρση του τραπεζικού απορρήτου για σκοπό εκτέλεσης</a:t>
            </a:r>
            <a:r>
              <a:rPr kumimoji="0" lang="el-GR" sz="2600" b="1" i="0" u="none" strike="noStrike" kern="1200" cap="none" spc="0" normalizeH="0" baseline="0" noProof="0" dirty="0" smtClean="0">
                <a:ln>
                  <a:noFill/>
                </a:ln>
                <a:solidFill>
                  <a:prstClr val="black"/>
                </a:solidFill>
                <a:effectLst/>
                <a:uLnTx/>
                <a:uFillTx/>
                <a:latin typeface="Constantia"/>
                <a:ea typeface="+mn-ea"/>
                <a:cs typeface="+mn-cs"/>
              </a:rPr>
              <a:t> δ</a:t>
            </a:r>
            <a:r>
              <a:rPr kumimoji="0" lang="el-GR" sz="2600" b="0" i="0" u="none" strike="noStrike" kern="1200" cap="none" spc="0" normalizeH="0" baseline="0" noProof="0" dirty="0" smtClean="0">
                <a:ln>
                  <a:noFill/>
                </a:ln>
                <a:solidFill>
                  <a:prstClr val="black"/>
                </a:solidFill>
                <a:effectLst/>
                <a:uLnTx/>
                <a:uFillTx/>
                <a:latin typeface="Constantia"/>
                <a:ea typeface="+mn-ea"/>
                <a:cs typeface="+mn-cs"/>
              </a:rPr>
              <a:t>ικαιολογείται (65%).</a:t>
            </a:r>
            <a:endParaRPr kumimoji="0" lang="en-US" sz="2600" b="1" i="0" u="none" strike="noStrike" kern="1200" cap="none" spc="0" normalizeH="0" baseline="0" noProof="0" dirty="0" smtClean="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el-GR" sz="2600" b="0" i="0" u="none" strike="noStrike" kern="1200" cap="none" spc="0" normalizeH="0" baseline="0" noProof="0" dirty="0" smtClean="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600" b="0" i="0" u="none" strike="noStrike" kern="1200" cap="none" spc="0" normalizeH="0" baseline="0" noProof="0" dirty="0" smtClean="0">
                <a:ln>
                  <a:noFill/>
                </a:ln>
                <a:solidFill>
                  <a:prstClr val="black"/>
                </a:solidFill>
                <a:effectLst/>
                <a:uLnTx/>
                <a:uFillTx/>
                <a:latin typeface="Constantia"/>
                <a:ea typeface="+mn-ea"/>
                <a:cs typeface="+mn-cs"/>
              </a:rPr>
              <a:t>Η αποτελεσματικότητα των μέτρων εκτέλεσης αποφάσεων είναι ικανοποιητική (9%).</a:t>
            </a:r>
            <a:endParaRPr kumimoji="0" lang="en-US" sz="2600" b="1" i="0" u="none" strike="noStrike" kern="1200" cap="none" spc="0" normalizeH="0" baseline="0" noProof="0" dirty="0" smtClean="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el-GR" sz="2600" b="0" i="0" u="none" strike="noStrike" kern="1200" cap="none" spc="0" normalizeH="0" baseline="0" noProof="0" dirty="0" smtClean="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600" b="0" i="0" u="none" strike="noStrike" kern="1200" cap="none" spc="0" normalizeH="0" baseline="0" noProof="0" dirty="0" smtClean="0">
                <a:ln>
                  <a:noFill/>
                </a:ln>
                <a:solidFill>
                  <a:prstClr val="black"/>
                </a:solidFill>
                <a:effectLst/>
                <a:uLnTx/>
                <a:uFillTx/>
                <a:latin typeface="Constantia"/>
                <a:ea typeface="+mn-ea"/>
                <a:cs typeface="+mn-cs"/>
              </a:rPr>
              <a:t>Η έρευνα επί των ακινήτων στην βάση νομίμου αιτιολογίας (π.χ. έκδοση απόφασης εναντίον του Α ή καταχώρηση αγωγής) ενδείκνυται να είναι ενιαία για ολόκληρη την επικράτεια και όχι κατά τμήματα επαρχίας (76%).</a:t>
            </a:r>
          </a:p>
          <a:p>
            <a:endParaRPr lang="el-GR" dirty="0"/>
          </a:p>
        </p:txBody>
      </p:sp>
      <p:sp>
        <p:nvSpPr>
          <p:cNvPr id="4" name="Slide Number Placeholder 3"/>
          <p:cNvSpPr>
            <a:spLocks noGrp="1"/>
          </p:cNvSpPr>
          <p:nvPr>
            <p:ph type="sldNum" sz="quarter" idx="10"/>
          </p:nvPr>
        </p:nvSpPr>
        <p:spPr/>
        <p:txBody>
          <a:bodyPr/>
          <a:lstStyle/>
          <a:p>
            <a:fld id="{6E2421E6-D740-4598-9922-1A0FA14B93F0}" type="slidenum">
              <a:rPr lang="el-GR" smtClean="0"/>
              <a:t>23</a:t>
            </a:fld>
            <a:endParaRPr lang="el-GR"/>
          </a:p>
        </p:txBody>
      </p:sp>
    </p:spTree>
    <p:extLst>
      <p:ext uri="{BB962C8B-B14F-4D97-AF65-F5344CB8AC3E}">
        <p14:creationId xmlns:p14="http://schemas.microsoft.com/office/powerpoint/2010/main" val="3047888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Όσον αφορά στην εκτέλεση αποφάσεων, οι τράπεζες στη βάση νομίμου δικαιολογίας πρέπει να αποκαλύπτουν τους λογαριασμούς των πελατών τους (62%).</a:t>
            </a:r>
          </a:p>
          <a:p>
            <a:r>
              <a:rPr lang="el-GR" dirty="0" smtClean="0"/>
              <a:t>Το γραφείο Φόρου Εισοδήματος θα μπορούσε να συνδράμει ώστε να γίνουν γνωστές οι δηλωθείσες απολαβές των εξ’ αποστάσεως χρεωστών (73%). </a:t>
            </a:r>
          </a:p>
          <a:p>
            <a:r>
              <a:rPr lang="el-GR" dirty="0" smtClean="0"/>
              <a:t>Ο τρόπος που εφαρμόζεται ο νόμος για τα προσωπικά δεδομένα επηρεάζει αρνητικά την προώθηση δικαστικών μέτρων (55%).</a:t>
            </a:r>
          </a:p>
          <a:p>
            <a:endParaRPr lang="el-GR" dirty="0"/>
          </a:p>
        </p:txBody>
      </p:sp>
      <p:sp>
        <p:nvSpPr>
          <p:cNvPr id="4" name="Slide Number Placeholder 3"/>
          <p:cNvSpPr>
            <a:spLocks noGrp="1"/>
          </p:cNvSpPr>
          <p:nvPr>
            <p:ph type="sldNum" sz="quarter" idx="10"/>
          </p:nvPr>
        </p:nvSpPr>
        <p:spPr/>
        <p:txBody>
          <a:bodyPr/>
          <a:lstStyle/>
          <a:p>
            <a:fld id="{6E2421E6-D740-4598-9922-1A0FA14B93F0}" type="slidenum">
              <a:rPr lang="el-GR" smtClean="0"/>
              <a:t>24</a:t>
            </a:fld>
            <a:endParaRPr lang="el-GR"/>
          </a:p>
        </p:txBody>
      </p:sp>
    </p:spTree>
    <p:extLst>
      <p:ext uri="{BB962C8B-B14F-4D97-AF65-F5344CB8AC3E}">
        <p14:creationId xmlns:p14="http://schemas.microsoft.com/office/powerpoint/2010/main" val="1544228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0D6F6EC-4E0F-4160-8E99-B724607A9C83}" type="datetimeFigureOut">
              <a:rPr lang="en-US" smtClean="0"/>
              <a:pPr/>
              <a:t>10/12/2014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51061EF-5366-49AF-A0F1-175CD87F8B5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D6F6EC-4E0F-4160-8E99-B724607A9C83}" type="datetimeFigureOut">
              <a:rPr lang="en-US" smtClean="0"/>
              <a:pPr/>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061EF-5366-49AF-A0F1-175CD87F8B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D6F6EC-4E0F-4160-8E99-B724607A9C83}" type="datetimeFigureOut">
              <a:rPr lang="en-US" smtClean="0"/>
              <a:pPr/>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061EF-5366-49AF-A0F1-175CD87F8B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D6F6EC-4E0F-4160-8E99-B724607A9C83}" type="datetimeFigureOut">
              <a:rPr lang="en-US" smtClean="0"/>
              <a:pPr/>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061EF-5366-49AF-A0F1-175CD87F8B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0D6F6EC-4E0F-4160-8E99-B724607A9C83}" type="datetimeFigureOut">
              <a:rPr lang="en-US" smtClean="0"/>
              <a:pPr/>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061EF-5366-49AF-A0F1-175CD87F8B5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D6F6EC-4E0F-4160-8E99-B724607A9C83}" type="datetimeFigureOut">
              <a:rPr lang="en-US" smtClean="0"/>
              <a:pPr/>
              <a:t>10/12/2014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061EF-5366-49AF-A0F1-175CD87F8B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0D6F6EC-4E0F-4160-8E99-B724607A9C83}" type="datetimeFigureOut">
              <a:rPr lang="en-US" smtClean="0"/>
              <a:pPr/>
              <a:t>10/12/2014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061EF-5366-49AF-A0F1-175CD87F8B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D6F6EC-4E0F-4160-8E99-B724607A9C83}" type="datetimeFigureOut">
              <a:rPr lang="en-US" smtClean="0"/>
              <a:pPr/>
              <a:t>10/12/2014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061EF-5366-49AF-A0F1-175CD87F8B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D6F6EC-4E0F-4160-8E99-B724607A9C83}" type="datetimeFigureOut">
              <a:rPr lang="en-US" smtClean="0"/>
              <a:pPr/>
              <a:t>10/12/2014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061EF-5366-49AF-A0F1-175CD87F8B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D6F6EC-4E0F-4160-8E99-B724607A9C83}" type="datetimeFigureOut">
              <a:rPr lang="en-US" smtClean="0"/>
              <a:pPr/>
              <a:t>10/12/2014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061EF-5366-49AF-A0F1-175CD87F8B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D6F6EC-4E0F-4160-8E99-B724607A9C83}" type="datetimeFigureOut">
              <a:rPr lang="en-US" smtClean="0"/>
              <a:pPr/>
              <a:t>10/12/2014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51061EF-5366-49AF-A0F1-175CD87F8B5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0D6F6EC-4E0F-4160-8E99-B724607A9C83}" type="datetimeFigureOut">
              <a:rPr lang="en-US" smtClean="0"/>
              <a:pPr/>
              <a:t>10/12/2014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51061EF-5366-49AF-A0F1-175CD87F8B5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sz="2400" dirty="0" smtClean="0"/>
              <a:t>ΕΡΕΥΝΑ ΜΕΤΑΞΥ ΔΙΚΗΓΟΡΩΝ ΚΑΙ ΔΙΚΑΣΤΩΝ ΓΙΑ ΤΗΝ ΑΞΙΟΛΟΓΗΣΗ ΤΟΥ ΣΥΣΤΗΜΑΤΟΣ ΑΠΟΝΟΜΗΣ ΤΗΣ ΔΙΚΑΙΟΣΥΝΗΣ ΣΤΗ ΚΥΠΡΟ</a:t>
            </a:r>
            <a:endParaRPr lang="en-US" sz="2400" dirty="0"/>
          </a:p>
        </p:txBody>
      </p:sp>
      <p:sp>
        <p:nvSpPr>
          <p:cNvPr id="3" name="Subtitle 2"/>
          <p:cNvSpPr>
            <a:spLocks noGrp="1"/>
          </p:cNvSpPr>
          <p:nvPr>
            <p:ph type="subTitle" idx="1"/>
          </p:nvPr>
        </p:nvSpPr>
        <p:spPr/>
        <p:txBody>
          <a:bodyPr>
            <a:normAutofit/>
          </a:bodyPr>
          <a:lstStyle/>
          <a:p>
            <a:r>
              <a:rPr lang="el-GR" sz="2000" dirty="0" smtClean="0"/>
              <a:t> ΠΑΓΚΥΠΡΙΟΣ ΔΙΚΗΓΟΡΙΚΟΣ ΣΥΛΛΟΓΟΣ</a:t>
            </a:r>
            <a:endParaRPr lang="en-AU" sz="2000" dirty="0" smtClean="0"/>
          </a:p>
          <a:p>
            <a:pPr algn="ctr"/>
            <a:r>
              <a:rPr lang="en-AU" sz="2000" dirty="0"/>
              <a:t>&amp;</a:t>
            </a:r>
            <a:r>
              <a:rPr lang="el-GR" sz="2000" dirty="0" smtClean="0"/>
              <a:t> </a:t>
            </a:r>
            <a:endParaRPr lang="en-AU" sz="2000" dirty="0" smtClean="0"/>
          </a:p>
          <a:p>
            <a:r>
              <a:rPr lang="el-GR" sz="2000" dirty="0" smtClean="0"/>
              <a:t>ΑΝΤΡΟΣ ΚΑΠΑΡΔΗΣ</a:t>
            </a:r>
            <a:r>
              <a:rPr lang="en-AU" sz="2000" dirty="0" smtClean="0"/>
              <a:t>, </a:t>
            </a:r>
            <a:r>
              <a:rPr lang="el-GR" sz="2000" dirty="0"/>
              <a:t>ΚΑΘΗΓΗΤΗΣ </a:t>
            </a:r>
            <a:r>
              <a:rPr lang="en-AU" sz="2000" dirty="0" smtClean="0"/>
              <a:t>, </a:t>
            </a:r>
          </a:p>
          <a:p>
            <a:r>
              <a:rPr lang="el-GR" sz="2000" dirty="0" smtClean="0"/>
              <a:t>ΤΜΗΜΑ  ΝΟΜΙΚΗΣ</a:t>
            </a:r>
            <a:r>
              <a:rPr lang="en-AU" sz="2000" dirty="0" smtClean="0"/>
              <a:t>, </a:t>
            </a:r>
            <a:r>
              <a:rPr lang="el-GR" sz="2000" dirty="0" smtClean="0"/>
              <a:t>ΠΑΝΕΠΙΣΤΗΜΙΟ ΚΥΠΡΟΥ</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ΔΙΚΗΓΟΡΟΙ ΠΟΥ ΕΞΑΣΚΟΥΝ ΤΟ ΕΠΑΓΓΕΛΜA: ΒΑΘΜΟΣ ΙΚΑΝΟΠΟΙΗΣΗΣ ΟΣΟ ΑΦΟΡΑ…</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648543"/>
              </p:ext>
            </p:extLst>
          </p:nvPr>
        </p:nvGraphicFramePr>
        <p:xfrm>
          <a:off x="457200" y="1935163"/>
          <a:ext cx="8534400" cy="424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5630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r>
              <a:rPr lang="el-GR" sz="2500" b="1" dirty="0">
                <a:solidFill>
                  <a:srgbClr val="04617B"/>
                </a:solidFill>
              </a:rPr>
              <a:t>ΑΣΚΟΥΜΕΝΟΙ ΔΙΚΗΓΟΡΟΙ</a:t>
            </a:r>
            <a:r>
              <a:rPr lang="en-US" sz="2500" b="1" dirty="0">
                <a:solidFill>
                  <a:srgbClr val="04617B"/>
                </a:solidFill>
              </a:rPr>
              <a:t>: </a:t>
            </a:r>
            <a:r>
              <a:rPr lang="el-GR" sz="2500" b="1" dirty="0">
                <a:solidFill>
                  <a:srgbClr val="04617B"/>
                </a:solidFill>
              </a:rPr>
              <a:t/>
            </a:r>
            <a:br>
              <a:rPr lang="el-GR" sz="2500" b="1" dirty="0">
                <a:solidFill>
                  <a:srgbClr val="04617B"/>
                </a:solidFill>
              </a:rPr>
            </a:br>
            <a:r>
              <a:rPr lang="el-GR" sz="2500" b="1" dirty="0">
                <a:solidFill>
                  <a:srgbClr val="04617B"/>
                </a:solidFill>
              </a:rPr>
              <a:t>ΒΑΘΜΟΣ ΙΚΑΝΟΠΟΙΗΣΗΣ ΟΣΟ ΑΦΟΡΑ…</a:t>
            </a:r>
            <a:endParaRPr lang="el-G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9658502"/>
              </p:ext>
            </p:extLst>
          </p:nvPr>
        </p:nvGraphicFramePr>
        <p:xfrm>
          <a:off x="457200" y="1524000"/>
          <a:ext cx="82296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9050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400" b="1" dirty="0">
                <a:solidFill>
                  <a:srgbClr val="04617B"/>
                </a:solidFill>
              </a:rPr>
              <a:t>ΑΣΚΟΥΜΕΝΟΙ ΔΙΚΗΓΟΡΟΙ</a:t>
            </a:r>
            <a:r>
              <a:rPr lang="en-US" sz="2400" b="1" dirty="0">
                <a:solidFill>
                  <a:srgbClr val="04617B"/>
                </a:solidFill>
              </a:rPr>
              <a:t>: </a:t>
            </a:r>
            <a:r>
              <a:rPr lang="el-GR" sz="2400" b="1" dirty="0">
                <a:solidFill>
                  <a:srgbClr val="04617B"/>
                </a:solidFill>
              </a:rPr>
              <a:t/>
            </a:r>
            <a:br>
              <a:rPr lang="el-GR" sz="2400" b="1" dirty="0">
                <a:solidFill>
                  <a:srgbClr val="04617B"/>
                </a:solidFill>
              </a:rPr>
            </a:br>
            <a:r>
              <a:rPr lang="el-GR" sz="2400" b="1" dirty="0">
                <a:solidFill>
                  <a:srgbClr val="04617B"/>
                </a:solidFill>
              </a:rPr>
              <a:t>ΒΑΘΜΟΣ ΙΚΑΝΟΠΟΙΗΣΗΣ ΟΣΟ ΑΦΟΡΑ…</a:t>
            </a:r>
            <a:endParaRPr lang="el-G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7222480"/>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54585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fontScale="90000"/>
          </a:bodyPr>
          <a:lstStyle/>
          <a:p>
            <a:pPr marL="274320" lvl="0" indent="-274320">
              <a:spcBef>
                <a:spcPct val="20000"/>
              </a:spcBef>
            </a:pPr>
            <a:r>
              <a:rPr lang="el-GR" sz="2700" dirty="0" smtClean="0">
                <a:solidFill>
                  <a:prstClr val="black"/>
                </a:solidFill>
                <a:latin typeface="Constantia"/>
                <a:ea typeface="+mn-ea"/>
                <a:cs typeface="+mn-cs"/>
              </a:rPr>
              <a:t/>
            </a:r>
            <a:br>
              <a:rPr lang="el-GR" sz="2700" dirty="0" smtClean="0">
                <a:solidFill>
                  <a:prstClr val="black"/>
                </a:solidFill>
                <a:latin typeface="Constantia"/>
                <a:ea typeface="+mn-ea"/>
                <a:cs typeface="+mn-cs"/>
              </a:rPr>
            </a:br>
            <a:r>
              <a:rPr lang="el-GR" sz="2700" dirty="0">
                <a:solidFill>
                  <a:prstClr val="black"/>
                </a:solidFill>
                <a:latin typeface="Constantia"/>
                <a:ea typeface="+mn-ea"/>
                <a:cs typeface="+mn-cs"/>
              </a:rPr>
              <a:t/>
            </a:r>
            <a:br>
              <a:rPr lang="el-GR" sz="2700" dirty="0">
                <a:solidFill>
                  <a:prstClr val="black"/>
                </a:solidFill>
                <a:latin typeface="Constantia"/>
                <a:ea typeface="+mn-ea"/>
                <a:cs typeface="+mn-cs"/>
              </a:rPr>
            </a:br>
            <a:r>
              <a:rPr lang="en-US" sz="2400" dirty="0">
                <a:solidFill>
                  <a:prstClr val="black"/>
                </a:solidFill>
                <a:latin typeface="Constantia"/>
                <a:ea typeface="+mn-ea"/>
                <a:cs typeface="+mn-cs"/>
              </a:rPr>
              <a:t/>
            </a:r>
            <a:br>
              <a:rPr lang="en-US" sz="2400" dirty="0">
                <a:solidFill>
                  <a:prstClr val="black"/>
                </a:solidFill>
                <a:latin typeface="Constantia"/>
                <a:ea typeface="+mn-ea"/>
                <a:cs typeface="+mn-cs"/>
              </a:rPr>
            </a:br>
            <a:r>
              <a:rPr lang="el-GR" sz="2400" dirty="0">
                <a:solidFill>
                  <a:prstClr val="black"/>
                </a:solidFill>
                <a:latin typeface="Constantia"/>
                <a:ea typeface="+mn-ea"/>
                <a:cs typeface="+mn-cs"/>
              </a:rPr>
              <a:t>Συμφωνούν ότι για μη ουσιαστικώς διαφοροποιημένα γεγονότα υπάρχουν  αντιφάσεις μεταξύ των αποφάσεων   των εξής</a:t>
            </a:r>
            <a:endParaRPr lang="el-GR"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32488691"/>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65902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500" dirty="0">
                <a:solidFill>
                  <a:srgbClr val="04617B"/>
                </a:solidFill>
              </a:rPr>
              <a:t>ΑΠΟΦΑΣΕΙΣ ΤΩΝ ΔΙΚΑΣΤΗΡΙΩΝ</a:t>
            </a:r>
            <a:br>
              <a:rPr lang="el-GR" sz="2500" dirty="0">
                <a:solidFill>
                  <a:srgbClr val="04617B"/>
                </a:solidFill>
              </a:rPr>
            </a:br>
            <a:endParaRPr lang="el-G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392941"/>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1921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a:t>ΕΠΙΠΕΔΟ ΤΗΣ ΔΙΚΑΙΟΣΥΝΗΣ-</a:t>
            </a:r>
            <a:br>
              <a:rPr lang="el-GR" sz="2800" dirty="0"/>
            </a:br>
            <a:r>
              <a:rPr lang="el-GR" sz="2800" dirty="0"/>
              <a:t>ΚΑΘΥΣΤΕΡΗΣΕΙΣ ΣΤΗN ΕΚΔΙΚΑΣΗ ΥΠΟΘΕΣΕΩΝ</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29019591"/>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9540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ΕΠΙΠΕΔΟ ΤΗΣ ΔΙΚΑΙΟΣΥΝΗΣ-</a:t>
            </a:r>
            <a:br>
              <a:rPr lang="el-GR" sz="3600" dirty="0"/>
            </a:br>
            <a:r>
              <a:rPr lang="el-GR" sz="3600" dirty="0"/>
              <a:t>ΔΙΑΧΩΡΙΣΜΟΣ ΤΟΥ ΑΝΩΤΑΤΟΥ ΔΙΚΑΣΤΗΡΙΟΥ</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7853083"/>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6236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ΕΠΙΠΕΔΟ ΤΗΣ ΔΙΚΑΙΟΣΥΝΗΣ-</a:t>
            </a:r>
            <a:br>
              <a:rPr lang="el-GR" sz="3200" dirty="0"/>
            </a:br>
            <a:r>
              <a:rPr lang="el-GR" sz="3200" dirty="0"/>
              <a:t>ΕΚΣΥΧΡΟΝΙΣΜΟΣ ΤΗΣ ΠΟΛΙΤΙΚΗΣ ΚΑΙ ΠΟΙΝΙΚΗΣ ΔΙΚΟΝΟΜΙΑΣ</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9954846"/>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51191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ΕΠΙΠΕΔΟ ΤΗΣ ΔΙΚΑΙΟΣΥΝΗΣ-</a:t>
            </a:r>
            <a:br>
              <a:rPr lang="el-GR" sz="3200" dirty="0"/>
            </a:br>
            <a:r>
              <a:rPr lang="el-GR" sz="3200" dirty="0"/>
              <a:t>Η ΥΦΙΣΤΑΜΕΝΗ ΠΟΛΙΤΙΚΗ ΚΑΙ ΠΟΙΝΙΚΗ ΔΙΚΟΝΟΜΙΑ</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8266314"/>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94281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400" dirty="0">
                <a:solidFill>
                  <a:srgbClr val="04617B"/>
                </a:solidFill>
              </a:rPr>
              <a:t>ΕΠΙΠΕΔΟ ΤΗΣ ΔΙΚΑΙΟΣΥΝΗΣ-</a:t>
            </a:r>
            <a:br>
              <a:rPr lang="el-GR" sz="2400" dirty="0">
                <a:solidFill>
                  <a:srgbClr val="04617B"/>
                </a:solidFill>
              </a:rPr>
            </a:br>
            <a:r>
              <a:rPr lang="el-GR" sz="2400" dirty="0">
                <a:solidFill>
                  <a:srgbClr val="04617B"/>
                </a:solidFill>
              </a:rPr>
              <a:t>ΧΡΗΣΗ ΔΙΕΡΜΗΝΕΑ</a:t>
            </a:r>
            <a:endParaRPr lang="el-G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7873304"/>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0813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ctr"/>
            <a:r>
              <a:rPr lang="el-GR" dirty="0" smtClean="0"/>
              <a:t>Η ΕΡΕΥΝΑ</a:t>
            </a:r>
            <a:endParaRPr lang="en-US" dirty="0"/>
          </a:p>
        </p:txBody>
      </p:sp>
      <p:sp>
        <p:nvSpPr>
          <p:cNvPr id="3" name="Content Placeholder 2"/>
          <p:cNvSpPr>
            <a:spLocks noGrp="1"/>
          </p:cNvSpPr>
          <p:nvPr>
            <p:ph idx="1"/>
          </p:nvPr>
        </p:nvSpPr>
        <p:spPr>
          <a:xfrm>
            <a:off x="152400" y="990600"/>
            <a:ext cx="8991600" cy="5715000"/>
          </a:xfrm>
        </p:spPr>
        <p:txBody>
          <a:bodyPr>
            <a:normAutofit/>
          </a:bodyPr>
          <a:lstStyle/>
          <a:p>
            <a:r>
              <a:rPr lang="el-GR" sz="2000" dirty="0" smtClean="0"/>
              <a:t>Ενόψει της σοβαρής κρίσης λόγω των μεγάλων καθυστερήσεων που περνά το σύστημα της Δικαιοσύνης στη Κύπρο εδώ  και χρόνια, θεωρήθηκε αναγκαίο να διεξαχθεί  για πρώτη φορά εμπεριστατωμένη έρευνα για διάφορες σημαντικές πτυχές του συστήματος απονομής Δικαιοσύνης στο τόπο μας.</a:t>
            </a:r>
          </a:p>
          <a:p>
            <a:endParaRPr lang="el-GR" sz="2000" dirty="0" smtClean="0"/>
          </a:p>
          <a:p>
            <a:r>
              <a:rPr lang="el-GR" sz="2000" dirty="0" smtClean="0"/>
              <a:t>Ο </a:t>
            </a:r>
            <a:r>
              <a:rPr lang="el-GR" sz="2000" dirty="0" err="1" smtClean="0"/>
              <a:t>Παγκύπριος</a:t>
            </a:r>
            <a:r>
              <a:rPr lang="el-GR" sz="2000" dirty="0" smtClean="0"/>
              <a:t> Δικηγορικός Σύλλογος σε συνεργασία με τον Καθηγητή Δρα. Άντρο </a:t>
            </a:r>
            <a:r>
              <a:rPr lang="el-GR" sz="2000" dirty="0" err="1" smtClean="0"/>
              <a:t>Καπαρδή</a:t>
            </a:r>
            <a:r>
              <a:rPr lang="el-GR" sz="2000" dirty="0" smtClean="0"/>
              <a:t> του  Τμήματος Νομικής του Πανεπιστημίου Κύπρου ετοίμασαν δομημένο ερωτηματολόγιο που αποτελείτο από 143 ερωτήσεις με κλίμακα πέντε σημείων που, επίσης, έδινε την ευκαιρία να γίνουν εισηγήσεις για την βελτίωση διαφόρων πτυχών του συστήματος.</a:t>
            </a:r>
          </a:p>
          <a:p>
            <a:endParaRPr lang="el-GR" sz="2000" dirty="0" smtClean="0"/>
          </a:p>
          <a:p>
            <a:r>
              <a:rPr lang="el-GR" sz="2000" dirty="0" smtClean="0"/>
              <a:t>Το περιεχόμενο του ερωτηματολογίου ετοιμάστηκε μετά από σοβαρή μελέτη και</a:t>
            </a:r>
            <a:r>
              <a:rPr lang="en-AU" sz="2000" dirty="0" smtClean="0"/>
              <a:t> </a:t>
            </a:r>
            <a:r>
              <a:rPr lang="el-GR" sz="2000" dirty="0" smtClean="0"/>
              <a:t>μετά από την συμβολή τόσο των Μελών του Συλλόγου όσο και μελών του Δικαστικού Σώματος.</a:t>
            </a:r>
          </a:p>
          <a:p>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ΕΠΙΠΕΔΟ ΤΗΣ ΔΙΚΑΙΟΣΥΝΗΣ-</a:t>
            </a:r>
            <a:br>
              <a:rPr lang="el-GR" sz="3600" dirty="0"/>
            </a:br>
            <a:r>
              <a:rPr lang="el-GR" sz="3600" dirty="0"/>
              <a:t>ΔΙΚΑΙH ΔΙΚΗ</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7458335"/>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89304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Εισηγήσεις</a:t>
            </a:r>
            <a:endParaRPr lang="el-G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7044304"/>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01171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ΕΠΙΠΕΔΟ ΤΗΣ ΔΙΚΑΙΟΣΥΝΗΣ-</a:t>
            </a:r>
            <a:br>
              <a:rPr lang="el-GR" dirty="0"/>
            </a:br>
            <a:r>
              <a:rPr lang="el-GR" dirty="0"/>
              <a:t>ΔΙΚΑΙH ΔΙΚΗ</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4931095"/>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446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ΕΠΙΠΕΔΟ ΤΗΣ ΔΙΚΑΙΟΣΥΝΗΣ-</a:t>
            </a:r>
            <a:br>
              <a:rPr lang="el-GR" sz="3600" dirty="0"/>
            </a:br>
            <a:r>
              <a:rPr lang="el-GR" sz="3600" dirty="0"/>
              <a:t>ΔΙΚΑΙΗ ΔΙΚΗ</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2914847"/>
              </p:ext>
            </p:extLst>
          </p:nvPr>
        </p:nvGraphicFramePr>
        <p:xfrm>
          <a:off x="457200" y="1752601"/>
          <a:ext cx="82296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1066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ΕΠΙΠΕΔΟ ΤΗΣ ΔΙΚΑΙΟΣΥΝΗΣ-</a:t>
            </a:r>
            <a:br>
              <a:rPr lang="el-GR" dirty="0"/>
            </a:br>
            <a:r>
              <a:rPr lang="el-GR" dirty="0"/>
              <a:t>ΔΙΚΑΙΗ ΔΙΚΗ</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9826052"/>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0710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ΤΕΛΟΣ</a:t>
            </a:r>
            <a:endParaRPr lang="el-GR" dirty="0"/>
          </a:p>
        </p:txBody>
      </p:sp>
      <p:sp>
        <p:nvSpPr>
          <p:cNvPr id="3" name="Content Placeholder 2"/>
          <p:cNvSpPr>
            <a:spLocks noGrp="1"/>
          </p:cNvSpPr>
          <p:nvPr>
            <p:ph idx="1"/>
          </p:nvPr>
        </p:nvSpPr>
        <p:spPr/>
        <p:txBody>
          <a:bodyPr/>
          <a:lstStyle/>
          <a:p>
            <a:endParaRPr lang="el-GR" dirty="0"/>
          </a:p>
          <a:p>
            <a:endParaRPr lang="el-GR" dirty="0" smtClean="0"/>
          </a:p>
          <a:p>
            <a:endParaRPr lang="el-GR" dirty="0"/>
          </a:p>
          <a:p>
            <a:pPr algn="ctr"/>
            <a:r>
              <a:rPr lang="el-GR" dirty="0" smtClean="0"/>
              <a:t>ΣΑΣ ΕΥΧΑΡΙΣΤΟΥΜΕ </a:t>
            </a:r>
          </a:p>
          <a:p>
            <a:pPr algn="ctr"/>
            <a:endParaRPr lang="el-GR" dirty="0" smtClean="0"/>
          </a:p>
          <a:p>
            <a:pPr algn="ctr"/>
            <a:r>
              <a:rPr lang="el-GR" dirty="0" smtClean="0"/>
              <a:t>ΓΙΑ ΤΗΝ ΠΡΟΣΟΧΗ ΣΑΣ</a:t>
            </a:r>
            <a:endParaRPr lang="el-GR" dirty="0"/>
          </a:p>
        </p:txBody>
      </p:sp>
    </p:spTree>
    <p:extLst>
      <p:ext uri="{BB962C8B-B14F-4D97-AF65-F5344CB8AC3E}">
        <p14:creationId xmlns:p14="http://schemas.microsoft.com/office/powerpoint/2010/main" val="2264542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ctr"/>
            <a:r>
              <a:rPr lang="el-GR" sz="2400" dirty="0">
                <a:solidFill>
                  <a:srgbClr val="C00000"/>
                </a:solidFill>
              </a:rPr>
              <a:t>Η ΕΡΕΥΝΑ</a:t>
            </a:r>
          </a:p>
        </p:txBody>
      </p:sp>
      <p:sp>
        <p:nvSpPr>
          <p:cNvPr id="3" name="Content Placeholder 2"/>
          <p:cNvSpPr>
            <a:spLocks noGrp="1"/>
          </p:cNvSpPr>
          <p:nvPr>
            <p:ph idx="1"/>
          </p:nvPr>
        </p:nvSpPr>
        <p:spPr/>
        <p:txBody>
          <a:bodyPr>
            <a:normAutofit fontScale="92500" lnSpcReduction="20000"/>
          </a:bodyPr>
          <a:lstStyle/>
          <a:p>
            <a:r>
              <a:rPr lang="el-GR" sz="2800" b="1" dirty="0"/>
              <a:t>Το ερωτηματολόγιο συμπλήρωσαν</a:t>
            </a:r>
            <a:r>
              <a:rPr lang="el-GR" sz="2800" dirty="0"/>
              <a:t> </a:t>
            </a:r>
            <a:r>
              <a:rPr lang="el-GR" sz="2800" b="1" dirty="0"/>
              <a:t>ανώνυμα και εθελοντικά 370 νομικοί (δικαστές, δικηγόροι και ασκούμενοι δικηγόροι). Από αυτούς, 24 ήσαν Δικαστές.</a:t>
            </a:r>
          </a:p>
          <a:p>
            <a:r>
              <a:rPr lang="el-GR" sz="2800" dirty="0"/>
              <a:t>Το ερωτηματολόγιο συμπληρώθηκε την περίοδο </a:t>
            </a:r>
            <a:r>
              <a:rPr lang="en-US" sz="2800" dirty="0"/>
              <a:t>02-07/2014 </a:t>
            </a:r>
            <a:r>
              <a:rPr lang="el-GR" sz="2800" dirty="0"/>
              <a:t>ηλεκτρονικά (</a:t>
            </a:r>
            <a:r>
              <a:rPr lang="el-GR" sz="2800" dirty="0" err="1"/>
              <a:t>on</a:t>
            </a:r>
            <a:r>
              <a:rPr lang="el-GR" sz="2800" dirty="0"/>
              <a:t>-</a:t>
            </a:r>
            <a:r>
              <a:rPr lang="el-GR" sz="2800" dirty="0" err="1"/>
              <a:t>line</a:t>
            </a:r>
            <a:r>
              <a:rPr lang="el-GR" sz="2800" dirty="0"/>
              <a:t>) στην ιστοσελίδα  </a:t>
            </a:r>
            <a:r>
              <a:rPr lang="el-GR" sz="2800" dirty="0" err="1"/>
              <a:t>ww.cyprusbarassociation.org</a:t>
            </a:r>
            <a:r>
              <a:rPr lang="el-GR" sz="2800" dirty="0"/>
              <a:t> </a:t>
            </a:r>
            <a:r>
              <a:rPr lang="el-GR" sz="2800" dirty="0" err="1"/>
              <a:t>link</a:t>
            </a:r>
            <a:r>
              <a:rPr lang="el-GR" sz="2800" dirty="0"/>
              <a:t> ή διανέμοντας το μέσω των θυρίδων των δικηγόρων, ή επικοινωνώντας με δικηγορικά γραφεία ή μέσω των Διοικητικών Προέδρων των Επαρχιακών Δικαστηρίων. </a:t>
            </a:r>
          </a:p>
          <a:p>
            <a:r>
              <a:rPr lang="el-GR" sz="2800" dirty="0"/>
              <a:t>Η ανάλυση του ερευνητικού υλικού έγινε με το λογισμικό </a:t>
            </a:r>
            <a:r>
              <a:rPr lang="en-US" sz="2800" dirty="0"/>
              <a:t>SPSS.</a:t>
            </a:r>
            <a:endParaRPr lang="el-GR" sz="2800" dirty="0"/>
          </a:p>
          <a:p>
            <a:endParaRPr lang="el-GR" dirty="0"/>
          </a:p>
        </p:txBody>
      </p:sp>
    </p:spTree>
    <p:extLst>
      <p:ext uri="{BB962C8B-B14F-4D97-AF65-F5344CB8AC3E}">
        <p14:creationId xmlns:p14="http://schemas.microsoft.com/office/powerpoint/2010/main" val="2038451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el-GR" sz="2400" dirty="0" smtClean="0"/>
              <a:t>ΠΤΥΧΕΣ ΤΟΥ ΣΥΣΤΗΜΑΤΟΣ </a:t>
            </a:r>
            <a:br>
              <a:rPr lang="el-GR" sz="2400" dirty="0" smtClean="0"/>
            </a:br>
            <a:r>
              <a:rPr lang="el-GR" sz="2400" dirty="0" smtClean="0"/>
              <a:t>ΑΠΟΝΟΜΗΣ ΤΗΣ ΔΙΚΑΙΟΣΥΝΗΣ ΠΟΥ ΜΕΛΕΤΗΘΗΚΑΝ</a:t>
            </a:r>
            <a:endParaRPr lang="en-US" sz="2400"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l-GR" sz="2400" smtClean="0"/>
              <a:t>ΔΙΚΗΓΟΡΟΙ </a:t>
            </a:r>
            <a:r>
              <a:rPr lang="el-GR" sz="2400" dirty="0" smtClean="0"/>
              <a:t>ΠΟΥ ΕΞΑΣΚΟΎΝ ΤΟ ΕΠΑΓΓΕΛΜΑ.</a:t>
            </a:r>
          </a:p>
          <a:p>
            <a:pPr marL="457200" indent="-457200">
              <a:buFont typeface="+mj-lt"/>
              <a:buAutoNum type="arabicPeriod"/>
            </a:pPr>
            <a:r>
              <a:rPr lang="el-GR" sz="2400" dirty="0" smtClean="0"/>
              <a:t>ΑΣΚΟΥΜΕΝΟΙ ΔΙΚΗΓΟΡΟΙ.</a:t>
            </a:r>
          </a:p>
          <a:p>
            <a:pPr marL="457200" indent="-457200">
              <a:buFont typeface="+mj-lt"/>
              <a:buAutoNum type="arabicPeriod"/>
            </a:pPr>
            <a:r>
              <a:rPr lang="el-GR" sz="2400" dirty="0" smtClean="0"/>
              <a:t>ΤΟ ΕΠΙΠΕΔΟ ΤΗΣ ΔΙΚΑΙΟΣΥΝΗΣ ΓΕΝΙΚΑ (δηλ. ο διαχωρισμός του Ανωτάτου Δικαστηρίου, οι Κανονισμοί Πολιτικής και Ποινικής  Δικονομίας, η χρήση διερμηνέα, η έκδοση αποφάσεων, η εκτέλεση αποφάσεων, δίκαιη δίκη, Δικαστές, Δικαστήρια, Πειθαρχικό Συμβούλιο, δικηγορικά έξοδα και δικαστικά τέλη, Έφορος Εταιριών και Επίσημος παραλήπτης)</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ΣΥΝΘΕΣΗ ΤΟΥ ΔΕΙΓΜΑΤΟΣ(1</a:t>
            </a:r>
            <a:r>
              <a:rPr lang="el-GR" dirty="0" smtClean="0"/>
              <a:t>)</a:t>
            </a:r>
            <a:endParaRPr lang="el-G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99066452"/>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32550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ΣΥΝΘΕΣΗ ΤΟΥ ΔΕΙΓΜΑΤΟΣ(2</a:t>
            </a:r>
            <a:r>
              <a:rPr lang="el-GR" dirty="0" smtClean="0"/>
              <a:t>)</a:t>
            </a:r>
            <a:endParaRPr lang="el-GR"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551184440"/>
              </p:ext>
            </p:extLst>
          </p:nvPr>
        </p:nvGraphicFramePr>
        <p:xfrm>
          <a:off x="457200" y="1920875"/>
          <a:ext cx="4038600" cy="44338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1905367319"/>
              </p:ext>
            </p:extLst>
          </p:nvPr>
        </p:nvGraphicFramePr>
        <p:xfrm>
          <a:off x="4648200" y="1920875"/>
          <a:ext cx="4038600" cy="44338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59900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ΣΥΝΘΕΣΗ ΤΟΥ ΔΕΙΓΜΑΤΟΣ(3</a:t>
            </a:r>
            <a:r>
              <a:rPr lang="el-GR" dirty="0" smtClean="0"/>
              <a:t>)</a:t>
            </a:r>
            <a:endParaRPr lang="el-GR"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321825888"/>
              </p:ext>
            </p:extLst>
          </p:nvPr>
        </p:nvGraphicFramePr>
        <p:xfrm>
          <a:off x="457200" y="1920875"/>
          <a:ext cx="4038600" cy="44338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406799841"/>
              </p:ext>
            </p:extLst>
          </p:nvPr>
        </p:nvGraphicFramePr>
        <p:xfrm>
          <a:off x="4648200" y="1920875"/>
          <a:ext cx="4038600" cy="44338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3604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ΣΥΝΘΕΣΗ ΤΟΥ </a:t>
            </a:r>
            <a:r>
              <a:rPr lang="el-GR" dirty="0" smtClean="0"/>
              <a:t>ΔΕΙΓΜΑΤΟΣ (4)</a:t>
            </a:r>
            <a:endParaRPr lang="el-GR"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4120713076"/>
              </p:ext>
            </p:extLst>
          </p:nvPr>
        </p:nvGraphicFramePr>
        <p:xfrm>
          <a:off x="457200" y="1920875"/>
          <a:ext cx="4038600" cy="44338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4053864455"/>
              </p:ext>
            </p:extLst>
          </p:nvPr>
        </p:nvGraphicFramePr>
        <p:xfrm>
          <a:off x="4648200" y="1920875"/>
          <a:ext cx="4038600" cy="44338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96921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ΣΥΝΘΕΣΗ ΤΟΥ ΔΕΙΓΜΑΤΟΣ </a:t>
            </a:r>
            <a:r>
              <a:rPr lang="el-GR" dirty="0" smtClean="0"/>
              <a:t>(5)</a:t>
            </a:r>
            <a:endParaRPr lang="el-G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4892135"/>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574197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527</TotalTime>
  <Words>985</Words>
  <Application>Microsoft Office PowerPoint</Application>
  <PresentationFormat>On-screen Show (4:3)</PresentationFormat>
  <Paragraphs>113</Paragraphs>
  <Slides>25</Slides>
  <Notes>9</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ΕΡΕΥΝΑ ΜΕΤΑΞΥ ΔΙΚΗΓΟΡΩΝ ΚΑΙ ΔΙΚΑΣΤΩΝ ΓΙΑ ΤΗΝ ΑΞΙΟΛΟΓΗΣΗ ΤΟΥ ΣΥΣΤΗΜΑΤΟΣ ΑΠΟΝΟΜΗΣ ΤΗΣ ΔΙΚΑΙΟΣΥΝΗΣ ΣΤΗ ΚΥΠΡΟ</vt:lpstr>
      <vt:lpstr>Η ΕΡΕΥΝΑ</vt:lpstr>
      <vt:lpstr>Η ΕΡΕΥΝΑ</vt:lpstr>
      <vt:lpstr>ΠΤΥΧΕΣ ΤΟΥ ΣΥΣΤΗΜΑΤΟΣ  ΑΠΟΝΟΜΗΣ ΤΗΣ ΔΙΚΑΙΟΣΥΝΗΣ ΠΟΥ ΜΕΛΕΤΗΘΗΚΑΝ</vt:lpstr>
      <vt:lpstr>Η ΣΥΝΘΕΣΗ ΤΟΥ ΔΕΙΓΜΑΤΟΣ(1)</vt:lpstr>
      <vt:lpstr>Η ΣΥΝΘΕΣΗ ΤΟΥ ΔΕΙΓΜΑΤΟΣ(2)</vt:lpstr>
      <vt:lpstr>Η ΣΥΝΘΕΣΗ ΤΟΥ ΔΕΙΓΜΑΤΟΣ(3)</vt:lpstr>
      <vt:lpstr>Η ΣΥΝΘΕΣΗ ΤΟΥ ΔΕΙΓΜΑΤΟΣ (4)</vt:lpstr>
      <vt:lpstr>Η ΣΥΝΘΕΣΗ ΤΟΥ ΔΕΙΓΜΑΤΟΣ (5)</vt:lpstr>
      <vt:lpstr>ΔΙΚΗΓΟΡΟΙ ΠΟΥ ΕΞΑΣΚΟΥΝ ΤΟ ΕΠΑΓΓΕΛΜA: ΒΑΘΜΟΣ ΙΚΑΝΟΠΟΙΗΣΗΣ ΟΣΟ ΑΦΟΡΑ…</vt:lpstr>
      <vt:lpstr>ΑΣΚΟΥΜΕΝΟΙ ΔΙΚΗΓΟΡΟΙ:  ΒΑΘΜΟΣ ΙΚΑΝΟΠΟΙΗΣΗΣ ΟΣΟ ΑΦΟΡΑ…</vt:lpstr>
      <vt:lpstr>ΑΣΚΟΥΜΕΝΟΙ ΔΙΚΗΓΟΡΟΙ:  ΒΑΘΜΟΣ ΙΚΑΝΟΠΟΙΗΣΗΣ ΟΣΟ ΑΦΟΡΑ…</vt:lpstr>
      <vt:lpstr>   Συμφωνούν ότι για μη ουσιαστικώς διαφοροποιημένα γεγονότα υπάρχουν  αντιφάσεις μεταξύ των αποφάσεων   των εξής</vt:lpstr>
      <vt:lpstr>ΑΠΟΦΑΣΕΙΣ ΤΩΝ ΔΙΚΑΣΤΗΡΙΩΝ </vt:lpstr>
      <vt:lpstr>ΕΠΙΠΕΔΟ ΤΗΣ ΔΙΚΑΙΟΣΥΝΗΣ- ΚΑΘΥΣΤΕΡΗΣΕΙΣ ΣΤΗN ΕΚΔΙΚΑΣΗ ΥΠΟΘΕΣΕΩΝ</vt:lpstr>
      <vt:lpstr>ΕΠΙΠΕΔΟ ΤΗΣ ΔΙΚΑΙΟΣΥΝΗΣ- ΔΙΑΧΩΡΙΣΜΟΣ ΤΟΥ ΑΝΩΤΑΤΟΥ ΔΙΚΑΣΤΗΡΙΟΥ</vt:lpstr>
      <vt:lpstr>ΕΠΙΠΕΔΟ ΤΗΣ ΔΙΚΑΙΟΣΥΝΗΣ- ΕΚΣΥΧΡΟΝΙΣΜΟΣ ΤΗΣ ΠΟΛΙΤΙΚΗΣ ΚΑΙ ΠΟΙΝΙΚΗΣ ΔΙΚΟΝΟΜΙΑΣ</vt:lpstr>
      <vt:lpstr>ΕΠΙΠΕΔΟ ΤΗΣ ΔΙΚΑΙΟΣΥΝΗΣ- Η ΥΦΙΣΤΑΜΕΝΗ ΠΟΛΙΤΙΚΗ ΚΑΙ ΠΟΙΝΙΚΗ ΔΙΚΟΝΟΜΙΑ</vt:lpstr>
      <vt:lpstr>ΕΠΙΠΕΔΟ ΤΗΣ ΔΙΚΑΙΟΣΥΝΗΣ- ΧΡΗΣΗ ΔΙΕΡΜΗΝΕΑ</vt:lpstr>
      <vt:lpstr>ΕΠΙΠΕΔΟ ΤΗΣ ΔΙΚΑΙΟΣΥΝΗΣ- ΔΙΚΑΙH ΔΙΚΗ</vt:lpstr>
      <vt:lpstr>Εισηγήσεις</vt:lpstr>
      <vt:lpstr>ΕΠΙΠΕΔΟ ΤΗΣ ΔΙΚΑΙΟΣΥΝΗΣ- ΔΙΚΑΙH ΔΙΚΗ</vt:lpstr>
      <vt:lpstr>ΕΠΙΠΕΔΟ ΤΗΣ ΔΙΚΑΙΟΣΥΝΗΣ- ΔΙΚΑΙΗ ΔΙΚΗ</vt:lpstr>
      <vt:lpstr>ΕΠΙΠΕΔΟ ΤΗΣ ΔΙΚΑΙΟΣΥΝΗΣ- ΔΙΚΑΙΗ ΔΙΚΗ</vt:lpstr>
      <vt:lpstr>ΤΕΛΟΣ</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ΕΡΕΥΝΑ ΜΕΤΑΞΥ ΔΙΚΗΓΟΡΩΝ ΚΑΙ ΔΙΚΑΣΤΩΝ ΓΙΑ ΤΗΝ ΑΞΙΟΛΟΓΗΣΗ ΤΟΥ ΣΥΣΤΗΜΑΤΟΣ ΑΠΟΝΟΜΗΣ ΤΗΣ ΔΙΚΑΙΟΣΥΝΗΣ ΣΤΗ ΚΥΠΡΟ</dc:title>
  <dc:creator>user</dc:creator>
  <cp:lastModifiedBy>User</cp:lastModifiedBy>
  <cp:revision>56</cp:revision>
  <dcterms:created xsi:type="dcterms:W3CDTF">2014-08-23T07:18:09Z</dcterms:created>
  <dcterms:modified xsi:type="dcterms:W3CDTF">2014-10-12T21:00:35Z</dcterms:modified>
</cp:coreProperties>
</file>