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1" r:id="rId2"/>
    <p:sldId id="292" r:id="rId3"/>
    <p:sldId id="263" r:id="rId4"/>
    <p:sldId id="265" r:id="rId5"/>
    <p:sldId id="286" r:id="rId6"/>
    <p:sldId id="264" r:id="rId7"/>
    <p:sldId id="266" r:id="rId8"/>
    <p:sldId id="257" r:id="rId9"/>
    <p:sldId id="287" r:id="rId10"/>
    <p:sldId id="288" r:id="rId11"/>
    <p:sldId id="289" r:id="rId12"/>
    <p:sldId id="290" r:id="rId13"/>
    <p:sldId id="291"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B"/>
    <a:srgbClr val="E5B682"/>
    <a:srgbClr val="FDFAF0"/>
    <a:srgbClr val="2A424C"/>
    <a:srgbClr val="F4D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9" autoAdjust="0"/>
    <p:restoredTop sz="94660"/>
  </p:normalViewPr>
  <p:slideViewPr>
    <p:cSldViewPr snapToGrid="0">
      <p:cViewPr varScale="1">
        <p:scale>
          <a:sx n="89" d="100"/>
          <a:sy n="89" d="100"/>
        </p:scale>
        <p:origin x="10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2948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E72872-D841-4D33-916F-9D3EC4C6036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72872-D841-4D33-916F-9D3EC4C6036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72872-D841-4D33-916F-9D3EC4C6036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endParaRPr lang="fr-FR"/>
          </a:p>
        </p:txBody>
      </p:sp>
      <p:sp>
        <p:nvSpPr>
          <p:cNvPr id="3" name="Text Placeholder 2"/>
          <p:cNvSpPr>
            <a:spLocks noGrp="1"/>
          </p:cNvSpPr>
          <p:nvPr>
            <p:ph type="body" sz="half" idx="1"/>
          </p:nvPr>
        </p:nvSpPr>
        <p:spPr>
          <a:xfrm>
            <a:off x="1826684" y="1827213"/>
            <a:ext cx="477308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802967" y="1827213"/>
            <a:ext cx="4775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l-GR"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l-GR"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D0CA9078-372D-40D5-B344-232C8A08E3C9}" type="slidenum">
              <a:rPr lang="el-GR" altLang="en-US"/>
              <a:t>‹#›</a:t>
            </a:fld>
            <a:endParaRPr lang="el-G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72872-D841-4D33-916F-9D3EC4C6036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72872-D841-4D33-916F-9D3EC4C60364}"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E72872-D841-4D33-916F-9D3EC4C60364}"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E72872-D841-4D33-916F-9D3EC4C60364}"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E72872-D841-4D33-916F-9D3EC4C60364}"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72872-D841-4D33-916F-9D3EC4C60364}"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72872-D841-4D33-916F-9D3EC4C60364}"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72872-D841-4D33-916F-9D3EC4C60364}"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43F8-E022-41F6-B6FE-F3C1AD8015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72872-D841-4D33-916F-9D3EC4C60364}" type="datetimeFigureOut">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D43F8-E022-41F6-B6FE-F3C1AD8015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3541162" y="903910"/>
            <a:ext cx="7357619" cy="7932907"/>
          </a:xfrm>
          <a:prstGeom prst="rect">
            <a:avLst/>
          </a:prstGeom>
        </p:spPr>
      </p:pic>
      <p:sp>
        <p:nvSpPr>
          <p:cNvPr id="18" name="TextBox 17"/>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201" y="5741439"/>
            <a:ext cx="3755598" cy="826232"/>
          </a:xfrm>
          <a:prstGeom prst="rect">
            <a:avLst/>
          </a:prstGeom>
        </p:spPr>
      </p:pic>
      <p:sp>
        <p:nvSpPr>
          <p:cNvPr id="10" name="TextBox 9">
            <a:extLst>
              <a:ext uri="{FF2B5EF4-FFF2-40B4-BE49-F238E27FC236}">
                <a16:creationId xmlns:a16="http://schemas.microsoft.com/office/drawing/2014/main" id="{E7CFD550-7A47-52AC-1391-4E1E20FA3EB2}"/>
              </a:ext>
            </a:extLst>
          </p:cNvPr>
          <p:cNvSpPr txBox="1"/>
          <p:nvPr/>
        </p:nvSpPr>
        <p:spPr>
          <a:xfrm>
            <a:off x="905521" y="885879"/>
            <a:ext cx="10741533" cy="1506374"/>
          </a:xfrm>
          <a:prstGeom prst="rect">
            <a:avLst/>
          </a:prstGeom>
          <a:noFill/>
        </p:spPr>
        <p:txBody>
          <a:bodyPr wrap="square">
            <a:spAutoFit/>
          </a:bodyPr>
          <a:lstStyle/>
          <a:p>
            <a:pPr algn="ctr">
              <a:lnSpc>
                <a:spcPct val="110000"/>
              </a:lnSpc>
              <a:spcBef>
                <a:spcPts val="0"/>
              </a:spcBef>
            </a:pPr>
            <a:r>
              <a:rPr lang="el-GR" altLang="en-US" sz="2900" b="1" dirty="0">
                <a:solidFill>
                  <a:srgbClr val="003E6B"/>
                </a:solidFill>
                <a:latin typeface="DINGreek-Bold" panose="02000500000000000000" pitchFamily="2" charset="0"/>
                <a:ea typeface="SimSun" panose="02010600030101010101" pitchFamily="2" charset="-122"/>
                <a:cs typeface="Tahoma" panose="020B0604030504040204" pitchFamily="34" charset="0"/>
              </a:rPr>
              <a:t>Ο ρόλος των Ενεργειακών Συμβάσεων στην Αγορά Ηλεκτρισμού</a:t>
            </a:r>
          </a:p>
          <a:p>
            <a:pPr algn="ctr">
              <a:lnSpc>
                <a:spcPct val="110000"/>
              </a:lnSpc>
              <a:spcBef>
                <a:spcPts val="0"/>
              </a:spcBef>
            </a:pPr>
            <a:r>
              <a:rPr lang="el-GR" altLang="en-US" sz="2900" dirty="0">
                <a:solidFill>
                  <a:srgbClr val="003E6B"/>
                </a:solidFill>
                <a:latin typeface="DINGreek-Bold" panose="02000500000000000000" pitchFamily="2" charset="0"/>
                <a:ea typeface="SimSun" panose="02010600030101010101" pitchFamily="2" charset="-122"/>
                <a:cs typeface="Tahoma" panose="020B0604030504040204" pitchFamily="34" charset="0"/>
              </a:rPr>
              <a:t>Συμβάσεις Αγοράς Ηλεκτρισμού &amp; Ενεργειακής Απόδοσης</a:t>
            </a:r>
            <a:endParaRPr lang="en-US" altLang="en-US" sz="2900"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algn="ctr">
              <a:lnSpc>
                <a:spcPct val="110000"/>
              </a:lnSpc>
              <a:spcBef>
                <a:spcPts val="0"/>
              </a:spcBef>
            </a:pPr>
            <a:r>
              <a:rPr lang="el-GR" altLang="en-US" sz="2800" i="1" dirty="0">
                <a:solidFill>
                  <a:srgbClr val="003E6B"/>
                </a:solidFill>
                <a:latin typeface="DINGreek-Bold" panose="02000500000000000000" pitchFamily="2" charset="0"/>
                <a:ea typeface="SimSun" panose="02010600030101010101" pitchFamily="2" charset="-122"/>
                <a:cs typeface="Tahoma" panose="020B0604030504040204" pitchFamily="34" charset="0"/>
              </a:rPr>
              <a:t>Πρακτικές και Νομικές Πτυχές </a:t>
            </a:r>
          </a:p>
        </p:txBody>
      </p:sp>
      <p:sp>
        <p:nvSpPr>
          <p:cNvPr id="11" name="TextBox 10">
            <a:extLst>
              <a:ext uri="{FF2B5EF4-FFF2-40B4-BE49-F238E27FC236}">
                <a16:creationId xmlns:a16="http://schemas.microsoft.com/office/drawing/2014/main" id="{47FD6ACC-D43F-ABAF-4C14-F4BF44E69572}"/>
              </a:ext>
            </a:extLst>
          </p:cNvPr>
          <p:cNvSpPr txBox="1"/>
          <p:nvPr/>
        </p:nvSpPr>
        <p:spPr>
          <a:xfrm>
            <a:off x="3007138" y="4194456"/>
            <a:ext cx="6177724" cy="1063240"/>
          </a:xfrm>
          <a:prstGeom prst="rect">
            <a:avLst/>
          </a:prstGeom>
          <a:noFill/>
        </p:spPr>
        <p:txBody>
          <a:bodyPr wrap="square">
            <a:spAutoFit/>
          </a:bodyPr>
          <a:lstStyle/>
          <a:p>
            <a:pPr algn="ctr">
              <a:lnSpc>
                <a:spcPct val="110000"/>
              </a:lnSpc>
              <a:spcBef>
                <a:spcPts val="0"/>
              </a:spcBef>
            </a:pPr>
            <a:r>
              <a:rPr lang="el-GR" altLang="en-US" sz="3000" b="1" dirty="0">
                <a:solidFill>
                  <a:srgbClr val="003E6B"/>
                </a:solidFill>
                <a:latin typeface="DINGreek-Bold" panose="02000500000000000000" pitchFamily="2" charset="0"/>
                <a:ea typeface="SimSun" panose="02010600030101010101" pitchFamily="2" charset="-122"/>
                <a:cs typeface="Tahoma" panose="020B0604030504040204" pitchFamily="34" charset="0"/>
              </a:rPr>
              <a:t>Δημήτρης </a:t>
            </a:r>
            <a:r>
              <a:rPr lang="el-GR" altLang="en-US" sz="3000" b="1" dirty="0" err="1">
                <a:solidFill>
                  <a:srgbClr val="003E6B"/>
                </a:solidFill>
                <a:latin typeface="DINGreek-Bold" panose="02000500000000000000" pitchFamily="2" charset="0"/>
                <a:ea typeface="SimSun" panose="02010600030101010101" pitchFamily="2" charset="-122"/>
                <a:cs typeface="Tahoma" panose="020B0604030504040204" pitchFamily="34" charset="0"/>
              </a:rPr>
              <a:t>Παπαπολυβίου</a:t>
            </a:r>
            <a:r>
              <a:rPr lang="el-GR" altLang="en-US" sz="3000" b="1" dirty="0">
                <a:solidFill>
                  <a:srgbClr val="003E6B"/>
                </a:solidFill>
                <a:latin typeface="DINGreek-Bold" panose="02000500000000000000" pitchFamily="2" charset="0"/>
                <a:ea typeface="SimSun" panose="02010600030101010101" pitchFamily="2" charset="-122"/>
                <a:cs typeface="Tahoma" panose="020B0604030504040204" pitchFamily="34" charset="0"/>
              </a:rPr>
              <a:t> </a:t>
            </a:r>
            <a:endParaRPr lang="en-GB" altLang="en-US" sz="3000" b="1"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algn="ctr">
              <a:lnSpc>
                <a:spcPct val="110000"/>
              </a:lnSpc>
              <a:spcBef>
                <a:spcPts val="0"/>
              </a:spcBef>
            </a:pPr>
            <a:r>
              <a:rPr lang="el-GR" altLang="en-US" sz="3000" b="1" dirty="0">
                <a:solidFill>
                  <a:srgbClr val="003E6B"/>
                </a:solidFill>
                <a:latin typeface="DINGreek-Bold" panose="02000500000000000000" pitchFamily="2" charset="0"/>
                <a:ea typeface="SimSun" panose="02010600030101010101" pitchFamily="2" charset="-122"/>
                <a:cs typeface="Tahoma" panose="020B0604030504040204" pitchFamily="34" charset="0"/>
              </a:rPr>
              <a:t>Δικηγόρος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Rectangle 2"/>
          <p:cNvSpPr txBox="1">
            <a:spLocks noChangeArrowheads="1"/>
          </p:cNvSpPr>
          <p:nvPr/>
        </p:nvSpPr>
        <p:spPr>
          <a:xfrm>
            <a:off x="628570" y="339993"/>
            <a:ext cx="5398481" cy="1553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altLang="en-US" sz="6600" b="1" dirty="0">
              <a:solidFill>
                <a:srgbClr val="003E6B"/>
              </a:solidFill>
              <a:latin typeface="Avenir" panose="020B0503020203020204" pitchFamily="34" charset="0"/>
            </a:endParaRPr>
          </a:p>
        </p:txBody>
      </p:sp>
      <p:sp>
        <p:nvSpPr>
          <p:cNvPr id="25" name="Rectangle 24"/>
          <p:cNvSpPr/>
          <p:nvPr/>
        </p:nvSpPr>
        <p:spPr>
          <a:xfrm>
            <a:off x="665651" y="755238"/>
            <a:ext cx="4655360" cy="72335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8228936-222C-8250-7FBE-5C906FB54C87}"/>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
        <p:nvSpPr>
          <p:cNvPr id="4" name="Rectangle 2">
            <a:extLst>
              <a:ext uri="{FF2B5EF4-FFF2-40B4-BE49-F238E27FC236}">
                <a16:creationId xmlns:a16="http://schemas.microsoft.com/office/drawing/2014/main" id="{CCDC5116-337E-79B8-CDE0-3C28B5DDE54B}"/>
              </a:ext>
            </a:extLst>
          </p:cNvPr>
          <p:cNvSpPr txBox="1">
            <a:spLocks noChangeArrowheads="1"/>
          </p:cNvSpPr>
          <p:nvPr/>
        </p:nvSpPr>
        <p:spPr>
          <a:xfrm>
            <a:off x="710007" y="835438"/>
            <a:ext cx="4566647" cy="562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003E6B"/>
                </a:solidFill>
                <a:latin typeface="Avenir" panose="020B0503020203020204" pitchFamily="34" charset="0"/>
              </a:rPr>
              <a:t>Χρηματοδότηση ΣΕΑ</a:t>
            </a:r>
            <a:endParaRPr lang="en-GB" altLang="en-US" sz="4000" b="1" dirty="0">
              <a:solidFill>
                <a:srgbClr val="003E6B"/>
              </a:solidFill>
              <a:latin typeface="Avenir" panose="020B0503020203020204" pitchFamily="34" charset="0"/>
            </a:endParaRPr>
          </a:p>
        </p:txBody>
      </p:sp>
      <p:sp>
        <p:nvSpPr>
          <p:cNvPr id="5" name="Rectangle 3">
            <a:extLst>
              <a:ext uri="{FF2B5EF4-FFF2-40B4-BE49-F238E27FC236}">
                <a16:creationId xmlns:a16="http://schemas.microsoft.com/office/drawing/2014/main" id="{92F831AE-CCCF-EE4D-F6DA-FF17BE99B969}"/>
              </a:ext>
            </a:extLst>
          </p:cNvPr>
          <p:cNvSpPr txBox="1">
            <a:spLocks noChangeArrowheads="1"/>
          </p:cNvSpPr>
          <p:nvPr/>
        </p:nvSpPr>
        <p:spPr>
          <a:xfrm>
            <a:off x="665651" y="1829756"/>
            <a:ext cx="10860698" cy="42730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l-GR" dirty="0">
                <a:solidFill>
                  <a:srgbClr val="E5B682"/>
                </a:solidFill>
                <a:latin typeface="DINGreek-Bold" panose="02000500000000000000" pitchFamily="2" charset="0"/>
                <a:ea typeface="SimSun" panose="02010600030101010101" pitchFamily="2" charset="-122"/>
                <a:cs typeface="Tahoma" panose="020B0604030504040204" pitchFamily="34" charset="0"/>
              </a:rPr>
              <a:t>Παράδειγμα </a:t>
            </a:r>
            <a:endParaRPr lang="en-GB" dirty="0">
              <a:solidFill>
                <a:srgbClr val="E5B682"/>
              </a:solidFill>
              <a:latin typeface="DINGreek-Bold" panose="02000500000000000000" pitchFamily="2" charset="0"/>
              <a:ea typeface="SimSun" panose="02010600030101010101" pitchFamily="2" charset="-122"/>
              <a:cs typeface="Tahoma" panose="020B0604030504040204" pitchFamily="34" charset="0"/>
            </a:endParaRPr>
          </a:p>
          <a:p>
            <a:pPr algn="l">
              <a:lnSpc>
                <a:spcPct val="110000"/>
              </a:lnSpc>
            </a:pP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Μια βιομηχανία πληρώνει </a:t>
            </a:r>
            <a:r>
              <a:rPr lang="en-GB"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€100.000 </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ετησίως για Ηλεκτρική Ενέργεια. Μετά τον ενεργειακό έλεγχο, ο </a:t>
            </a:r>
            <a:r>
              <a:rPr lang="el-GR" sz="2000" i="1" dirty="0" err="1">
                <a:solidFill>
                  <a:srgbClr val="003E6B"/>
                </a:solidFill>
                <a:latin typeface="DINGreek-Light" panose="02000500000000000000" pitchFamily="2" charset="0"/>
                <a:ea typeface="SimSun" panose="02010600030101010101" pitchFamily="2" charset="-122"/>
                <a:cs typeface="Tahoma" panose="020B0604030504040204" pitchFamily="34" charset="0"/>
              </a:rPr>
              <a:t>Πάροχος</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εισηγείται συγκεκριμένα μέτρα βελτίωσης ενεργειακής αναβάθμισης, μετά την υλοποίηση των οποίων το ετήσιο κόστος θα μειωθεί σε </a:t>
            </a:r>
            <a:r>
              <a:rPr lang="en-GB"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€50.000</a:t>
            </a:r>
            <a:r>
              <a:rPr lang="en-GB"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Το κόστος για την υλοποίηση των μέτρων ανέρχεται σε </a:t>
            </a:r>
            <a:r>
              <a:rPr lang="en-GB"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a:t>
            </a:r>
            <a:r>
              <a:rPr lang="el-GR"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200.000.</a:t>
            </a:r>
          </a:p>
          <a:p>
            <a:pPr algn="l">
              <a:lnSpc>
                <a:spcPct val="110000"/>
              </a:lnSpc>
            </a:pPr>
            <a:r>
              <a:rPr lang="el-GR"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Σενάρια</a:t>
            </a:r>
          </a:p>
          <a:p>
            <a:pPr algn="l">
              <a:lnSpc>
                <a:spcPct val="110000"/>
              </a:lnSpc>
            </a:pP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a:t>
            </a:r>
            <a:r>
              <a:rPr lang="en-GB"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Ο Τελικός Πελάτης καλύπτει το κόστος της αναβάθμισης με ίδια κεφάλαια.</a:t>
            </a:r>
          </a:p>
          <a:p>
            <a:pPr algn="l">
              <a:lnSpc>
                <a:spcPct val="110000"/>
              </a:lnSpc>
            </a:pP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Ο </a:t>
            </a:r>
            <a:r>
              <a:rPr lang="el-GR" sz="2000" i="1" dirty="0" err="1">
                <a:solidFill>
                  <a:srgbClr val="003E6B"/>
                </a:solidFill>
                <a:latin typeface="DINGreek-Light" panose="02000500000000000000" pitchFamily="2" charset="0"/>
                <a:ea typeface="SimSun" panose="02010600030101010101" pitchFamily="2" charset="-122"/>
                <a:cs typeface="Tahoma" panose="020B0604030504040204" pitchFamily="34" charset="0"/>
              </a:rPr>
              <a:t>Πάροχος</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αναλαμβάνει το κόστος της αναβάθμισης, εφόσον έχει πρόσβαση στα απαιτούμενα κεφάλαια.</a:t>
            </a:r>
          </a:p>
          <a:p>
            <a:pPr algn="l">
              <a:lnSpc>
                <a:spcPct val="110000"/>
              </a:lnSpc>
            </a:pP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Τρίτος, συνήθως Τράπεζα, αναλαμβάνει τη χρηματοδότηση του έργου.</a:t>
            </a:r>
          </a:p>
          <a:p>
            <a:br>
              <a:rPr lang="el-GR" sz="1600" dirty="0"/>
            </a:br>
            <a:endPar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br>
              <a:rPr lang="el-GR" sz="1600" dirty="0"/>
            </a:b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59499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Rectangle 2"/>
          <p:cNvSpPr txBox="1">
            <a:spLocks noChangeArrowheads="1"/>
          </p:cNvSpPr>
          <p:nvPr/>
        </p:nvSpPr>
        <p:spPr>
          <a:xfrm>
            <a:off x="628570" y="339993"/>
            <a:ext cx="5398481" cy="1553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altLang="en-US" sz="6600" b="1" dirty="0">
              <a:solidFill>
                <a:srgbClr val="003E6B"/>
              </a:solidFill>
              <a:latin typeface="Avenir" panose="020B0503020203020204" pitchFamily="34" charset="0"/>
            </a:endParaRPr>
          </a:p>
        </p:txBody>
      </p:sp>
      <p:sp>
        <p:nvSpPr>
          <p:cNvPr id="25" name="Rectangle 24"/>
          <p:cNvSpPr/>
          <p:nvPr/>
        </p:nvSpPr>
        <p:spPr>
          <a:xfrm>
            <a:off x="562098" y="755238"/>
            <a:ext cx="7721290" cy="72335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8228936-222C-8250-7FBE-5C906FB54C87}"/>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
        <p:nvSpPr>
          <p:cNvPr id="4" name="Rectangle 2">
            <a:extLst>
              <a:ext uri="{FF2B5EF4-FFF2-40B4-BE49-F238E27FC236}">
                <a16:creationId xmlns:a16="http://schemas.microsoft.com/office/drawing/2014/main" id="{CCDC5116-337E-79B8-CDE0-3C28B5DDE54B}"/>
              </a:ext>
            </a:extLst>
          </p:cNvPr>
          <p:cNvSpPr txBox="1">
            <a:spLocks noChangeArrowheads="1"/>
          </p:cNvSpPr>
          <p:nvPr/>
        </p:nvSpPr>
        <p:spPr>
          <a:xfrm>
            <a:off x="650812" y="865713"/>
            <a:ext cx="7632576" cy="562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003E6B"/>
                </a:solidFill>
                <a:latin typeface="Avenir" panose="020B0503020203020204" pitchFamily="34" charset="0"/>
              </a:rPr>
              <a:t>Κάλυψη Κόστους ΣΕΑ από </a:t>
            </a:r>
            <a:r>
              <a:rPr lang="el-GR" altLang="en-US" sz="4000" b="1" dirty="0" err="1">
                <a:solidFill>
                  <a:srgbClr val="003E6B"/>
                </a:solidFill>
                <a:latin typeface="Avenir" panose="020B0503020203020204" pitchFamily="34" charset="0"/>
              </a:rPr>
              <a:t>Πάροχο</a:t>
            </a:r>
            <a:endParaRPr lang="en-GB" altLang="en-US" sz="4000" b="1" dirty="0">
              <a:solidFill>
                <a:srgbClr val="003E6B"/>
              </a:solidFill>
              <a:latin typeface="Avenir" panose="020B0503020203020204" pitchFamily="34" charset="0"/>
            </a:endParaRPr>
          </a:p>
        </p:txBody>
      </p:sp>
      <p:sp>
        <p:nvSpPr>
          <p:cNvPr id="5" name="Rectangle 3">
            <a:extLst>
              <a:ext uri="{FF2B5EF4-FFF2-40B4-BE49-F238E27FC236}">
                <a16:creationId xmlns:a16="http://schemas.microsoft.com/office/drawing/2014/main" id="{92F831AE-CCCF-EE4D-F6DA-FF17BE99B969}"/>
              </a:ext>
            </a:extLst>
          </p:cNvPr>
          <p:cNvSpPr txBox="1">
            <a:spLocks noChangeArrowheads="1"/>
          </p:cNvSpPr>
          <p:nvPr/>
        </p:nvSpPr>
        <p:spPr>
          <a:xfrm>
            <a:off x="562099" y="1667434"/>
            <a:ext cx="10860698" cy="42620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el-GR" sz="2000" dirty="0">
                <a:solidFill>
                  <a:srgbClr val="003E6B"/>
                </a:solidFill>
                <a:latin typeface="DINGreek-Light" panose="02000500000000000000" pitchFamily="2" charset="0"/>
                <a:ea typeface="SimSun" panose="02010600030101010101" pitchFamily="2" charset="-122"/>
                <a:cs typeface="Tahoma" panose="020B0604030504040204" pitchFamily="34" charset="0"/>
              </a:rPr>
              <a:t>Καταμερισμός οφέλους μεταξύ </a:t>
            </a:r>
            <a:r>
              <a:rPr lang="el-GR" sz="2000" dirty="0" err="1">
                <a:solidFill>
                  <a:srgbClr val="003E6B"/>
                </a:solidFill>
                <a:latin typeface="DINGreek-Light" panose="02000500000000000000" pitchFamily="2" charset="0"/>
                <a:ea typeface="SimSun" panose="02010600030101010101" pitchFamily="2" charset="-122"/>
                <a:cs typeface="Tahoma" panose="020B0604030504040204" pitchFamily="34" charset="0"/>
              </a:rPr>
              <a:t>Παρόχου</a:t>
            </a:r>
            <a:r>
              <a:rPr lang="el-GR" sz="2000" dirty="0">
                <a:solidFill>
                  <a:srgbClr val="003E6B"/>
                </a:solidFill>
                <a:latin typeface="DINGreek-Light" panose="02000500000000000000" pitchFamily="2" charset="0"/>
                <a:ea typeface="SimSun" panose="02010600030101010101" pitchFamily="2" charset="-122"/>
                <a:cs typeface="Tahoma" panose="020B0604030504040204" pitchFamily="34" charset="0"/>
              </a:rPr>
              <a:t> και Τελικού Πελάτη, ώστε ο Τελικός Πελάτης να πληρώνει λιγότερα από όσο θα πλήρωνε πριν την εφαρμογή των μέτρων βελτίωσης, ενώ παράλληλα αποπληρώνεται και η επένδυση του </a:t>
            </a:r>
            <a:r>
              <a:rPr lang="el-GR" sz="2000" dirty="0" err="1">
                <a:solidFill>
                  <a:srgbClr val="003E6B"/>
                </a:solidFill>
                <a:latin typeface="DINGreek-Light" panose="02000500000000000000" pitchFamily="2" charset="0"/>
                <a:ea typeface="SimSun" panose="02010600030101010101" pitchFamily="2" charset="-122"/>
                <a:cs typeface="Tahoma" panose="020B0604030504040204" pitchFamily="34" charset="0"/>
              </a:rPr>
              <a:t>Παρόχου</a:t>
            </a:r>
            <a:r>
              <a:rPr lang="el-GR" sz="2000" dirty="0">
                <a:solidFill>
                  <a:srgbClr val="003E6B"/>
                </a:solidFill>
                <a:latin typeface="DINGreek-Light" panose="02000500000000000000" pitchFamily="2" charset="0"/>
                <a:ea typeface="SimSun" panose="02010600030101010101" pitchFamily="2" charset="-122"/>
                <a:cs typeface="Tahoma" panose="020B0604030504040204" pitchFamily="34" charset="0"/>
              </a:rPr>
              <a:t>, με την είσπραξη του σχετικού κέρδους. </a:t>
            </a:r>
          </a:p>
          <a:p>
            <a:pPr algn="l">
              <a:lnSpc>
                <a:spcPct val="110000"/>
              </a:lnSpc>
            </a:pPr>
            <a:endParaRPr lang="el-GR" sz="2000"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pPr algn="l">
              <a:lnSpc>
                <a:spcPct val="110000"/>
              </a:lnSpc>
            </a:pPr>
            <a:br>
              <a:rPr lang="el-GR" sz="1600" dirty="0"/>
            </a:br>
            <a:endPar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br>
              <a:rPr lang="el-GR" sz="1600" dirty="0"/>
            </a:b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graphicFrame>
        <p:nvGraphicFramePr>
          <p:cNvPr id="2" name="Table 5">
            <a:extLst>
              <a:ext uri="{FF2B5EF4-FFF2-40B4-BE49-F238E27FC236}">
                <a16:creationId xmlns:a16="http://schemas.microsoft.com/office/drawing/2014/main" id="{712EBEC0-DD52-06B3-090A-AE93DEB5EB1F}"/>
              </a:ext>
            </a:extLst>
          </p:cNvPr>
          <p:cNvGraphicFramePr>
            <a:graphicFrameLocks noGrp="1"/>
          </p:cNvGraphicFramePr>
          <p:nvPr>
            <p:extLst>
              <p:ext uri="{D42A27DB-BD31-4B8C-83A1-F6EECF244321}">
                <p14:modId xmlns:p14="http://schemas.microsoft.com/office/powerpoint/2010/main" val="3470030060"/>
              </p:ext>
            </p:extLst>
          </p:nvPr>
        </p:nvGraphicFramePr>
        <p:xfrm>
          <a:off x="2587045" y="2872154"/>
          <a:ext cx="6419595" cy="2966720"/>
        </p:xfrm>
        <a:graphic>
          <a:graphicData uri="http://schemas.openxmlformats.org/drawingml/2006/table">
            <a:tbl>
              <a:tblPr firstRow="1" bandRow="1">
                <a:tableStyleId>{5C22544A-7EE6-4342-B048-85BDC9FD1C3A}</a:tableStyleId>
              </a:tblPr>
              <a:tblGrid>
                <a:gridCol w="845721">
                  <a:extLst>
                    <a:ext uri="{9D8B030D-6E8A-4147-A177-3AD203B41FA5}">
                      <a16:colId xmlns:a16="http://schemas.microsoft.com/office/drawing/2014/main" val="3609325050"/>
                    </a:ext>
                  </a:extLst>
                </a:gridCol>
                <a:gridCol w="2283826">
                  <a:extLst>
                    <a:ext uri="{9D8B030D-6E8A-4147-A177-3AD203B41FA5}">
                      <a16:colId xmlns:a16="http://schemas.microsoft.com/office/drawing/2014/main" val="3567872140"/>
                    </a:ext>
                  </a:extLst>
                </a:gridCol>
                <a:gridCol w="3290048">
                  <a:extLst>
                    <a:ext uri="{9D8B030D-6E8A-4147-A177-3AD203B41FA5}">
                      <a16:colId xmlns:a16="http://schemas.microsoft.com/office/drawing/2014/main" val="150102256"/>
                    </a:ext>
                  </a:extLst>
                </a:gridCol>
              </a:tblGrid>
              <a:tr h="370840">
                <a:tc>
                  <a:txBody>
                    <a:bodyPr/>
                    <a:lstStyle/>
                    <a:p>
                      <a:pPr algn="ctr"/>
                      <a:r>
                        <a:rPr lang="el-GR" b="1" dirty="0">
                          <a:latin typeface="DINGreek-Light" panose="02000500000000000000" pitchFamily="2" charset="0"/>
                        </a:rPr>
                        <a:t>Έτος</a:t>
                      </a:r>
                      <a:endParaRPr lang="en-GB" b="1" dirty="0">
                        <a:latin typeface="DINGreek-Light" panose="02000500000000000000" pitchFamily="2" charset="0"/>
                      </a:endParaRPr>
                    </a:p>
                  </a:txBody>
                  <a:tcPr>
                    <a:solidFill>
                      <a:srgbClr val="E5B682"/>
                    </a:solidFill>
                  </a:tcPr>
                </a:tc>
                <a:tc>
                  <a:txBody>
                    <a:bodyPr/>
                    <a:lstStyle/>
                    <a:p>
                      <a:pPr algn="ctr"/>
                      <a:r>
                        <a:rPr lang="el-GR" b="1" dirty="0">
                          <a:latin typeface="DINGreek-Light" panose="02000500000000000000" pitchFamily="2" charset="0"/>
                        </a:rPr>
                        <a:t>Αμοιβή </a:t>
                      </a:r>
                      <a:r>
                        <a:rPr lang="el-GR" b="1" dirty="0" err="1">
                          <a:latin typeface="DINGreek-Light" panose="02000500000000000000" pitchFamily="2" charset="0"/>
                        </a:rPr>
                        <a:t>Παρόχου</a:t>
                      </a:r>
                      <a:endParaRPr lang="en-GB" b="1" dirty="0">
                        <a:latin typeface="DINGreek-Light" panose="02000500000000000000" pitchFamily="2" charset="0"/>
                      </a:endParaRPr>
                    </a:p>
                  </a:txBody>
                  <a:tcPr>
                    <a:solidFill>
                      <a:srgbClr val="E5B682"/>
                    </a:solidFill>
                  </a:tcPr>
                </a:tc>
                <a:tc>
                  <a:txBody>
                    <a:bodyPr/>
                    <a:lstStyle/>
                    <a:p>
                      <a:pPr algn="ctr"/>
                      <a:r>
                        <a:rPr lang="el-GR" b="1" dirty="0">
                          <a:latin typeface="DINGreek-Light" panose="02000500000000000000" pitchFamily="2" charset="0"/>
                        </a:rPr>
                        <a:t>Εξοικονόμηση Τελικού Πελάτη</a:t>
                      </a:r>
                      <a:endParaRPr lang="en-GB" b="1" dirty="0">
                        <a:latin typeface="DINGreek-Light" panose="02000500000000000000" pitchFamily="2" charset="0"/>
                      </a:endParaRPr>
                    </a:p>
                  </a:txBody>
                  <a:tcPr>
                    <a:solidFill>
                      <a:srgbClr val="E5B682"/>
                    </a:solidFill>
                  </a:tcPr>
                </a:tc>
                <a:extLst>
                  <a:ext uri="{0D108BD9-81ED-4DB2-BD59-A6C34878D82A}">
                    <a16:rowId xmlns:a16="http://schemas.microsoft.com/office/drawing/2014/main" val="587659987"/>
                  </a:ext>
                </a:extLst>
              </a:tr>
              <a:tr h="370840">
                <a:tc>
                  <a:txBody>
                    <a:bodyPr/>
                    <a:lstStyle/>
                    <a:p>
                      <a:pPr algn="ctr"/>
                      <a:r>
                        <a:rPr lang="el-GR" dirty="0">
                          <a:latin typeface="DINGreek-Light" panose="02000500000000000000" pitchFamily="2" charset="0"/>
                        </a:rPr>
                        <a:t>1</a:t>
                      </a:r>
                      <a:endParaRPr lang="en-GB" dirty="0">
                        <a:latin typeface="DINGreek-Light" panose="02000500000000000000" pitchFamily="2" charset="0"/>
                      </a:endParaRPr>
                    </a:p>
                  </a:txBody>
                  <a:tcPr/>
                </a:tc>
                <a:tc>
                  <a:txBody>
                    <a:bodyPr/>
                    <a:lstStyle/>
                    <a:p>
                      <a:pPr algn="ct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45</a:t>
                      </a:r>
                      <a:r>
                        <a:rPr lang="en-GB" b="0" i="0" dirty="0">
                          <a:solidFill>
                            <a:schemeClr val="tx1"/>
                          </a:solidFill>
                          <a:latin typeface="DINGreek-Light" panose="02000500000000000000" pitchFamily="2" charset="0"/>
                        </a:rPr>
                        <a:t>.000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5</a:t>
                      </a:r>
                      <a:r>
                        <a:rPr lang="en-GB" b="0" i="0" dirty="0">
                          <a:solidFill>
                            <a:schemeClr val="tx1"/>
                          </a:solidFill>
                          <a:latin typeface="DINGreek-Light" panose="02000500000000000000" pitchFamily="2" charset="0"/>
                        </a:rPr>
                        <a:t>.000</a:t>
                      </a:r>
                    </a:p>
                  </a:txBody>
                  <a:tcPr/>
                </a:tc>
                <a:extLst>
                  <a:ext uri="{0D108BD9-81ED-4DB2-BD59-A6C34878D82A}">
                    <a16:rowId xmlns:a16="http://schemas.microsoft.com/office/drawing/2014/main" val="477268053"/>
                  </a:ext>
                </a:extLst>
              </a:tr>
              <a:tr h="370840">
                <a:tc>
                  <a:txBody>
                    <a:bodyPr/>
                    <a:lstStyle/>
                    <a:p>
                      <a:pPr algn="ctr"/>
                      <a:r>
                        <a:rPr lang="el-GR" dirty="0">
                          <a:latin typeface="DINGreek-Light" panose="02000500000000000000" pitchFamily="2" charset="0"/>
                        </a:rPr>
                        <a:t>2</a:t>
                      </a:r>
                      <a:endParaRPr lang="en-GB" dirty="0">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40</a:t>
                      </a:r>
                      <a:r>
                        <a:rPr lang="en-GB" b="0" i="0" dirty="0">
                          <a:solidFill>
                            <a:schemeClr val="tx1"/>
                          </a:solidFill>
                          <a:latin typeface="DINGreek-Light" panose="02000500000000000000" pitchFamily="2" charset="0"/>
                        </a:rPr>
                        <a:t>.000</a:t>
                      </a:r>
                      <a:endParaRPr lang="en-GB" dirty="0">
                        <a:solidFill>
                          <a:schemeClr val="tx1"/>
                        </a:solidFill>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10</a:t>
                      </a:r>
                      <a:r>
                        <a:rPr lang="en-GB" b="0" i="0" dirty="0">
                          <a:solidFill>
                            <a:schemeClr val="tx1"/>
                          </a:solidFill>
                          <a:latin typeface="DINGreek-Light" panose="02000500000000000000" pitchFamily="2" charset="0"/>
                        </a:rPr>
                        <a:t>.000</a:t>
                      </a:r>
                    </a:p>
                  </a:txBody>
                  <a:tcPr/>
                </a:tc>
                <a:extLst>
                  <a:ext uri="{0D108BD9-81ED-4DB2-BD59-A6C34878D82A}">
                    <a16:rowId xmlns:a16="http://schemas.microsoft.com/office/drawing/2014/main" val="3187353839"/>
                  </a:ext>
                </a:extLst>
              </a:tr>
              <a:tr h="370840">
                <a:tc>
                  <a:txBody>
                    <a:bodyPr/>
                    <a:lstStyle/>
                    <a:p>
                      <a:pPr algn="ctr"/>
                      <a:r>
                        <a:rPr lang="el-GR" dirty="0">
                          <a:latin typeface="DINGreek-Light" panose="02000500000000000000" pitchFamily="2" charset="0"/>
                        </a:rPr>
                        <a:t>3</a:t>
                      </a:r>
                      <a:endParaRPr lang="en-GB" dirty="0">
                        <a:latin typeface="DINGreek-Light" panose="02000500000000000000" pitchFamily="2" charset="0"/>
                      </a:endParaRPr>
                    </a:p>
                  </a:txBody>
                  <a:tcPr/>
                </a:tc>
                <a:tc>
                  <a:txBody>
                    <a:bodyPr/>
                    <a:lstStyle/>
                    <a:p>
                      <a:pPr algn="ct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40</a:t>
                      </a:r>
                      <a:r>
                        <a:rPr lang="en-GB" b="0" i="0" dirty="0">
                          <a:solidFill>
                            <a:schemeClr val="tx1"/>
                          </a:solidFill>
                          <a:latin typeface="DINGreek-Light" panose="02000500000000000000" pitchFamily="2" charset="0"/>
                        </a:rPr>
                        <a:t>.000</a:t>
                      </a:r>
                      <a:endParaRPr lang="en-GB" dirty="0">
                        <a:solidFill>
                          <a:schemeClr val="tx1"/>
                        </a:solidFill>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10</a:t>
                      </a:r>
                      <a:r>
                        <a:rPr lang="en-GB" b="0" i="0" dirty="0">
                          <a:solidFill>
                            <a:schemeClr val="tx1"/>
                          </a:solidFill>
                          <a:latin typeface="DINGreek-Light" panose="02000500000000000000" pitchFamily="2" charset="0"/>
                        </a:rPr>
                        <a:t>.000</a:t>
                      </a:r>
                    </a:p>
                  </a:txBody>
                  <a:tcPr/>
                </a:tc>
                <a:extLst>
                  <a:ext uri="{0D108BD9-81ED-4DB2-BD59-A6C34878D82A}">
                    <a16:rowId xmlns:a16="http://schemas.microsoft.com/office/drawing/2014/main" val="3956784114"/>
                  </a:ext>
                </a:extLst>
              </a:tr>
              <a:tr h="370840">
                <a:tc>
                  <a:txBody>
                    <a:bodyPr/>
                    <a:lstStyle/>
                    <a:p>
                      <a:pPr algn="ctr"/>
                      <a:r>
                        <a:rPr lang="el-GR" dirty="0">
                          <a:latin typeface="DINGreek-Light" panose="02000500000000000000" pitchFamily="2" charset="0"/>
                        </a:rPr>
                        <a:t>4</a:t>
                      </a:r>
                      <a:endParaRPr lang="en-GB" dirty="0">
                        <a:latin typeface="DINGreek-Light" panose="02000500000000000000" pitchFamily="2" charset="0"/>
                      </a:endParaRPr>
                    </a:p>
                  </a:txBody>
                  <a:tcPr/>
                </a:tc>
                <a:tc>
                  <a:txBody>
                    <a:bodyPr/>
                    <a:lstStyle/>
                    <a:p>
                      <a:pPr algn="ct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40</a:t>
                      </a:r>
                      <a:r>
                        <a:rPr lang="en-GB" b="0" i="0" dirty="0">
                          <a:solidFill>
                            <a:schemeClr val="tx1"/>
                          </a:solidFill>
                          <a:latin typeface="DINGreek-Light" panose="02000500000000000000" pitchFamily="2" charset="0"/>
                        </a:rPr>
                        <a:t>.000</a:t>
                      </a:r>
                      <a:endParaRPr lang="en-GB" dirty="0">
                        <a:solidFill>
                          <a:schemeClr val="tx1"/>
                        </a:solidFill>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10</a:t>
                      </a:r>
                      <a:r>
                        <a:rPr lang="en-GB" b="0" i="0" dirty="0">
                          <a:solidFill>
                            <a:schemeClr val="tx1"/>
                          </a:solidFill>
                          <a:latin typeface="DINGreek-Light" panose="02000500000000000000" pitchFamily="2" charset="0"/>
                        </a:rPr>
                        <a:t>.000</a:t>
                      </a:r>
                    </a:p>
                  </a:txBody>
                  <a:tcPr/>
                </a:tc>
                <a:extLst>
                  <a:ext uri="{0D108BD9-81ED-4DB2-BD59-A6C34878D82A}">
                    <a16:rowId xmlns:a16="http://schemas.microsoft.com/office/drawing/2014/main" val="438741796"/>
                  </a:ext>
                </a:extLst>
              </a:tr>
              <a:tr h="370840">
                <a:tc>
                  <a:txBody>
                    <a:bodyPr/>
                    <a:lstStyle/>
                    <a:p>
                      <a:pPr algn="ctr"/>
                      <a:r>
                        <a:rPr lang="el-GR" dirty="0">
                          <a:latin typeface="DINGreek-Light" panose="02000500000000000000" pitchFamily="2" charset="0"/>
                        </a:rPr>
                        <a:t>5</a:t>
                      </a:r>
                      <a:endParaRPr lang="en-GB" dirty="0">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35</a:t>
                      </a:r>
                      <a:r>
                        <a:rPr lang="en-GB" b="0" i="0" dirty="0">
                          <a:solidFill>
                            <a:schemeClr val="tx1"/>
                          </a:solidFill>
                          <a:latin typeface="DINGreek-Light" panose="02000500000000000000" pitchFamily="2" charset="0"/>
                        </a:rPr>
                        <a:t>.000</a:t>
                      </a:r>
                      <a:endParaRPr lang="en-GB" dirty="0">
                        <a:solidFill>
                          <a:schemeClr val="tx1"/>
                        </a:solidFill>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l-GR" b="0" i="0" dirty="0">
                          <a:solidFill>
                            <a:schemeClr val="tx1"/>
                          </a:solidFill>
                          <a:latin typeface="DINGreek-Light" panose="02000500000000000000" pitchFamily="2" charset="0"/>
                        </a:rPr>
                        <a:t>15</a:t>
                      </a:r>
                      <a:r>
                        <a:rPr lang="en-GB" b="0" i="0" dirty="0">
                          <a:solidFill>
                            <a:schemeClr val="tx1"/>
                          </a:solidFill>
                          <a:latin typeface="DINGreek-Light" panose="02000500000000000000" pitchFamily="2" charset="0"/>
                        </a:rPr>
                        <a:t>.000</a:t>
                      </a:r>
                    </a:p>
                  </a:txBody>
                  <a:tcPr/>
                </a:tc>
                <a:extLst>
                  <a:ext uri="{0D108BD9-81ED-4DB2-BD59-A6C34878D82A}">
                    <a16:rowId xmlns:a16="http://schemas.microsoft.com/office/drawing/2014/main" val="2039574080"/>
                  </a:ext>
                </a:extLst>
              </a:tr>
              <a:tr h="370840">
                <a:tc>
                  <a:txBody>
                    <a:bodyPr/>
                    <a:lstStyle/>
                    <a:p>
                      <a:pPr algn="ctr"/>
                      <a:r>
                        <a:rPr lang="el-GR" dirty="0">
                          <a:latin typeface="DINGreek-Light" panose="02000500000000000000" pitchFamily="2" charset="0"/>
                        </a:rPr>
                        <a:t>6</a:t>
                      </a:r>
                      <a:endParaRPr lang="en-GB" dirty="0">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€2</a:t>
                      </a:r>
                      <a:r>
                        <a:rPr lang="el-GR"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5</a:t>
                      </a:r>
                      <a:r>
                        <a:rPr lang="en-GB" b="0" i="0" dirty="0">
                          <a:solidFill>
                            <a:schemeClr val="tx1"/>
                          </a:solidFill>
                          <a:latin typeface="DINGreek-Light" panose="02000500000000000000" pitchFamily="2" charset="0"/>
                        </a:rPr>
                        <a:t>.000</a:t>
                      </a:r>
                      <a:r>
                        <a:rPr lang="el-GR" dirty="0">
                          <a:solidFill>
                            <a:schemeClr val="tx1"/>
                          </a:solidFill>
                          <a:latin typeface="DINGreek-Light" panose="02000500000000000000" pitchFamily="2" charset="0"/>
                        </a:rPr>
                        <a:t> </a:t>
                      </a:r>
                      <a:endParaRPr lang="en-GB" dirty="0">
                        <a:solidFill>
                          <a:schemeClr val="tx1"/>
                        </a:solidFill>
                        <a:latin typeface="DINGreek-Light" panose="020005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n-GB" b="0" i="0" dirty="0">
                          <a:solidFill>
                            <a:schemeClr val="tx1"/>
                          </a:solidFill>
                          <a:latin typeface="DINGreek-Light" panose="02000500000000000000" pitchFamily="2" charset="0"/>
                        </a:rPr>
                        <a:t>25.000</a:t>
                      </a:r>
                    </a:p>
                  </a:txBody>
                  <a:tcPr/>
                </a:tc>
                <a:extLst>
                  <a:ext uri="{0D108BD9-81ED-4DB2-BD59-A6C34878D82A}">
                    <a16:rowId xmlns:a16="http://schemas.microsoft.com/office/drawing/2014/main" val="2829094115"/>
                  </a:ext>
                </a:extLst>
              </a:tr>
              <a:tr h="370840">
                <a:tc>
                  <a:txBody>
                    <a:bodyPr/>
                    <a:lstStyle/>
                    <a:p>
                      <a:pPr algn="ctr"/>
                      <a:r>
                        <a:rPr lang="en-GB" sz="1800" kern="1200" dirty="0">
                          <a:solidFill>
                            <a:schemeClr val="dk1"/>
                          </a:solidFill>
                          <a:latin typeface="DINGreek-Light" panose="02000500000000000000" pitchFamily="2" charset="0"/>
                          <a:ea typeface="+mn-ea"/>
                          <a:cs typeface="+mn-cs"/>
                        </a:rPr>
                        <a:t>7</a:t>
                      </a:r>
                    </a:p>
                  </a:txBody>
                  <a:tcPr/>
                </a:tc>
                <a:tc>
                  <a:txBody>
                    <a:bodyPr/>
                    <a:lstStyle/>
                    <a:p>
                      <a:pPr algn="ctr"/>
                      <a:r>
                        <a:rPr lang="en-GB" sz="1800" b="0" i="0" kern="120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n-GB" dirty="0">
                          <a:solidFill>
                            <a:schemeClr val="tx1"/>
                          </a:solidFill>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solidFill>
                            <a:schemeClr val="tx1"/>
                          </a:solidFill>
                          <a:latin typeface="DINGreek-Light" panose="02000500000000000000" pitchFamily="2" charset="0"/>
                          <a:ea typeface="SimSun" panose="02010600030101010101" pitchFamily="2" charset="-122"/>
                          <a:cs typeface="Tahoma" panose="020B0604030504040204" pitchFamily="34" charset="0"/>
                        </a:rPr>
                        <a:t>€</a:t>
                      </a:r>
                      <a:r>
                        <a:rPr lang="en-GB" b="0" i="0" dirty="0">
                          <a:solidFill>
                            <a:schemeClr val="tx1"/>
                          </a:solidFill>
                          <a:latin typeface="DINGreek-Light" panose="02000500000000000000" pitchFamily="2" charset="0"/>
                        </a:rPr>
                        <a:t>50.000</a:t>
                      </a:r>
                    </a:p>
                  </a:txBody>
                  <a:tcPr/>
                </a:tc>
                <a:extLst>
                  <a:ext uri="{0D108BD9-81ED-4DB2-BD59-A6C34878D82A}">
                    <a16:rowId xmlns:a16="http://schemas.microsoft.com/office/drawing/2014/main" val="3758884090"/>
                  </a:ext>
                </a:extLst>
              </a:tr>
            </a:tbl>
          </a:graphicData>
        </a:graphic>
      </p:graphicFrame>
    </p:spTree>
    <p:extLst>
      <p:ext uri="{BB962C8B-B14F-4D97-AF65-F5344CB8AC3E}">
        <p14:creationId xmlns:p14="http://schemas.microsoft.com/office/powerpoint/2010/main" val="24639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Rectangle 2"/>
          <p:cNvSpPr txBox="1">
            <a:spLocks noChangeArrowheads="1"/>
          </p:cNvSpPr>
          <p:nvPr/>
        </p:nvSpPr>
        <p:spPr>
          <a:xfrm>
            <a:off x="628570" y="339993"/>
            <a:ext cx="5398481" cy="1553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altLang="en-US" sz="6600" b="1" dirty="0">
              <a:solidFill>
                <a:srgbClr val="003E6B"/>
              </a:solidFill>
              <a:latin typeface="Avenir" panose="020B0503020203020204" pitchFamily="34" charset="0"/>
            </a:endParaRPr>
          </a:p>
        </p:txBody>
      </p:sp>
      <p:sp>
        <p:nvSpPr>
          <p:cNvPr id="25" name="Rectangle 24"/>
          <p:cNvSpPr/>
          <p:nvPr/>
        </p:nvSpPr>
        <p:spPr>
          <a:xfrm>
            <a:off x="628570" y="738967"/>
            <a:ext cx="4745008" cy="72335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8228936-222C-8250-7FBE-5C906FB54C87}"/>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
        <p:nvSpPr>
          <p:cNvPr id="4" name="Rectangle 2">
            <a:extLst>
              <a:ext uri="{FF2B5EF4-FFF2-40B4-BE49-F238E27FC236}">
                <a16:creationId xmlns:a16="http://schemas.microsoft.com/office/drawing/2014/main" id="{CCDC5116-337E-79B8-CDE0-3C28B5DDE54B}"/>
              </a:ext>
            </a:extLst>
          </p:cNvPr>
          <p:cNvSpPr txBox="1">
            <a:spLocks noChangeArrowheads="1"/>
          </p:cNvSpPr>
          <p:nvPr/>
        </p:nvSpPr>
        <p:spPr>
          <a:xfrm>
            <a:off x="726239" y="847822"/>
            <a:ext cx="4580867" cy="562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003E6B"/>
                </a:solidFill>
                <a:latin typeface="Avenir" panose="020B0503020203020204" pitchFamily="34" charset="0"/>
              </a:rPr>
              <a:t>Κρίσιμες Ρήτρες ΣΕΑ</a:t>
            </a:r>
            <a:endParaRPr lang="en-GB" altLang="en-US" sz="4000" b="1" dirty="0">
              <a:solidFill>
                <a:srgbClr val="003E6B"/>
              </a:solidFill>
              <a:latin typeface="Avenir" panose="020B0503020203020204" pitchFamily="34" charset="0"/>
            </a:endParaRPr>
          </a:p>
        </p:txBody>
      </p:sp>
      <p:sp>
        <p:nvSpPr>
          <p:cNvPr id="5" name="Rectangle 3">
            <a:extLst>
              <a:ext uri="{FF2B5EF4-FFF2-40B4-BE49-F238E27FC236}">
                <a16:creationId xmlns:a16="http://schemas.microsoft.com/office/drawing/2014/main" id="{92F831AE-CCCF-EE4D-F6DA-FF17BE99B969}"/>
              </a:ext>
            </a:extLst>
          </p:cNvPr>
          <p:cNvSpPr txBox="1">
            <a:spLocks noChangeArrowheads="1"/>
          </p:cNvSpPr>
          <p:nvPr/>
        </p:nvSpPr>
        <p:spPr>
          <a:xfrm>
            <a:off x="562099" y="1667434"/>
            <a:ext cx="10860698" cy="42620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
        <p:nvSpPr>
          <p:cNvPr id="7" name="TextBox 6">
            <a:extLst>
              <a:ext uri="{FF2B5EF4-FFF2-40B4-BE49-F238E27FC236}">
                <a16:creationId xmlns:a16="http://schemas.microsoft.com/office/drawing/2014/main" id="{223D544D-D792-B465-974C-EE51231DDD9A}"/>
              </a:ext>
            </a:extLst>
          </p:cNvPr>
          <p:cNvSpPr txBox="1"/>
          <p:nvPr/>
        </p:nvSpPr>
        <p:spPr>
          <a:xfrm>
            <a:off x="493059" y="1905909"/>
            <a:ext cx="10775576" cy="3417154"/>
          </a:xfrm>
          <a:prstGeom prst="rect">
            <a:avLst/>
          </a:prstGeom>
          <a:noFill/>
        </p:spPr>
        <p:txBody>
          <a:bodyPr wrap="square">
            <a:spAutoFit/>
          </a:bodyPr>
          <a:lstStyle/>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Καθαρές πρόνοιες για τη μεταχείριση και διαμοιρασμό των χρηματικών ποσών που εξοικονομούνται.</a:t>
            </a:r>
          </a:p>
          <a:p>
            <a:pPr marL="342900" indent="-342900" algn="l">
              <a:lnSpc>
                <a:spcPct val="110000"/>
              </a:lnSpc>
              <a:spcBef>
                <a:spcPts val="0"/>
              </a:spcBef>
              <a:buFont typeface="Arial" panose="020B0604020202020204" pitchFamily="34" charset="0"/>
              <a:buChar char="•"/>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Ανάγκη για άμεση επίλυση των διαφορών που προκύπτουν.</a:t>
            </a:r>
          </a:p>
          <a:p>
            <a:pPr marL="342900" indent="-342900" algn="l">
              <a:lnSpc>
                <a:spcPct val="110000"/>
              </a:lnSpc>
              <a:spcBef>
                <a:spcPts val="0"/>
              </a:spcBef>
              <a:buFont typeface="Arial" panose="020B0604020202020204" pitchFamily="34" charset="0"/>
              <a:buChar char="•"/>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nSpc>
                <a:spcPct val="110000"/>
              </a:lnSpc>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Ρύθμιση σχέσεων ιδιοκτησίας/κατοχής εξοπλισμού.</a:t>
            </a:r>
            <a:endParaRPr lang="en-GB"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nSpc>
                <a:spcPct val="110000"/>
              </a:lnSpc>
              <a:buFont typeface="Arial" panose="020B0604020202020204" pitchFamily="34" charset="0"/>
              <a:buChar char="•"/>
            </a:pPr>
            <a:endParaRPr lang="en-GB"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Δικαίωμα τελικού καταναλωτή για εξαγορά εξοπλισμού πριν την ολοκλήρωση της περιόδου αποπληρωμής της αμοιβής του </a:t>
            </a:r>
            <a:r>
              <a:rPr lang="el-GR" altLang="en-US" dirty="0" err="1">
                <a:solidFill>
                  <a:srgbClr val="003E6B"/>
                </a:solidFill>
                <a:latin typeface="DINGreek-Bold" panose="02000500000000000000" pitchFamily="2" charset="0"/>
                <a:ea typeface="SimSun" panose="02010600030101010101" pitchFamily="2" charset="-122"/>
                <a:cs typeface="Tahoma" panose="020B0604030504040204" pitchFamily="34" charset="0"/>
              </a:rPr>
              <a:t>Παρόχου</a:t>
            </a: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 με το ανάλογο τίμημα.</a:t>
            </a:r>
          </a:p>
          <a:p>
            <a:pPr algn="l">
              <a:lnSpc>
                <a:spcPct val="110000"/>
              </a:lnSpc>
              <a:spcBef>
                <a:spcPts val="0"/>
              </a:spcBef>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82519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Rectangle 2"/>
          <p:cNvSpPr txBox="1">
            <a:spLocks noChangeArrowheads="1"/>
          </p:cNvSpPr>
          <p:nvPr/>
        </p:nvSpPr>
        <p:spPr>
          <a:xfrm>
            <a:off x="628570" y="339993"/>
            <a:ext cx="5398481" cy="1553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altLang="en-US" sz="6600" b="1" dirty="0">
              <a:solidFill>
                <a:srgbClr val="003E6B"/>
              </a:solidFill>
              <a:latin typeface="Avenir" panose="020B0503020203020204" pitchFamily="34" charset="0"/>
            </a:endParaRPr>
          </a:p>
        </p:txBody>
      </p:sp>
      <p:sp>
        <p:nvSpPr>
          <p:cNvPr id="25" name="Rectangle 24"/>
          <p:cNvSpPr/>
          <p:nvPr/>
        </p:nvSpPr>
        <p:spPr>
          <a:xfrm>
            <a:off x="662615" y="687421"/>
            <a:ext cx="2665195" cy="72335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8228936-222C-8250-7FBE-5C906FB54C87}"/>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
        <p:nvSpPr>
          <p:cNvPr id="4" name="Rectangle 2">
            <a:extLst>
              <a:ext uri="{FF2B5EF4-FFF2-40B4-BE49-F238E27FC236}">
                <a16:creationId xmlns:a16="http://schemas.microsoft.com/office/drawing/2014/main" id="{CCDC5116-337E-79B8-CDE0-3C28B5DDE54B}"/>
              </a:ext>
            </a:extLst>
          </p:cNvPr>
          <p:cNvSpPr txBox="1">
            <a:spLocks noChangeArrowheads="1"/>
          </p:cNvSpPr>
          <p:nvPr/>
        </p:nvSpPr>
        <p:spPr>
          <a:xfrm>
            <a:off x="726239" y="847822"/>
            <a:ext cx="4580867" cy="562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000" b="1" dirty="0">
                <a:solidFill>
                  <a:srgbClr val="003E6B"/>
                </a:solidFill>
                <a:latin typeface="Avenir" panose="020B0503020203020204" pitchFamily="34" charset="0"/>
              </a:rPr>
              <a:t>Win - Win</a:t>
            </a:r>
          </a:p>
        </p:txBody>
      </p:sp>
      <p:sp>
        <p:nvSpPr>
          <p:cNvPr id="5" name="Rectangle 3">
            <a:extLst>
              <a:ext uri="{FF2B5EF4-FFF2-40B4-BE49-F238E27FC236}">
                <a16:creationId xmlns:a16="http://schemas.microsoft.com/office/drawing/2014/main" id="{92F831AE-CCCF-EE4D-F6DA-FF17BE99B969}"/>
              </a:ext>
            </a:extLst>
          </p:cNvPr>
          <p:cNvSpPr txBox="1">
            <a:spLocks noChangeArrowheads="1"/>
          </p:cNvSpPr>
          <p:nvPr/>
        </p:nvSpPr>
        <p:spPr>
          <a:xfrm>
            <a:off x="562099" y="1667434"/>
            <a:ext cx="10860698" cy="42620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
        <p:nvSpPr>
          <p:cNvPr id="7" name="TextBox 6">
            <a:extLst>
              <a:ext uri="{FF2B5EF4-FFF2-40B4-BE49-F238E27FC236}">
                <a16:creationId xmlns:a16="http://schemas.microsoft.com/office/drawing/2014/main" id="{223D544D-D792-B465-974C-EE51231DDD9A}"/>
              </a:ext>
            </a:extLst>
          </p:cNvPr>
          <p:cNvSpPr txBox="1"/>
          <p:nvPr/>
        </p:nvSpPr>
        <p:spPr>
          <a:xfrm>
            <a:off x="493059" y="1905909"/>
            <a:ext cx="10668000" cy="2807756"/>
          </a:xfrm>
          <a:prstGeom prst="rect">
            <a:avLst/>
          </a:prstGeom>
          <a:noFill/>
        </p:spPr>
        <p:txBody>
          <a:bodyPr wrap="square">
            <a:spAutoFit/>
          </a:bodyPr>
          <a:lstStyle/>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Μείωση ζήτησης ηλεκτρικής ενέργειας.</a:t>
            </a:r>
          </a:p>
          <a:p>
            <a:pPr marL="342900" indent="-342900" algn="l">
              <a:lnSpc>
                <a:spcPct val="110000"/>
              </a:lnSpc>
              <a:spcBef>
                <a:spcPts val="0"/>
              </a:spcBef>
              <a:buFont typeface="Arial" panose="020B0604020202020204" pitchFamily="34" charset="0"/>
              <a:buChar char="•"/>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Οικονομικότερες λύσεις για </a:t>
            </a:r>
            <a:r>
              <a:rPr lang="el-GR" altLang="en-US">
                <a:solidFill>
                  <a:srgbClr val="003E6B"/>
                </a:solidFill>
                <a:latin typeface="DINGreek-Bold" panose="02000500000000000000" pitchFamily="2" charset="0"/>
                <a:ea typeface="SimSun" panose="02010600030101010101" pitchFamily="2" charset="-122"/>
                <a:cs typeface="Tahoma" panose="020B0604030504040204" pitchFamily="34" charset="0"/>
              </a:rPr>
              <a:t>Τελικούς Πελάτες, </a:t>
            </a: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χωρίς να χρησιμοποιούν αρχικό κεφάλαιο.</a:t>
            </a:r>
          </a:p>
          <a:p>
            <a:pPr marL="342900" indent="-342900" algn="l">
              <a:lnSpc>
                <a:spcPct val="110000"/>
              </a:lnSpc>
              <a:spcBef>
                <a:spcPts val="0"/>
              </a:spcBef>
              <a:buFont typeface="Arial" panose="020B0604020202020204" pitchFamily="34" charset="0"/>
              <a:buChar char="•"/>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Επίτευξη στόχων ενεργειακής απόδοσης της Κύπρου.</a:t>
            </a:r>
          </a:p>
          <a:p>
            <a:pPr algn="l">
              <a:lnSpc>
                <a:spcPct val="110000"/>
              </a:lnSpc>
              <a:spcBef>
                <a:spcPts val="0"/>
              </a:spcBef>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rPr>
              <a:t>Δημιουργία θέσεων εργασίας.</a:t>
            </a:r>
          </a:p>
          <a:p>
            <a:pPr algn="l">
              <a:lnSpc>
                <a:spcPct val="110000"/>
              </a:lnSpc>
              <a:spcBef>
                <a:spcPts val="0"/>
              </a:spcBef>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endParaRPr lang="el-GR" altLang="en-US"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59934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3541162" y="876201"/>
            <a:ext cx="7357619" cy="7932907"/>
          </a:xfrm>
          <a:prstGeom prst="rect">
            <a:avLst/>
          </a:prstGeom>
        </p:spPr>
      </p:pic>
      <p:sp>
        <p:nvSpPr>
          <p:cNvPr id="7" name="Rectangle 3">
            <a:extLst>
              <a:ext uri="{FF2B5EF4-FFF2-40B4-BE49-F238E27FC236}">
                <a16:creationId xmlns:a16="http://schemas.microsoft.com/office/drawing/2014/main" id="{B1A44DB1-6BBD-9F4E-49BA-6790E900A7EF}"/>
              </a:ext>
            </a:extLst>
          </p:cNvPr>
          <p:cNvSpPr txBox="1">
            <a:spLocks noChangeArrowheads="1"/>
          </p:cNvSpPr>
          <p:nvPr/>
        </p:nvSpPr>
        <p:spPr>
          <a:xfrm>
            <a:off x="3110459" y="2951189"/>
            <a:ext cx="6021551" cy="14585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GB" altLang="en-US" sz="2200" dirty="0">
                <a:solidFill>
                  <a:srgbClr val="FDFAF0"/>
                </a:solidFill>
                <a:latin typeface="DINGreek-Bold" panose="02000500000000000000" pitchFamily="2" charset="0"/>
                <a:ea typeface="SimSun" panose="02010600030101010101" pitchFamily="2" charset="-122"/>
                <a:cs typeface="Tahoma" panose="020B0604030504040204" pitchFamily="34" charset="0"/>
              </a:rPr>
              <a:t>One of Cyprus’  largest and leading law firms,</a:t>
            </a:r>
          </a:p>
          <a:p>
            <a:pPr algn="l">
              <a:lnSpc>
                <a:spcPct val="110000"/>
              </a:lnSpc>
              <a:spcBef>
                <a:spcPts val="0"/>
              </a:spcBef>
            </a:pPr>
            <a:r>
              <a:rPr lang="en-GB" altLang="en-US" sz="2200" dirty="0">
                <a:solidFill>
                  <a:srgbClr val="FDFAF0"/>
                </a:solidFill>
                <a:latin typeface="DINGreek-LightAlternate" panose="02000500000000000000" pitchFamily="2" charset="0"/>
                <a:ea typeface="SimSun" panose="02010600030101010101" pitchFamily="2" charset="-122"/>
                <a:cs typeface="Tahoma" panose="020B0604030504040204" pitchFamily="34" charset="0"/>
              </a:rPr>
              <a:t>with over </a:t>
            </a:r>
            <a:r>
              <a:rPr lang="en-GB" altLang="en-US" sz="2200" dirty="0">
                <a:solidFill>
                  <a:srgbClr val="FDFAF0"/>
                </a:solidFill>
                <a:latin typeface="DINGreek-Light" panose="02000500000000000000" charset="0"/>
                <a:ea typeface="SimSun" panose="02010600030101010101" pitchFamily="2" charset="-122"/>
                <a:cs typeface="DINGreek-Light" panose="02000500000000000000" charset="0"/>
              </a:rPr>
              <a:t>35 years’ experience</a:t>
            </a:r>
            <a:r>
              <a:rPr lang="en-GB" altLang="en-US" sz="2200" dirty="0">
                <a:solidFill>
                  <a:srgbClr val="FDFAF0"/>
                </a:solidFill>
                <a:latin typeface="DINGreek-Bold" panose="02000500000000000000" pitchFamily="2" charset="0"/>
                <a:ea typeface="SimSun" panose="02010600030101010101" pitchFamily="2" charset="-122"/>
                <a:cs typeface="Tahoma" panose="020B0604030504040204" pitchFamily="34" charset="0"/>
              </a:rPr>
              <a:t> </a:t>
            </a:r>
            <a:r>
              <a:rPr lang="en-GB" altLang="en-US" sz="2200" dirty="0">
                <a:solidFill>
                  <a:srgbClr val="FDFAF0"/>
                </a:solidFill>
                <a:latin typeface="DINGreek-LightAlternate" panose="02000500000000000000" pitchFamily="2" charset="0"/>
                <a:ea typeface="SimSun" panose="02010600030101010101" pitchFamily="2" charset="-122"/>
                <a:cs typeface="Tahoma" panose="020B0604030504040204" pitchFamily="34" charset="0"/>
              </a:rPr>
              <a:t>and commitment</a:t>
            </a:r>
          </a:p>
          <a:p>
            <a:pPr algn="l">
              <a:lnSpc>
                <a:spcPct val="110000"/>
              </a:lnSpc>
              <a:spcBef>
                <a:spcPts val="0"/>
              </a:spcBef>
            </a:pPr>
            <a:r>
              <a:rPr lang="en-GB" altLang="en-US" sz="2200" dirty="0">
                <a:solidFill>
                  <a:srgbClr val="FDFAF0"/>
                </a:solidFill>
                <a:latin typeface="DINGreek-LightAlternate" panose="02000500000000000000" pitchFamily="2" charset="0"/>
                <a:ea typeface="SimSun" panose="02010600030101010101" pitchFamily="2" charset="-122"/>
                <a:cs typeface="Tahoma" panose="020B0604030504040204" pitchFamily="34" charset="0"/>
              </a:rPr>
              <a:t>to client service. </a:t>
            </a:r>
            <a:endParaRPr lang="en-GB" altLang="en-US" sz="1800" dirty="0">
              <a:solidFill>
                <a:srgbClr val="FDFAF0"/>
              </a:solidFill>
              <a:latin typeface="DINGreek-LightAlternate" panose="02000500000000000000" pitchFamily="2" charset="0"/>
              <a:ea typeface="SimSun" panose="02010600030101010101" pitchFamily="2" charset="-122"/>
              <a:cs typeface="Tahoma" panose="020B0604030504040204" pitchFamily="34" charset="0"/>
            </a:endParaRPr>
          </a:p>
          <a:p>
            <a:pPr algn="l">
              <a:lnSpc>
                <a:spcPct val="110000"/>
              </a:lnSpc>
            </a:pPr>
            <a:endParaRPr lang="en-GB" altLang="en-US"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
        <p:nvSpPr>
          <p:cNvPr id="10" name="TextBox 9">
            <a:extLst>
              <a:ext uri="{FF2B5EF4-FFF2-40B4-BE49-F238E27FC236}">
                <a16:creationId xmlns:a16="http://schemas.microsoft.com/office/drawing/2014/main" id="{E7CFD550-7A47-52AC-1391-4E1E20FA3EB2}"/>
              </a:ext>
            </a:extLst>
          </p:cNvPr>
          <p:cNvSpPr txBox="1"/>
          <p:nvPr/>
        </p:nvSpPr>
        <p:spPr>
          <a:xfrm>
            <a:off x="829868" y="1799634"/>
            <a:ext cx="10582732" cy="2034147"/>
          </a:xfrm>
          <a:prstGeom prst="rect">
            <a:avLst/>
          </a:prstGeom>
          <a:noFill/>
        </p:spPr>
        <p:txBody>
          <a:bodyPr wrap="square">
            <a:spAutoFit/>
          </a:bodyPr>
          <a:lstStyle/>
          <a:p>
            <a:pPr algn="ctr">
              <a:lnSpc>
                <a:spcPct val="110000"/>
              </a:lnSpc>
              <a:spcBef>
                <a:spcPts val="0"/>
              </a:spcBef>
            </a:pPr>
            <a:r>
              <a:rPr lang="en-GB" altLang="en-US" sz="6000" b="1" i="1" dirty="0">
                <a:solidFill>
                  <a:srgbClr val="003E6B"/>
                </a:solidFill>
                <a:effectLst>
                  <a:outerShdw blurRad="38100" dist="38100" dir="2700000" algn="tl">
                    <a:srgbClr val="000000">
                      <a:alpha val="43137"/>
                    </a:srgbClr>
                  </a:outerShdw>
                </a:effectLst>
                <a:latin typeface="DINGreek-Bold" panose="02000500000000000000" pitchFamily="2" charset="0"/>
                <a:ea typeface="SimSun" panose="02010600030101010101" pitchFamily="2" charset="-122"/>
                <a:cs typeface="Tahoma" panose="020B0604030504040204" pitchFamily="34" charset="0"/>
              </a:rPr>
              <a:t>Thank you for</a:t>
            </a:r>
          </a:p>
          <a:p>
            <a:pPr algn="ctr">
              <a:lnSpc>
                <a:spcPct val="110000"/>
              </a:lnSpc>
              <a:spcBef>
                <a:spcPts val="0"/>
              </a:spcBef>
            </a:pPr>
            <a:r>
              <a:rPr lang="en-GB" altLang="en-US" sz="6000" b="1" i="1" dirty="0">
                <a:solidFill>
                  <a:srgbClr val="003E6B"/>
                </a:solidFill>
                <a:effectLst>
                  <a:outerShdw blurRad="38100" dist="38100" dir="2700000" algn="tl">
                    <a:srgbClr val="000000">
                      <a:alpha val="43137"/>
                    </a:srgbClr>
                  </a:outerShdw>
                </a:effectLst>
                <a:latin typeface="DINGreek-Bold" panose="02000500000000000000" pitchFamily="2" charset="0"/>
                <a:ea typeface="SimSun" panose="02010600030101010101" pitchFamily="2" charset="-122"/>
                <a:cs typeface="Tahoma" panose="020B0604030504040204" pitchFamily="34" charset="0"/>
              </a:rPr>
              <a:t>your attention!</a:t>
            </a:r>
          </a:p>
        </p:txBody>
      </p:sp>
      <p:pic>
        <p:nvPicPr>
          <p:cNvPr id="9" name="Picture 8">
            <a:extLst>
              <a:ext uri="{FF2B5EF4-FFF2-40B4-BE49-F238E27FC236}">
                <a16:creationId xmlns:a16="http://schemas.microsoft.com/office/drawing/2014/main" id="{E3DB350A-4209-54E3-8CFB-4496494C4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9898C18-32E5-7DA3-5AA4-8A10354C02AA}"/>
              </a:ext>
            </a:extLst>
          </p:cNvPr>
          <p:cNvSpPr txBox="1"/>
          <p:nvPr/>
        </p:nvSpPr>
        <p:spPr>
          <a:xfrm>
            <a:off x="3547872" y="4543692"/>
            <a:ext cx="5120640" cy="1939121"/>
          </a:xfrm>
          <a:prstGeom prst="rect">
            <a:avLst/>
          </a:prstGeom>
          <a:noFill/>
        </p:spPr>
        <p:txBody>
          <a:bodyPr wrap="square">
            <a:spAutoFit/>
          </a:bodyPr>
          <a:lstStyle/>
          <a:p>
            <a:pPr algn="ctr">
              <a:lnSpc>
                <a:spcPct val="110000"/>
              </a:lnSpc>
            </a:pPr>
            <a:r>
              <a:rPr lang="en-GB" sz="2000" b="1" dirty="0">
                <a:solidFill>
                  <a:srgbClr val="003E6B"/>
                </a:solidFill>
                <a:latin typeface="DINGreek-Light" panose="02000500000000000000" pitchFamily="2" charset="0"/>
                <a:ea typeface="SimSun" panose="02010600030101010101" pitchFamily="2" charset="-122"/>
                <a:cs typeface="Tahoma" panose="020B0604030504040204" pitchFamily="34" charset="0"/>
              </a:rPr>
              <a:t>Dimitris Papapolyviou</a:t>
            </a:r>
          </a:p>
          <a:p>
            <a:pPr algn="ctr">
              <a:lnSpc>
                <a:spcPct val="110000"/>
              </a:lnSpc>
            </a:pPr>
            <a:r>
              <a:rPr lang="en-GB" sz="1800" b="1" dirty="0">
                <a:solidFill>
                  <a:srgbClr val="003E6B"/>
                </a:solidFill>
                <a:latin typeface="DINGreek-Light" panose="02000500000000000000" pitchFamily="2" charset="0"/>
                <a:ea typeface="SimSun" panose="02010600030101010101" pitchFamily="2" charset="-122"/>
                <a:cs typeface="Tahoma" panose="020B0604030504040204" pitchFamily="34" charset="0"/>
              </a:rPr>
              <a:t>Chrysostomides Advocates &amp; Legal Consultants</a:t>
            </a:r>
            <a:endParaRPr lang="el-GR" sz="1800" b="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pPr algn="ctr">
              <a:lnSpc>
                <a:spcPct val="110000"/>
              </a:lnSpc>
            </a:pPr>
            <a:endParaRPr lang="en-GB" sz="1800" b="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pPr algn="just">
              <a:lnSpc>
                <a:spcPct val="110000"/>
              </a:lnSpc>
            </a:pPr>
            <a:r>
              <a:rPr lang="en-GB" sz="1800" dirty="0">
                <a:solidFill>
                  <a:srgbClr val="003E6B"/>
                </a:solidFill>
                <a:latin typeface="DINGreek-Light" panose="02000500000000000000" pitchFamily="2" charset="0"/>
                <a:ea typeface="SimSun" panose="02010600030101010101" pitchFamily="2" charset="-122"/>
                <a:cs typeface="Tahoma" panose="020B0604030504040204" pitchFamily="34" charset="0"/>
              </a:rPr>
              <a:t>1, </a:t>
            </a:r>
            <a:r>
              <a:rPr lang="en-GB" sz="1800" dirty="0" err="1">
                <a:solidFill>
                  <a:srgbClr val="003E6B"/>
                </a:solidFill>
                <a:latin typeface="DINGreek-Light" panose="02000500000000000000" pitchFamily="2" charset="0"/>
                <a:ea typeface="SimSun" panose="02010600030101010101" pitchFamily="2" charset="-122"/>
                <a:cs typeface="Tahoma" panose="020B0604030504040204" pitchFamily="34" charset="0"/>
              </a:rPr>
              <a:t>Lampousas</a:t>
            </a:r>
            <a:r>
              <a:rPr lang="en-GB" sz="1800" dirty="0">
                <a:solidFill>
                  <a:srgbClr val="003E6B"/>
                </a:solidFill>
                <a:latin typeface="DINGreek-Light" panose="02000500000000000000" pitchFamily="2" charset="0"/>
                <a:ea typeface="SimSun" panose="02010600030101010101" pitchFamily="2" charset="-122"/>
                <a:cs typeface="Tahoma" panose="020B0604030504040204" pitchFamily="34" charset="0"/>
              </a:rPr>
              <a:t> Str., </a:t>
            </a:r>
            <a:r>
              <a:rPr lang="en-GB" dirty="0">
                <a:solidFill>
                  <a:srgbClr val="003E6B"/>
                </a:solidFill>
                <a:latin typeface="DINGreek-Light" panose="02000500000000000000" pitchFamily="2" charset="0"/>
                <a:ea typeface="SimSun" panose="02010600030101010101" pitchFamily="2" charset="-122"/>
                <a:cs typeface="Tahoma" panose="020B0604030504040204" pitchFamily="34" charset="0"/>
              </a:rPr>
              <a:t>1095, Nicosia</a:t>
            </a:r>
          </a:p>
          <a:p>
            <a:pPr algn="just">
              <a:lnSpc>
                <a:spcPct val="110000"/>
              </a:lnSpc>
            </a:pPr>
            <a:r>
              <a:rPr lang="en-GB" sz="1800" dirty="0">
                <a:solidFill>
                  <a:srgbClr val="003E6B"/>
                </a:solidFill>
                <a:latin typeface="DINGreek-Light" panose="02000500000000000000" pitchFamily="2" charset="0"/>
                <a:ea typeface="SimSun" panose="02010600030101010101" pitchFamily="2" charset="-122"/>
                <a:cs typeface="Tahoma" panose="020B0604030504040204" pitchFamily="34" charset="0"/>
              </a:rPr>
              <a:t>Tel: 22777000</a:t>
            </a:r>
          </a:p>
          <a:p>
            <a:pPr algn="just">
              <a:lnSpc>
                <a:spcPct val="110000"/>
              </a:lnSpc>
            </a:pPr>
            <a:r>
              <a:rPr lang="en-GB" dirty="0">
                <a:solidFill>
                  <a:srgbClr val="003E6B"/>
                </a:solidFill>
                <a:latin typeface="DINGreek-Light" panose="02000500000000000000" pitchFamily="2" charset="0"/>
                <a:ea typeface="SimSun" panose="02010600030101010101" pitchFamily="2" charset="-122"/>
                <a:cs typeface="Tahoma" panose="020B0604030504040204" pitchFamily="34" charset="0"/>
              </a:rPr>
              <a:t>Email: d.papapolyviou@chrysostomides.com.cy</a:t>
            </a:r>
            <a:endParaRPr lang="el-GR" sz="1800"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p:txBody>
      </p:sp>
      <p:sp>
        <p:nvSpPr>
          <p:cNvPr id="5" name="TextBox 4">
            <a:extLst>
              <a:ext uri="{FF2B5EF4-FFF2-40B4-BE49-F238E27FC236}">
                <a16:creationId xmlns:a16="http://schemas.microsoft.com/office/drawing/2014/main" id="{B042349A-B95C-22B0-6AD4-4A0DC60E7C53}"/>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Tree>
    <p:extLst>
      <p:ext uri="{BB962C8B-B14F-4D97-AF65-F5344CB8AC3E}">
        <p14:creationId xmlns:p14="http://schemas.microsoft.com/office/powerpoint/2010/main" val="157708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4605"/>
            <a:ext cx="12192000" cy="6872605"/>
          </a:xfrm>
          <a:prstGeom prst="rect">
            <a:avLst/>
          </a:prstGeom>
          <a:solidFill>
            <a:srgbClr val="00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p:cNvSpPr txBox="1">
            <a:spLocks noChangeArrowheads="1"/>
          </p:cNvSpPr>
          <p:nvPr/>
        </p:nvSpPr>
        <p:spPr>
          <a:xfrm>
            <a:off x="1076298" y="878541"/>
            <a:ext cx="8650407" cy="682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FDFAF0"/>
                </a:solidFill>
                <a:latin typeface="Avenir" panose="020B0503020203020204" pitchFamily="34" charset="0"/>
              </a:rPr>
              <a:t>Συμβάσεις Αγοράς Ηλεκτρισμού (</a:t>
            </a:r>
            <a:r>
              <a:rPr lang="en-GB" altLang="en-US" sz="4000" b="1" dirty="0">
                <a:solidFill>
                  <a:srgbClr val="FDFAF0"/>
                </a:solidFill>
                <a:latin typeface="Avenir" panose="020B0503020203020204" pitchFamily="34" charset="0"/>
              </a:rPr>
              <a:t>PPAs</a:t>
            </a:r>
            <a:r>
              <a:rPr lang="el-GR" altLang="en-US" sz="4000" b="1" dirty="0">
                <a:solidFill>
                  <a:srgbClr val="FDFAF0"/>
                </a:solidFill>
                <a:latin typeface="Avenir" panose="020B0503020203020204" pitchFamily="34" charset="0"/>
              </a:rPr>
              <a:t>)</a:t>
            </a:r>
            <a:endParaRPr lang="en-GB" altLang="en-US" sz="4000" b="1" dirty="0">
              <a:solidFill>
                <a:srgbClr val="FDFAF0"/>
              </a:solidFill>
              <a:latin typeface="Avenir" panose="020B050302020302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52" y="327123"/>
            <a:ext cx="1815773" cy="453463"/>
          </a:xfrm>
          <a:prstGeom prst="rect">
            <a:avLst/>
          </a:prstGeom>
        </p:spPr>
      </p:pic>
      <p:sp>
        <p:nvSpPr>
          <p:cNvPr id="2" name="Rectangle 1">
            <a:extLst>
              <a:ext uri="{FF2B5EF4-FFF2-40B4-BE49-F238E27FC236}">
                <a16:creationId xmlns:a16="http://schemas.microsoft.com/office/drawing/2014/main" id="{3E992283-84D5-EB1B-B395-B7AA357FD771}"/>
              </a:ext>
            </a:extLst>
          </p:cNvPr>
          <p:cNvSpPr/>
          <p:nvPr/>
        </p:nvSpPr>
        <p:spPr>
          <a:xfrm>
            <a:off x="1076299" y="878541"/>
            <a:ext cx="8650405" cy="68257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73A130-0D9F-7006-405B-C3524A30B693}"/>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chemeClr val="bg1"/>
                </a:solidFill>
                <a:latin typeface="Avenir" panose="020B0503020203020204" pitchFamily="34" charset="0"/>
              </a:rPr>
              <a:t>www.chrysostomides.com</a:t>
            </a:r>
            <a:endParaRPr lang="el-GR" altLang="en-US" sz="1250" i="1" kern="0" dirty="0">
              <a:solidFill>
                <a:schemeClr val="bg1"/>
              </a:solidFill>
              <a:latin typeface="DINGreek-LightAlternate" panose="02000500000000000000" pitchFamily="2" charset="0"/>
            </a:endParaRPr>
          </a:p>
        </p:txBody>
      </p:sp>
      <p:sp>
        <p:nvSpPr>
          <p:cNvPr id="3" name="Rectangle 3">
            <a:extLst>
              <a:ext uri="{FF2B5EF4-FFF2-40B4-BE49-F238E27FC236}">
                <a16:creationId xmlns:a16="http://schemas.microsoft.com/office/drawing/2014/main" id="{56B001E7-2FF9-45C6-F020-C1702784AEE2}"/>
              </a:ext>
            </a:extLst>
          </p:cNvPr>
          <p:cNvSpPr txBox="1">
            <a:spLocks noChangeArrowheads="1"/>
          </p:cNvSpPr>
          <p:nvPr/>
        </p:nvSpPr>
        <p:spPr>
          <a:xfrm>
            <a:off x="1003177" y="2101700"/>
            <a:ext cx="10480611" cy="88488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Συμβατική ρύθμιση σχέσης μεταξύ των μερών, για την πώληση, έναντι αντιπαροχής, ηλεκτρικής ενέργειας</a:t>
            </a:r>
          </a:p>
          <a:p>
            <a:pPr algn="l">
              <a:lnSpc>
                <a:spcPct val="110000"/>
              </a:lnSpc>
              <a:spcBef>
                <a:spcPts val="0"/>
              </a:spcBef>
            </a:pPr>
            <a:endParaRPr lang="el-GR" altLang="en-US" sz="9600" dirty="0">
              <a:solidFill>
                <a:srgbClr val="FDFAF0"/>
              </a:solidFill>
              <a:latin typeface="DINGreek-Bold"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r>
              <a:rPr lang="el-GR" altLang="en-US" sz="11200" u="sng" dirty="0">
                <a:solidFill>
                  <a:srgbClr val="FDFAF0"/>
                </a:solidFill>
                <a:latin typeface="DINGreek-Light" panose="02000500000000000000" pitchFamily="2" charset="0"/>
                <a:ea typeface="SimSun" panose="02010600030101010101" pitchFamily="2" charset="-122"/>
                <a:cs typeface="Tahoma" panose="020B0604030504040204" pitchFamily="34" charset="0"/>
              </a:rPr>
              <a:t>Νομικό Πλαίσιο</a:t>
            </a:r>
          </a:p>
          <a:p>
            <a:pPr algn="l">
              <a:lnSpc>
                <a:spcPct val="110000"/>
              </a:lnSpc>
              <a:spcBef>
                <a:spcPts val="0"/>
              </a:spcBef>
            </a:pPr>
            <a:r>
              <a:rPr lang="en-GB" altLang="en-US" sz="5600" dirty="0">
                <a:solidFill>
                  <a:srgbClr val="FDFAF0"/>
                </a:solidFill>
                <a:latin typeface="DINGreek-Light" panose="02000500000000000000" pitchFamily="2" charset="0"/>
                <a:ea typeface="SimSun" panose="02010600030101010101" pitchFamily="2" charset="-122"/>
                <a:cs typeface="Tahoma" panose="020B0604030504040204" pitchFamily="34" charset="0"/>
              </a:rPr>
              <a:t> </a:t>
            </a:r>
            <a:endParaRPr lang="el-GR" altLang="en-US" sz="56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marL="447675" indent="-447675" algn="l">
              <a:lnSpc>
                <a:spcPct val="110000"/>
              </a:lnSpc>
              <a:spcBef>
                <a:spcPts val="0"/>
              </a:spcBef>
              <a:buFont typeface="Arial" panose="020B0604020202020204" pitchFamily="34" charset="0"/>
              <a:buChar char="•"/>
            </a:pP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Περί Συμβάσεων Νόμος, Κεφ. 149</a:t>
            </a:r>
          </a:p>
          <a:p>
            <a:pPr marL="447675" indent="-447675" algn="l">
              <a:lnSpc>
                <a:spcPct val="110000"/>
              </a:lnSpc>
              <a:spcBef>
                <a:spcPts val="0"/>
              </a:spcBef>
              <a:buFont typeface="Arial" panose="020B0604020202020204" pitchFamily="34" charset="0"/>
              <a:buChar char="•"/>
            </a:pPr>
            <a:endParaRPr lang="el-GR" altLang="en-US" sz="96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marL="447675" indent="-447675" algn="l">
              <a:lnSpc>
                <a:spcPct val="110000"/>
              </a:lnSpc>
              <a:spcBef>
                <a:spcPts val="0"/>
              </a:spcBef>
              <a:buFont typeface="Arial" panose="020B0604020202020204" pitchFamily="34" charset="0"/>
              <a:buChar char="•"/>
            </a:pP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Περί Ρύθμισης Αγοράς Ηλεκτρισμού Νόμος 130(Ι)/2021</a:t>
            </a:r>
          </a:p>
          <a:p>
            <a:pPr marL="447675" indent="-447675" algn="l">
              <a:lnSpc>
                <a:spcPct val="110000"/>
              </a:lnSpc>
              <a:spcBef>
                <a:spcPts val="0"/>
              </a:spcBef>
              <a:buFont typeface="Arial" panose="020B0604020202020204" pitchFamily="34" charset="0"/>
              <a:buChar char="•"/>
            </a:pPr>
            <a:endPar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marL="447675" indent="-447675" algn="l">
              <a:lnSpc>
                <a:spcPct val="110000"/>
              </a:lnSpc>
              <a:spcBef>
                <a:spcPts val="0"/>
              </a:spcBef>
              <a:buFont typeface="Arial" panose="020B0604020202020204" pitchFamily="34" charset="0"/>
              <a:buChar char="•"/>
            </a:pP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Κανόνες Αγοράς Ηλεκτρισμού &amp; ΔΣΜΚ</a:t>
            </a:r>
          </a:p>
          <a:p>
            <a:pPr marL="1143000" indent="-1143000" algn="l">
              <a:lnSpc>
                <a:spcPct val="110000"/>
              </a:lnSpc>
              <a:spcBef>
                <a:spcPts val="0"/>
              </a:spcBef>
              <a:buFont typeface="Arial" panose="020B0604020202020204" pitchFamily="34" charset="0"/>
              <a:buChar char="•"/>
            </a:pPr>
            <a:endParaRPr lang="el-GR" altLang="en-US" sz="11200" dirty="0">
              <a:solidFill>
                <a:srgbClr val="FDFAF0"/>
              </a:solidFill>
              <a:latin typeface="DINGreek-Bold" panose="02000500000000000000" pitchFamily="2" charset="0"/>
              <a:ea typeface="SimSun" panose="02010600030101010101" pitchFamily="2" charset="-122"/>
              <a:cs typeface="Tahoma" panose="020B0604030504040204" pitchFamily="34" charset="0"/>
            </a:endParaRPr>
          </a:p>
          <a:p>
            <a:pPr algn="l">
              <a:lnSpc>
                <a:spcPct val="110000"/>
              </a:lnSpc>
            </a:pPr>
            <a:endParaRPr lang="en-GB" altLang="en-US"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29971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4605"/>
            <a:ext cx="12192000" cy="6872605"/>
          </a:xfrm>
          <a:prstGeom prst="rect">
            <a:avLst/>
          </a:prstGeom>
          <a:solidFill>
            <a:srgbClr val="00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p:cNvSpPr txBox="1">
            <a:spLocks noChangeArrowheads="1"/>
          </p:cNvSpPr>
          <p:nvPr/>
        </p:nvSpPr>
        <p:spPr>
          <a:xfrm>
            <a:off x="1076300" y="1875980"/>
            <a:ext cx="10668870" cy="103536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l-GR" altLang="en-US" sz="11200" dirty="0">
                <a:solidFill>
                  <a:srgbClr val="E5B682"/>
                </a:solidFill>
                <a:latin typeface="DINGreek-Bold" panose="02000500000000000000" pitchFamily="2" charset="0"/>
                <a:ea typeface="SimSun" panose="02010600030101010101" pitchFamily="2" charset="-122"/>
                <a:cs typeface="Tahoma" panose="020B0604030504040204" pitchFamily="34" charset="0"/>
              </a:rPr>
              <a:t>Παραγωγός</a:t>
            </a:r>
          </a:p>
          <a:p>
            <a:pPr algn="l">
              <a:lnSpc>
                <a:spcPct val="110000"/>
              </a:lnSpc>
              <a:spcBef>
                <a:spcPts val="0"/>
              </a:spcBef>
            </a:pP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Διασφάλιση ύπαρξης αγοραστή ενέργειας για την οικονομική</a:t>
            </a:r>
            <a:r>
              <a:rPr lang="en-GB"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 </a:t>
            </a: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βιωσιμότητα και τη χρηματοδότηση του</a:t>
            </a:r>
            <a:r>
              <a:rPr lang="en-GB"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 </a:t>
            </a:r>
            <a:r>
              <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rPr>
              <a:t>έργου</a:t>
            </a:r>
            <a:r>
              <a:rPr lang="el-GR" altLang="en-US" sz="10600" dirty="0">
                <a:solidFill>
                  <a:srgbClr val="FDFAF0"/>
                </a:solidFill>
                <a:latin typeface="DINGreek-Light" panose="02000500000000000000" pitchFamily="2" charset="0"/>
                <a:ea typeface="SimSun" panose="02010600030101010101" pitchFamily="2" charset="-122"/>
                <a:cs typeface="Tahoma" panose="020B0604030504040204" pitchFamily="34" charset="0"/>
              </a:rPr>
              <a:t> (</a:t>
            </a:r>
            <a:r>
              <a:rPr lang="en-GB" altLang="en-US" sz="10600" dirty="0">
                <a:solidFill>
                  <a:srgbClr val="FDFAF0"/>
                </a:solidFill>
                <a:latin typeface="DINGreek-Light" panose="02000500000000000000" pitchFamily="2" charset="0"/>
                <a:ea typeface="SimSun" panose="02010600030101010101" pitchFamily="2" charset="-122"/>
                <a:cs typeface="Tahoma" panose="020B0604030504040204" pitchFamily="34" charset="0"/>
              </a:rPr>
              <a:t>bankability)</a:t>
            </a:r>
            <a:endParaRPr lang="el-GR" altLang="en-US" sz="106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marL="1143000" indent="-1143000" algn="l">
              <a:lnSpc>
                <a:spcPct val="110000"/>
              </a:lnSpc>
              <a:spcBef>
                <a:spcPts val="0"/>
              </a:spcBef>
              <a:buFont typeface="Arial" panose="020B0604020202020204" pitchFamily="34" charset="0"/>
              <a:buChar char="•"/>
            </a:pPr>
            <a:endParaRPr lang="el-GR" altLang="en-US" sz="11200" dirty="0">
              <a:solidFill>
                <a:srgbClr val="FDFAF0"/>
              </a:solidFill>
              <a:latin typeface="DINGreek-Bold"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r>
              <a:rPr lang="el-GR" altLang="en-US" sz="11200" dirty="0">
                <a:solidFill>
                  <a:srgbClr val="E5B682"/>
                </a:solidFill>
                <a:latin typeface="DINGreek-Bold" panose="02000500000000000000" pitchFamily="2" charset="0"/>
                <a:ea typeface="SimSun" panose="02010600030101010101" pitchFamily="2" charset="-122"/>
                <a:cs typeface="Tahoma" panose="020B0604030504040204" pitchFamily="34" charset="0"/>
              </a:rPr>
              <a:t>Προμηθευτής</a:t>
            </a:r>
          </a:p>
          <a:p>
            <a:pPr algn="l">
              <a:lnSpc>
                <a:spcPct val="110000"/>
              </a:lnSpc>
              <a:spcBef>
                <a:spcPts val="0"/>
              </a:spcBef>
            </a:pPr>
            <a:r>
              <a:rPr lang="el-GR" altLang="en-US" sz="10800" dirty="0">
                <a:solidFill>
                  <a:srgbClr val="FDFAF0"/>
                </a:solidFill>
                <a:latin typeface="DINGreek-Light" panose="02000500000000000000" pitchFamily="2" charset="0"/>
                <a:ea typeface="SimSun" panose="02010600030101010101" pitchFamily="2" charset="-122"/>
                <a:cs typeface="Tahoma" panose="020B0604030504040204" pitchFamily="34" charset="0"/>
              </a:rPr>
              <a:t>Διασφάλιση δυνατότητας παροχής ενέργειας σε τελικούς πελάτες</a:t>
            </a:r>
          </a:p>
          <a:p>
            <a:pPr algn="l">
              <a:lnSpc>
                <a:spcPct val="110000"/>
              </a:lnSpc>
              <a:spcBef>
                <a:spcPts val="0"/>
              </a:spcBef>
            </a:pPr>
            <a:endParaRPr lang="el-GR" altLang="en-US" sz="108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r>
              <a:rPr lang="el-GR" altLang="en-US" sz="11200" dirty="0">
                <a:solidFill>
                  <a:srgbClr val="E5B682"/>
                </a:solidFill>
                <a:latin typeface="DINGreek-Bold" panose="02000500000000000000" pitchFamily="2" charset="0"/>
                <a:ea typeface="SimSun" panose="02010600030101010101" pitchFamily="2" charset="-122"/>
                <a:cs typeface="Tahoma" panose="020B0604030504040204" pitchFamily="34" charset="0"/>
              </a:rPr>
              <a:t>Εμπορικός Καταναλωτής</a:t>
            </a:r>
          </a:p>
          <a:p>
            <a:pPr algn="l">
              <a:lnSpc>
                <a:spcPct val="110000"/>
              </a:lnSpc>
              <a:spcBef>
                <a:spcPts val="0"/>
              </a:spcBef>
            </a:pPr>
            <a:r>
              <a:rPr lang="el-GR" altLang="en-US" sz="9600" dirty="0">
                <a:solidFill>
                  <a:srgbClr val="FDFAF0"/>
                </a:solidFill>
                <a:latin typeface="DINGreek-Light" panose="02000500000000000000" pitchFamily="2" charset="0"/>
                <a:ea typeface="SimSun" panose="02010600030101010101" pitchFamily="2" charset="-122"/>
                <a:cs typeface="Tahoma" panose="020B0604030504040204" pitchFamily="34" charset="0"/>
              </a:rPr>
              <a:t>Διασφάλιση </a:t>
            </a:r>
            <a:r>
              <a:rPr lang="el-GR" altLang="en-US" sz="9600" dirty="0" err="1">
                <a:solidFill>
                  <a:srgbClr val="FDFAF0"/>
                </a:solidFill>
                <a:latin typeface="DINGreek-Light" panose="02000500000000000000" pitchFamily="2" charset="0"/>
                <a:ea typeface="SimSun" panose="02010600030101010101" pitchFamily="2" charset="-122"/>
                <a:cs typeface="Tahoma" panose="020B0604030504040204" pitchFamily="34" charset="0"/>
              </a:rPr>
              <a:t>προβλεψιμότητας</a:t>
            </a:r>
            <a:r>
              <a:rPr lang="el-GR" altLang="en-US" sz="9600" dirty="0">
                <a:solidFill>
                  <a:srgbClr val="FDFAF0"/>
                </a:solidFill>
                <a:latin typeface="DINGreek-Light" panose="02000500000000000000" pitchFamily="2" charset="0"/>
                <a:ea typeface="SimSun" panose="02010600030101010101" pitchFamily="2" charset="-122"/>
                <a:cs typeface="Tahoma" panose="020B0604030504040204" pitchFamily="34" charset="0"/>
              </a:rPr>
              <a:t> κόστους ενέργειας</a:t>
            </a:r>
            <a:endParaRPr lang="el-GR" altLang="en-US" sz="112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endParaRPr lang="el-GR" altLang="en-US" sz="108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r>
              <a:rPr lang="el-GR" altLang="en-US" sz="10800" dirty="0">
                <a:solidFill>
                  <a:srgbClr val="FDFAF0"/>
                </a:solidFill>
                <a:latin typeface="DINGreek-Light" panose="02000500000000000000" pitchFamily="2" charset="0"/>
                <a:ea typeface="SimSun" panose="02010600030101010101" pitchFamily="2" charset="-122"/>
                <a:cs typeface="Tahoma" panose="020B0604030504040204" pitchFamily="34" charset="0"/>
              </a:rPr>
              <a:t>Τα μέρη χρειάζονται </a:t>
            </a:r>
            <a:r>
              <a:rPr lang="el-GR" altLang="en-US" sz="10800" b="1" dirty="0">
                <a:solidFill>
                  <a:srgbClr val="FDFAF0"/>
                </a:solidFill>
                <a:latin typeface="DINGreek-Bold" panose="02000500000000000000" pitchFamily="2" charset="0"/>
                <a:ea typeface="SimSun" panose="02010600030101010101" pitchFamily="2" charset="-122"/>
                <a:cs typeface="Tahoma" panose="020B0604030504040204" pitchFamily="34" charset="0"/>
              </a:rPr>
              <a:t>ευελιξία</a:t>
            </a:r>
            <a:r>
              <a:rPr lang="el-GR" altLang="en-US" sz="10800" dirty="0">
                <a:solidFill>
                  <a:srgbClr val="FDFAF0"/>
                </a:solidFill>
                <a:latin typeface="DINGreek-Light" panose="02000500000000000000" pitchFamily="2" charset="0"/>
                <a:ea typeface="SimSun" panose="02010600030101010101" pitchFamily="2" charset="-122"/>
                <a:cs typeface="Tahoma" panose="020B0604030504040204" pitchFamily="34" charset="0"/>
              </a:rPr>
              <a:t> για να μπορούν να προσαρμόζονται στις αλλαγές της αγοράς</a:t>
            </a:r>
          </a:p>
          <a:p>
            <a:pPr algn="l">
              <a:lnSpc>
                <a:spcPct val="110000"/>
              </a:lnSpc>
            </a:pPr>
            <a:endParaRPr lang="en-GB" altLang="en-US"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
        <p:nvSpPr>
          <p:cNvPr id="14" name="Rectangle 2"/>
          <p:cNvSpPr txBox="1">
            <a:spLocks noChangeArrowheads="1"/>
          </p:cNvSpPr>
          <p:nvPr/>
        </p:nvSpPr>
        <p:spPr>
          <a:xfrm>
            <a:off x="1076300" y="878541"/>
            <a:ext cx="4688006" cy="6825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altLang="en-US" sz="4000" b="1" dirty="0">
                <a:solidFill>
                  <a:srgbClr val="FDFAF0"/>
                </a:solidFill>
                <a:latin typeface="Avenir" panose="020B0503020203020204" pitchFamily="34" charset="0"/>
              </a:rPr>
              <a:t>Διάρκεια Σύμβασης</a:t>
            </a:r>
            <a:endParaRPr lang="en-GB" altLang="en-US" sz="4000" b="1" dirty="0">
              <a:solidFill>
                <a:srgbClr val="FDFAF0"/>
              </a:solidFill>
              <a:latin typeface="Avenir" panose="020B050302020302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52" y="327123"/>
            <a:ext cx="1815773" cy="453463"/>
          </a:xfrm>
          <a:prstGeom prst="rect">
            <a:avLst/>
          </a:prstGeom>
        </p:spPr>
      </p:pic>
      <p:sp>
        <p:nvSpPr>
          <p:cNvPr id="2" name="Rectangle 1">
            <a:extLst>
              <a:ext uri="{FF2B5EF4-FFF2-40B4-BE49-F238E27FC236}">
                <a16:creationId xmlns:a16="http://schemas.microsoft.com/office/drawing/2014/main" id="{3E992283-84D5-EB1B-B395-B7AA357FD771}"/>
              </a:ext>
            </a:extLst>
          </p:cNvPr>
          <p:cNvSpPr/>
          <p:nvPr/>
        </p:nvSpPr>
        <p:spPr>
          <a:xfrm>
            <a:off x="1076300" y="878541"/>
            <a:ext cx="4688006" cy="68257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73A130-0D9F-7006-405B-C3524A30B693}"/>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chemeClr val="bg1"/>
                </a:solidFill>
                <a:latin typeface="Avenir" panose="020B0503020203020204" pitchFamily="34" charset="0"/>
              </a:rPr>
              <a:t>www.chrysostomides.com</a:t>
            </a:r>
            <a:endParaRPr lang="el-GR" altLang="en-US" sz="1250" i="1" kern="0" dirty="0">
              <a:solidFill>
                <a:schemeClr val="bg1"/>
              </a:solidFill>
              <a:latin typeface="DINGreek-LightAlternate" panose="02000500000000000000" pitchFamily="2" charset="0"/>
            </a:endParaRPr>
          </a:p>
        </p:txBody>
      </p:sp>
    </p:spTree>
    <p:extLst>
      <p:ext uri="{BB962C8B-B14F-4D97-AF65-F5344CB8AC3E}">
        <p14:creationId xmlns:p14="http://schemas.microsoft.com/office/powerpoint/2010/main" val="75497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4605"/>
            <a:ext cx="12192000" cy="6872605"/>
          </a:xfrm>
          <a:prstGeom prst="rect">
            <a:avLst/>
          </a:prstGeom>
          <a:solidFill>
            <a:srgbClr val="00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p:cNvSpPr txBox="1">
            <a:spLocks noChangeArrowheads="1"/>
          </p:cNvSpPr>
          <p:nvPr/>
        </p:nvSpPr>
        <p:spPr>
          <a:xfrm>
            <a:off x="766906" y="795611"/>
            <a:ext cx="5167729" cy="749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FDFAF0"/>
                </a:solidFill>
                <a:latin typeface="Avenir" panose="020B0503020203020204" pitchFamily="34" charset="0"/>
              </a:rPr>
              <a:t>Καθορισμός Τιμήματος</a:t>
            </a:r>
            <a:endParaRPr lang="en-GB" altLang="en-US" sz="4000" b="1" dirty="0">
              <a:solidFill>
                <a:srgbClr val="FDFAF0"/>
              </a:solidFill>
              <a:latin typeface="Avenir" panose="020B050302020302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52" y="327123"/>
            <a:ext cx="1815773" cy="453463"/>
          </a:xfrm>
          <a:prstGeom prst="rect">
            <a:avLst/>
          </a:prstGeom>
        </p:spPr>
      </p:pic>
      <p:sp>
        <p:nvSpPr>
          <p:cNvPr id="20" name="Rectangle 19"/>
          <p:cNvSpPr/>
          <p:nvPr/>
        </p:nvSpPr>
        <p:spPr>
          <a:xfrm>
            <a:off x="766906" y="795611"/>
            <a:ext cx="5167729" cy="749485"/>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44C94D-5A7B-EE1D-2FC4-2A63A384D69C}"/>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chemeClr val="bg1"/>
                </a:solidFill>
                <a:latin typeface="Avenir" panose="020B0503020203020204" pitchFamily="34" charset="0"/>
              </a:rPr>
              <a:t>www.chrysostomides.com</a:t>
            </a:r>
            <a:endParaRPr lang="el-GR" altLang="en-US" sz="1250" i="1" kern="0" dirty="0">
              <a:solidFill>
                <a:schemeClr val="bg1"/>
              </a:solidFill>
              <a:latin typeface="DINGreek-LightAlternate" panose="02000500000000000000" pitchFamily="2" charset="0"/>
            </a:endParaRPr>
          </a:p>
        </p:txBody>
      </p:sp>
      <p:sp>
        <p:nvSpPr>
          <p:cNvPr id="3" name="Rectangle 3">
            <a:extLst>
              <a:ext uri="{FF2B5EF4-FFF2-40B4-BE49-F238E27FC236}">
                <a16:creationId xmlns:a16="http://schemas.microsoft.com/office/drawing/2014/main" id="{BF4B440F-2F85-A6DE-4950-47CF957CC7F3}"/>
              </a:ext>
            </a:extLst>
          </p:cNvPr>
          <p:cNvSpPr txBox="1">
            <a:spLocks noChangeArrowheads="1"/>
          </p:cNvSpPr>
          <p:nvPr/>
        </p:nvSpPr>
        <p:spPr>
          <a:xfrm>
            <a:off x="665651" y="1829756"/>
            <a:ext cx="10860698" cy="2178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l-GR"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Σύμβαση</a:t>
            </a:r>
            <a:r>
              <a:rPr lang="en-GB"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 </a:t>
            </a:r>
            <a:r>
              <a:rPr lang="el-GR"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μεταξύ Παραγωγού – Προμηθευτή </a:t>
            </a:r>
          </a:p>
          <a:p>
            <a:pPr algn="just">
              <a:lnSpc>
                <a:spcPct val="110000"/>
              </a:lnSpc>
            </a:pP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“The Transitional Market Arrangements Purchase Price Rate is equal to the applicable </a:t>
            </a:r>
            <a:r>
              <a:rPr lang="en-GB" altLang="en-US" sz="2000" b="1" i="1" u="sng" dirty="0">
                <a:solidFill>
                  <a:srgbClr val="FDFAF0"/>
                </a:solidFill>
                <a:latin typeface="DINGreek-Light" panose="02000500000000000000" pitchFamily="2" charset="0"/>
                <a:ea typeface="SimSun" panose="02010600030101010101" pitchFamily="2" charset="-122"/>
                <a:cs typeface="Tahoma" panose="020B0604030504040204" pitchFamily="34" charset="0"/>
              </a:rPr>
              <a:t>weighted EAC Retail Tariff Code 40 multiplied by 8</a:t>
            </a:r>
            <a:r>
              <a:rPr lang="el-GR" altLang="en-US" sz="2000" b="1" i="1" u="sng" dirty="0">
                <a:solidFill>
                  <a:srgbClr val="FDFAF0"/>
                </a:solidFill>
                <a:latin typeface="DINGreek-Light" panose="02000500000000000000" pitchFamily="2" charset="0"/>
                <a:ea typeface="SimSun" panose="02010600030101010101" pitchFamily="2" charset="-122"/>
                <a:cs typeface="Tahoma" panose="020B0604030504040204" pitchFamily="34" charset="0"/>
              </a:rPr>
              <a:t>0</a:t>
            </a:r>
            <a:r>
              <a:rPr lang="en-GB" altLang="en-US" sz="2000" b="1" i="1" u="sng" dirty="0">
                <a:solidFill>
                  <a:srgbClr val="FDFAF0"/>
                </a:solidFill>
                <a:latin typeface="DINGreek-Light" panose="02000500000000000000" pitchFamily="2" charset="0"/>
                <a:ea typeface="SimSun" panose="02010600030101010101" pitchFamily="2" charset="-122"/>
                <a:cs typeface="Tahoma" panose="020B0604030504040204" pitchFamily="34" charset="0"/>
              </a:rPr>
              <a:t>%</a:t>
            </a:r>
            <a:r>
              <a:rPr lang="en-GB" altLang="en-US" sz="2000" b="1" i="1" dirty="0">
                <a:solidFill>
                  <a:srgbClr val="FDFAF0"/>
                </a:solidFill>
                <a:latin typeface="DINGreek-Light" panose="02000500000000000000" pitchFamily="2" charset="0"/>
                <a:ea typeface="SimSun" panose="02010600030101010101" pitchFamily="2" charset="-122"/>
                <a:cs typeface="Tahoma" panose="020B0604030504040204" pitchFamily="34" charset="0"/>
              </a:rPr>
              <a:t> </a:t>
            </a: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(Eighty Percent). The weighted EAC Retail Tariff Code 40 is the sum of fuel adjusted tariff code 40 rates times the corresponding monthly hours for each of the 4 periods, all divided by the monthly hours.”</a:t>
            </a: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
        <p:nvSpPr>
          <p:cNvPr id="4" name="Rectangle 3">
            <a:extLst>
              <a:ext uri="{FF2B5EF4-FFF2-40B4-BE49-F238E27FC236}">
                <a16:creationId xmlns:a16="http://schemas.microsoft.com/office/drawing/2014/main" id="{213399FA-C2AB-79DE-F0D8-1AB3F0A2B8B1}"/>
              </a:ext>
            </a:extLst>
          </p:cNvPr>
          <p:cNvSpPr txBox="1">
            <a:spLocks noChangeArrowheads="1"/>
          </p:cNvSpPr>
          <p:nvPr/>
        </p:nvSpPr>
        <p:spPr>
          <a:xfrm>
            <a:off x="766906" y="4180316"/>
            <a:ext cx="10860698" cy="1953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l-GR"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Σύμβαση</a:t>
            </a:r>
            <a:r>
              <a:rPr lang="en-GB"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 </a:t>
            </a:r>
            <a:r>
              <a:rPr lang="el-GR"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μεταξύ Προμηθευτή – Βιομηχανικού Καταναλωτή</a:t>
            </a:r>
          </a:p>
          <a:p>
            <a:pPr algn="just">
              <a:lnSpc>
                <a:spcPct val="110000"/>
              </a:lnSpc>
            </a:pP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a:t>
            </a:r>
            <a:r>
              <a:rPr lang="en-GB" altLang="en-US" sz="2000" i="1" dirty="0" err="1">
                <a:solidFill>
                  <a:srgbClr val="FDFAF0"/>
                </a:solidFill>
                <a:latin typeface="DINGreek-Light" panose="02000500000000000000" pitchFamily="2" charset="0"/>
                <a:ea typeface="SimSun" panose="02010600030101010101" pitchFamily="2" charset="-122"/>
                <a:cs typeface="Tahoma" panose="020B0604030504040204" pitchFamily="34" charset="0"/>
              </a:rPr>
              <a:t>Οn</a:t>
            </a: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 half-hourly basis, for the part of the consumption that is produced by the PV parks that are contracted with the Supplier, </a:t>
            </a:r>
            <a:r>
              <a:rPr lang="en-GB" altLang="en-US" sz="2000" b="1" i="1" u="sng" dirty="0">
                <a:solidFill>
                  <a:srgbClr val="FDFAF0"/>
                </a:solidFill>
                <a:latin typeface="DINGreek-Light" panose="02000500000000000000" pitchFamily="2" charset="0"/>
                <a:ea typeface="SimSun" panose="02010600030101010101" pitchFamily="2" charset="-122"/>
                <a:cs typeface="Tahoma" panose="020B0604030504040204" pitchFamily="34" charset="0"/>
              </a:rPr>
              <a:t>the tariff shall be equal to €0.14 </a:t>
            </a: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(EURO fourteen cents) </a:t>
            </a:r>
            <a:r>
              <a:rPr lang="en-GB" altLang="en-US" sz="2000" b="1" i="1" u="sng" dirty="0">
                <a:solidFill>
                  <a:srgbClr val="FDFAF0"/>
                </a:solidFill>
                <a:latin typeface="DINGreek-Light" panose="02000500000000000000" pitchFamily="2" charset="0"/>
                <a:ea typeface="SimSun" panose="02010600030101010101" pitchFamily="2" charset="-122"/>
                <a:cs typeface="Tahoma" panose="020B0604030504040204" pitchFamily="34" charset="0"/>
              </a:rPr>
              <a:t>per kWh </a:t>
            </a: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(the tariff in any case </a:t>
            </a:r>
            <a:r>
              <a:rPr lang="en-GB" altLang="en-US" sz="2000" b="1" i="1" u="sng" dirty="0">
                <a:solidFill>
                  <a:srgbClr val="FDFAF0"/>
                </a:solidFill>
                <a:latin typeface="DINGreek-Light" panose="02000500000000000000" pitchFamily="2" charset="0"/>
                <a:ea typeface="SimSun" panose="02010600030101010101" pitchFamily="2" charset="-122"/>
                <a:cs typeface="Tahoma" panose="020B0604030504040204" pitchFamily="34" charset="0"/>
              </a:rPr>
              <a:t>must be less than the wholesale tariff T-W of EAC</a:t>
            </a:r>
            <a:r>
              <a:rPr lang="en-GB" altLang="en-US" sz="2000" i="1" dirty="0">
                <a:solidFill>
                  <a:srgbClr val="FDFAF0"/>
                </a:solidFill>
                <a:latin typeface="DINGreek-Light" panose="02000500000000000000" pitchFamily="2" charset="0"/>
                <a:ea typeface="SimSun" panose="02010600030101010101" pitchFamily="2" charset="-122"/>
                <a:cs typeface="Tahoma" panose="020B0604030504040204" pitchFamily="34" charset="0"/>
              </a:rPr>
              <a:t>).”</a:t>
            </a: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82988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4605"/>
            <a:ext cx="12192000" cy="6872605"/>
          </a:xfrm>
          <a:prstGeom prst="rect">
            <a:avLst/>
          </a:prstGeom>
          <a:solidFill>
            <a:srgbClr val="00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p:cNvSpPr txBox="1">
            <a:spLocks noChangeArrowheads="1"/>
          </p:cNvSpPr>
          <p:nvPr/>
        </p:nvSpPr>
        <p:spPr>
          <a:xfrm>
            <a:off x="665651" y="1963151"/>
            <a:ext cx="10860698" cy="27971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0"/>
              </a:spcBef>
              <a:buFont typeface="Arial" panose="020B0604020202020204" pitchFamily="34" charset="0"/>
              <a:buChar char="•"/>
            </a:pPr>
            <a:r>
              <a:rPr lang="el-GR" altLang="en-US" dirty="0">
                <a:solidFill>
                  <a:schemeClr val="bg1"/>
                </a:solidFill>
                <a:latin typeface="DINGreek-Light" panose="02000500000000000000" pitchFamily="2" charset="0"/>
                <a:ea typeface="SimSun" panose="02010600030101010101" pitchFamily="2" charset="-122"/>
                <a:cs typeface="Tahoma" panose="020B0604030504040204" pitchFamily="34" charset="0"/>
              </a:rPr>
              <a:t>Αρκετά τεχνικές συμβάσεις, απαιτείται εξειδικευμένη κατάρτιση, τόσο για δικηγόρους, όσο και για δικαστές/ διαιτητές.</a:t>
            </a:r>
          </a:p>
          <a:p>
            <a:pPr marL="342900" indent="-342900" algn="l">
              <a:lnSpc>
                <a:spcPct val="110000"/>
              </a:lnSpc>
              <a:spcBef>
                <a:spcPts val="0"/>
              </a:spcBef>
              <a:buFont typeface="Arial" panose="020B0604020202020204" pitchFamily="34" charset="0"/>
              <a:buChar char="•"/>
            </a:pPr>
            <a:endParaRPr lang="el-GR" altLang="en-US" dirty="0">
              <a:solidFill>
                <a:schemeClr val="bg1"/>
              </a:solidFill>
              <a:latin typeface="DINGreek-Light"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chemeClr val="bg1"/>
                </a:solidFill>
                <a:latin typeface="DINGreek-Light" panose="02000500000000000000" pitchFamily="2" charset="0"/>
                <a:ea typeface="SimSun" panose="02010600030101010101" pitchFamily="2" charset="-122"/>
                <a:cs typeface="Tahoma" panose="020B0604030504040204" pitchFamily="34" charset="0"/>
              </a:rPr>
              <a:t>Ανάγκη για άμεση επίλυση των διαφορών που προκύπτουν.</a:t>
            </a:r>
          </a:p>
          <a:p>
            <a:pPr marL="342900" indent="-342900" algn="l">
              <a:lnSpc>
                <a:spcPct val="110000"/>
              </a:lnSpc>
              <a:spcBef>
                <a:spcPts val="0"/>
              </a:spcBef>
              <a:buFont typeface="Arial" panose="020B0604020202020204" pitchFamily="34" charset="0"/>
              <a:buChar char="•"/>
            </a:pPr>
            <a:endParaRPr lang="el-GR" altLang="en-US" dirty="0">
              <a:solidFill>
                <a:schemeClr val="bg1"/>
              </a:solidFill>
              <a:latin typeface="DINGreek-Light" panose="02000500000000000000" pitchFamily="2" charset="0"/>
              <a:ea typeface="SimSun" panose="02010600030101010101" pitchFamily="2" charset="-122"/>
              <a:cs typeface="Tahoma" panose="020B0604030504040204" pitchFamily="34" charset="0"/>
            </a:endParaRPr>
          </a:p>
          <a:p>
            <a:pPr marL="342900" indent="-342900" algn="l">
              <a:lnSpc>
                <a:spcPct val="110000"/>
              </a:lnSpc>
              <a:spcBef>
                <a:spcPts val="0"/>
              </a:spcBef>
              <a:buFont typeface="Arial" panose="020B0604020202020204" pitchFamily="34" charset="0"/>
              <a:buChar char="•"/>
            </a:pPr>
            <a:r>
              <a:rPr lang="el-GR" altLang="en-US" dirty="0">
                <a:solidFill>
                  <a:schemeClr val="bg1"/>
                </a:solidFill>
                <a:latin typeface="DINGreek-Light" panose="02000500000000000000" pitchFamily="2" charset="0"/>
                <a:ea typeface="SimSun" panose="02010600030101010101" pitchFamily="2" charset="-122"/>
                <a:cs typeface="Tahoma" panose="020B0604030504040204" pitchFamily="34" charset="0"/>
              </a:rPr>
              <a:t>Μονόδρομος η επιλογή μεθόδων εναλλακτικής επίλυσης διαφορών, όπως η διαμεσολάβηση και, εάν αποτύχει, η διαιτησία</a:t>
            </a:r>
            <a:r>
              <a:rPr lang="en-GB" altLang="en-US" dirty="0">
                <a:solidFill>
                  <a:schemeClr val="bg1"/>
                </a:solidFill>
                <a:latin typeface="DINGreek-Light" panose="02000500000000000000" pitchFamily="2" charset="0"/>
                <a:ea typeface="SimSun" panose="02010600030101010101" pitchFamily="2" charset="-122"/>
                <a:cs typeface="Tahoma" panose="020B0604030504040204" pitchFamily="34" charset="0"/>
              </a:rPr>
              <a:t>.</a:t>
            </a:r>
            <a:endParaRPr lang="el-GR" altLang="en-US" dirty="0">
              <a:solidFill>
                <a:schemeClr val="bg1"/>
              </a:solidFill>
              <a:latin typeface="DINGreek-Light" panose="02000500000000000000" pitchFamily="2" charset="0"/>
              <a:ea typeface="SimSun" panose="02010600030101010101" pitchFamily="2" charset="-122"/>
              <a:cs typeface="Tahoma" panose="020B0604030504040204" pitchFamily="34" charset="0"/>
            </a:endParaRPr>
          </a:p>
        </p:txBody>
      </p:sp>
      <p:sp>
        <p:nvSpPr>
          <p:cNvPr id="14" name="Rectangle 2"/>
          <p:cNvSpPr txBox="1">
            <a:spLocks noChangeArrowheads="1"/>
          </p:cNvSpPr>
          <p:nvPr/>
        </p:nvSpPr>
        <p:spPr>
          <a:xfrm>
            <a:off x="766906" y="795611"/>
            <a:ext cx="4513307" cy="749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FDFAF0"/>
                </a:solidFill>
                <a:latin typeface="Avenir" panose="020B0503020203020204" pitchFamily="34" charset="0"/>
              </a:rPr>
              <a:t>Επίλυση Διαφορών</a:t>
            </a:r>
            <a:endParaRPr lang="en-GB" altLang="en-US" sz="4000" b="1" dirty="0">
              <a:solidFill>
                <a:srgbClr val="FDFAF0"/>
              </a:solidFill>
              <a:latin typeface="Avenir" panose="020B050302020302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52" y="327123"/>
            <a:ext cx="1815773" cy="453463"/>
          </a:xfrm>
          <a:prstGeom prst="rect">
            <a:avLst/>
          </a:prstGeom>
        </p:spPr>
      </p:pic>
      <p:sp>
        <p:nvSpPr>
          <p:cNvPr id="20" name="Rectangle 19"/>
          <p:cNvSpPr/>
          <p:nvPr/>
        </p:nvSpPr>
        <p:spPr>
          <a:xfrm>
            <a:off x="766907" y="795611"/>
            <a:ext cx="4513306" cy="749485"/>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44C94D-5A7B-EE1D-2FC4-2A63A384D69C}"/>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chemeClr val="bg1"/>
                </a:solidFill>
                <a:latin typeface="Avenir" panose="020B0503020203020204" pitchFamily="34" charset="0"/>
              </a:rPr>
              <a:t>www.chrysostomides.com</a:t>
            </a:r>
            <a:endParaRPr lang="el-GR" altLang="en-US" sz="1250" i="1" kern="0" dirty="0">
              <a:solidFill>
                <a:schemeClr val="bg1"/>
              </a:solidFill>
              <a:latin typeface="DINGreek-LightAlternate" panose="02000500000000000000" pitchFamily="2" charset="0"/>
            </a:endParaRPr>
          </a:p>
        </p:txBody>
      </p:sp>
    </p:spTree>
    <p:extLst>
      <p:ext uri="{BB962C8B-B14F-4D97-AF65-F5344CB8AC3E}">
        <p14:creationId xmlns:p14="http://schemas.microsoft.com/office/powerpoint/2010/main" val="268470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12" name="Rectangle 3"/>
          <p:cNvSpPr txBox="1">
            <a:spLocks noChangeArrowheads="1"/>
          </p:cNvSpPr>
          <p:nvPr/>
        </p:nvSpPr>
        <p:spPr>
          <a:xfrm>
            <a:off x="1882065" y="3095450"/>
            <a:ext cx="3151573" cy="46449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endParaRPr lang="en-GB" altLang="en-US" dirty="0">
              <a:solidFill>
                <a:srgbClr val="003E6B"/>
              </a:solidFill>
              <a:latin typeface="Arial" panose="020B0604020202020204" pitchFamily="34" charset="0"/>
              <a:ea typeface="SimSun" panose="02010600030101010101" pitchFamily="2" charset="-122"/>
              <a:cs typeface="Tahoma" panose="020B0604030504040204" pitchFamily="34" charset="0"/>
            </a:endParaRPr>
          </a:p>
        </p:txBody>
      </p:sp>
      <p:sp>
        <p:nvSpPr>
          <p:cNvPr id="18" name="Rectangle 3">
            <a:extLst>
              <a:ext uri="{FF2B5EF4-FFF2-40B4-BE49-F238E27FC236}">
                <a16:creationId xmlns:a16="http://schemas.microsoft.com/office/drawing/2014/main" id="{F8D0F76D-73E6-2FA6-D416-ADA051B5CC9E}"/>
              </a:ext>
            </a:extLst>
          </p:cNvPr>
          <p:cNvSpPr txBox="1">
            <a:spLocks noChangeArrowheads="1"/>
          </p:cNvSpPr>
          <p:nvPr/>
        </p:nvSpPr>
        <p:spPr>
          <a:xfrm>
            <a:off x="7263412" y="3095450"/>
            <a:ext cx="3151573" cy="46449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endParaRPr lang="en-GB" altLang="en-US" dirty="0">
              <a:solidFill>
                <a:srgbClr val="003E6B"/>
              </a:solidFill>
              <a:latin typeface="Arial" panose="020B0604020202020204" pitchFamily="34" charset="0"/>
              <a:ea typeface="SimSun" panose="02010600030101010101" pitchFamily="2" charset="-122"/>
              <a:cs typeface="Tahoma" panose="020B0604030504040204" pitchFamily="34" charset="0"/>
            </a:endParaRPr>
          </a:p>
        </p:txBody>
      </p:sp>
      <p:sp>
        <p:nvSpPr>
          <p:cNvPr id="2" name="TextBox 1">
            <a:extLst>
              <a:ext uri="{FF2B5EF4-FFF2-40B4-BE49-F238E27FC236}">
                <a16:creationId xmlns:a16="http://schemas.microsoft.com/office/drawing/2014/main" id="{B42A2F98-B339-B092-2E0E-BDF0B486B182}"/>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pic>
        <p:nvPicPr>
          <p:cNvPr id="3" name="Picture 2" descr="A graph of different colored bars&#10;&#10;Description automatically generated with medium confidence">
            <a:extLst>
              <a:ext uri="{FF2B5EF4-FFF2-40B4-BE49-F238E27FC236}">
                <a16:creationId xmlns:a16="http://schemas.microsoft.com/office/drawing/2014/main" id="{54D9512F-C0F9-1B50-D95B-FD9A2D6F4EA3}"/>
              </a:ext>
            </a:extLst>
          </p:cNvPr>
          <p:cNvPicPr>
            <a:picLocks noChangeAspect="1"/>
          </p:cNvPicPr>
          <p:nvPr/>
        </p:nvPicPr>
        <p:blipFill>
          <a:blip r:embed="rId3"/>
          <a:stretch>
            <a:fillRect/>
          </a:stretch>
        </p:blipFill>
        <p:spPr>
          <a:xfrm>
            <a:off x="734583" y="835653"/>
            <a:ext cx="5480540" cy="4984089"/>
          </a:xfrm>
          <a:prstGeom prst="rect">
            <a:avLst/>
          </a:prstGeom>
        </p:spPr>
      </p:pic>
      <p:sp>
        <p:nvSpPr>
          <p:cNvPr id="5" name="TextBox 4">
            <a:extLst>
              <a:ext uri="{FF2B5EF4-FFF2-40B4-BE49-F238E27FC236}">
                <a16:creationId xmlns:a16="http://schemas.microsoft.com/office/drawing/2014/main" id="{4E4F554A-B29A-BE90-E332-C1E57D70FB70}"/>
              </a:ext>
            </a:extLst>
          </p:cNvPr>
          <p:cNvSpPr txBox="1"/>
          <p:nvPr/>
        </p:nvSpPr>
        <p:spPr>
          <a:xfrm>
            <a:off x="1344706" y="5681805"/>
            <a:ext cx="9708776" cy="376385"/>
          </a:xfrm>
          <a:prstGeom prst="rect">
            <a:avLst/>
          </a:prstGeom>
          <a:noFill/>
        </p:spPr>
        <p:txBody>
          <a:bodyPr wrap="square">
            <a:spAutoFit/>
          </a:bodyPr>
          <a:lstStyle/>
          <a:p>
            <a:pPr algn="just">
              <a:lnSpc>
                <a:spcPct val="110000"/>
              </a:lnSpc>
            </a:pPr>
            <a:r>
              <a:rPr lang="en-GB" altLang="en-US" b="1" dirty="0">
                <a:solidFill>
                  <a:srgbClr val="003E6B"/>
                </a:solidFill>
                <a:latin typeface="DINGreek-Light" panose="02000500000000000000" pitchFamily="2" charset="0"/>
                <a:ea typeface="SimSun" panose="02010600030101010101" pitchFamily="2" charset="-122"/>
                <a:cs typeface="Tahoma" panose="020B0604030504040204" pitchFamily="34" charset="0"/>
              </a:rPr>
              <a:t>Source: 2022 Energy Arbitration Survey Queen Mary University of London – Pinsent Masons </a:t>
            </a:r>
            <a:endParaRPr lang="en-GB" altLang="en-US" sz="400" b="1" dirty="0">
              <a:solidFill>
                <a:srgbClr val="003E6B"/>
              </a:solidFill>
              <a:latin typeface="Arial" panose="020B0604020202020204" pitchFamily="34" charset="0"/>
              <a:ea typeface="SimSun" panose="02010600030101010101" pitchFamily="2" charset="-122"/>
              <a:cs typeface="Tahoma" panose="020B0604030504040204" pitchFamily="34" charset="0"/>
            </a:endParaRPr>
          </a:p>
        </p:txBody>
      </p:sp>
      <p:pic>
        <p:nvPicPr>
          <p:cNvPr id="7" name="Picture 6">
            <a:extLst>
              <a:ext uri="{FF2B5EF4-FFF2-40B4-BE49-F238E27FC236}">
                <a16:creationId xmlns:a16="http://schemas.microsoft.com/office/drawing/2014/main" id="{F3E7DCC7-3F9E-5126-D14C-FF8DAEB762DB}"/>
              </a:ext>
            </a:extLst>
          </p:cNvPr>
          <p:cNvPicPr>
            <a:picLocks noChangeAspect="1"/>
          </p:cNvPicPr>
          <p:nvPr/>
        </p:nvPicPr>
        <p:blipFill rotWithShape="1">
          <a:blip r:embed="rId4"/>
          <a:srcRect l="1724" t="821" r="8429"/>
          <a:stretch/>
        </p:blipFill>
        <p:spPr>
          <a:xfrm>
            <a:off x="6215123" y="835653"/>
            <a:ext cx="5273484" cy="4327060"/>
          </a:xfrm>
          <a:prstGeom prst="rect">
            <a:avLst/>
          </a:prstGeom>
        </p:spPr>
      </p:pic>
    </p:spTree>
    <p:extLst>
      <p:ext uri="{BB962C8B-B14F-4D97-AF65-F5344CB8AC3E}">
        <p14:creationId xmlns:p14="http://schemas.microsoft.com/office/powerpoint/2010/main" val="351471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4605"/>
            <a:ext cx="12192000" cy="6872605"/>
          </a:xfrm>
          <a:prstGeom prst="rect">
            <a:avLst/>
          </a:prstGeom>
          <a:solidFill>
            <a:srgbClr val="003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p:cNvSpPr txBox="1">
            <a:spLocks noChangeArrowheads="1"/>
          </p:cNvSpPr>
          <p:nvPr/>
        </p:nvSpPr>
        <p:spPr>
          <a:xfrm>
            <a:off x="452761" y="2204358"/>
            <a:ext cx="11359864" cy="14585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altLang="en-US"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
        <p:nvSpPr>
          <p:cNvPr id="14" name="Rectangle 2"/>
          <p:cNvSpPr txBox="1">
            <a:spLocks noChangeArrowheads="1"/>
          </p:cNvSpPr>
          <p:nvPr/>
        </p:nvSpPr>
        <p:spPr>
          <a:xfrm>
            <a:off x="650812" y="865713"/>
            <a:ext cx="8161494" cy="562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FDFAF0"/>
                </a:solidFill>
                <a:latin typeface="Avenir" panose="020B0503020203020204" pitchFamily="34" charset="0"/>
              </a:rPr>
              <a:t>Ρόλος ΡΑΕΚ στην Επίλυση Διαφορών</a:t>
            </a:r>
            <a:endParaRPr lang="en-GB" altLang="en-US" sz="4000" b="1" dirty="0">
              <a:solidFill>
                <a:srgbClr val="FDFAF0"/>
              </a:solidFill>
              <a:latin typeface="Avenir" panose="020B0503020203020204"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52" y="327123"/>
            <a:ext cx="1815773" cy="453463"/>
          </a:xfrm>
          <a:prstGeom prst="rect">
            <a:avLst/>
          </a:prstGeom>
        </p:spPr>
      </p:pic>
      <p:sp>
        <p:nvSpPr>
          <p:cNvPr id="20" name="Rectangle 19"/>
          <p:cNvSpPr/>
          <p:nvPr/>
        </p:nvSpPr>
        <p:spPr>
          <a:xfrm>
            <a:off x="650812" y="705290"/>
            <a:ext cx="8161494" cy="723375"/>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87AE3D-B04A-953F-F6D7-753AF24D386F}"/>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chemeClr val="bg1"/>
                </a:solidFill>
                <a:latin typeface="Avenir" panose="020B0503020203020204" pitchFamily="34" charset="0"/>
              </a:rPr>
              <a:t>www.chrysostomides.com</a:t>
            </a:r>
            <a:endParaRPr lang="el-GR" altLang="en-US" sz="1250" i="1" kern="0" dirty="0">
              <a:solidFill>
                <a:schemeClr val="bg1"/>
              </a:solidFill>
              <a:latin typeface="DINGreek-LightAlternate" panose="02000500000000000000" pitchFamily="2" charset="0"/>
            </a:endParaRPr>
          </a:p>
        </p:txBody>
      </p:sp>
      <p:sp>
        <p:nvSpPr>
          <p:cNvPr id="4" name="TextBox 3">
            <a:extLst>
              <a:ext uri="{FF2B5EF4-FFF2-40B4-BE49-F238E27FC236}">
                <a16:creationId xmlns:a16="http://schemas.microsoft.com/office/drawing/2014/main" id="{588D2105-353F-3FA1-0334-A0665FDA2DAC}"/>
              </a:ext>
            </a:extLst>
          </p:cNvPr>
          <p:cNvSpPr txBox="1"/>
          <p:nvPr/>
        </p:nvSpPr>
        <p:spPr>
          <a:xfrm>
            <a:off x="650812" y="1589088"/>
            <a:ext cx="10698505" cy="5309980"/>
          </a:xfrm>
          <a:prstGeom prst="rect">
            <a:avLst/>
          </a:prstGeom>
          <a:noFill/>
        </p:spPr>
        <p:txBody>
          <a:bodyPr wrap="square">
            <a:spAutoFit/>
          </a:bodyPr>
          <a:lstStyle/>
          <a:p>
            <a:pPr>
              <a:lnSpc>
                <a:spcPct val="110000"/>
              </a:lnSpc>
            </a:pPr>
            <a:r>
              <a:rPr lang="el-GR" altLang="en-US" dirty="0">
                <a:solidFill>
                  <a:srgbClr val="E5B682"/>
                </a:solidFill>
                <a:latin typeface="DINGreek-Bold" panose="02000500000000000000" pitchFamily="2" charset="0"/>
                <a:ea typeface="SimSun" panose="02010600030101010101" pitchFamily="2" charset="-122"/>
                <a:cs typeface="Tahoma" panose="020B0604030504040204" pitchFamily="34" charset="0"/>
              </a:rPr>
              <a:t>Ν. 130(Ι)/2021 - Άρθρο 128 - </a:t>
            </a:r>
            <a:r>
              <a:rPr lang="el-GR" dirty="0">
                <a:solidFill>
                  <a:srgbClr val="E5B682"/>
                </a:solidFill>
                <a:latin typeface="DINGreek-Bold" panose="02000500000000000000" pitchFamily="2" charset="0"/>
                <a:ea typeface="SimSun" panose="02010600030101010101" pitchFamily="2" charset="-122"/>
                <a:cs typeface="Tahoma" panose="020B0604030504040204" pitchFamily="34" charset="0"/>
              </a:rPr>
              <a:t>Δικαίωμα εξωδικαστικής επίλυσης διαφορών</a:t>
            </a:r>
          </a:p>
          <a:p>
            <a:pPr algn="l">
              <a:lnSpc>
                <a:spcPct val="110000"/>
              </a:lnSpc>
              <a:spcBef>
                <a:spcPts val="0"/>
              </a:spcBef>
            </a:pPr>
            <a:endParaRPr lang="el-GR" altLang="en-US" dirty="0">
              <a:solidFill>
                <a:schemeClr val="bg1"/>
              </a:solidFill>
              <a:latin typeface="DINGreek-Bold" panose="02000500000000000000" pitchFamily="2" charset="0"/>
              <a:ea typeface="SimSun" panose="02010600030101010101" pitchFamily="2" charset="-122"/>
              <a:cs typeface="Tahoma" panose="020B0604030504040204" pitchFamily="34" charset="0"/>
            </a:endParaRPr>
          </a:p>
          <a:p>
            <a:pPr algn="just"/>
            <a:r>
              <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rPr>
              <a:t>128.-(1) Η ΡΑΕΚ διαθέτει έναν ανεξάρτητο, απλό, δίκαιο, διαφανή, αποτελεσματικό και αποδοτικό μηχανισμό εξωδικαστικής επίλυσης διαφορών στον οποίο έχουν πρόσβαση οι τελικοί πελάτες σε περίπτωση που αναφύονται διαφορές μεταξύ αυτών και των επιχειρήσεων ηλεκτρικής ενέργειας ή/και των κατόχων άδειας από τη ΡΑΕΚ και που αφορούν τα δικαιώματα των τελικών πελατών και τις υποχρεώσεις των επιχειρήσεων ηλεκτρικής ενέργειας ή/και των κατόχων άδειας από τη ΡΑΕΚ που θεσπίζονται βάσει των διατάξεων του παρόντος Νόμου.</a:t>
            </a:r>
          </a:p>
          <a:p>
            <a:pPr algn="just"/>
            <a:endPar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just"/>
            <a:r>
              <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rPr>
              <a:t>(2) Όταν ο τελικός πελάτης είναι καταναλωτής υπό την έννοια του περί της Εναλλακτικής Επίλυσης Καταναλωτικών Διαφορών Νόμου, ο εξωδικαστικός μηχανισμός που προβλέπεται στις διατάξεις του εδαφίου (1) συμμορφώνεται με τις απαιτήσεις ποιότητας που προβλέπονται στον εν λόγω Νόμο και προβλέπεται κατάλληλο σύστημα αποζημίωσης και αντιστάθμισης.</a:t>
            </a:r>
          </a:p>
          <a:p>
            <a:pPr algn="just"/>
            <a:endPar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just"/>
            <a:r>
              <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rPr>
              <a:t>(3) Η ΡΑΕΚ συνεργάζεται με άλλους φορείς εναλλακτικής επίλυσης διαφορών για την παροχή μηχανισμών απλής, δίκαιης, διαφανούς, ανεξάρτητης, αποτελεσματικής και αποδοτικής εξωδικαστικής επίλυσης διαφορών για οποιαδήποτε διαφορά προκύπτει από προϊόντα ή υπηρεσίες που συνδέονται ή είναι </a:t>
            </a:r>
            <a:r>
              <a:rPr lang="el-GR" sz="1400" dirty="0" err="1">
                <a:solidFill>
                  <a:srgbClr val="FDFAF0"/>
                </a:solidFill>
                <a:latin typeface="DINGreek-Light" panose="02000500000000000000" pitchFamily="2" charset="0"/>
                <a:ea typeface="SimSun" panose="02010600030101010101" pitchFamily="2" charset="-122"/>
                <a:cs typeface="Tahoma" panose="020B0604030504040204" pitchFamily="34" charset="0"/>
              </a:rPr>
              <a:t>δεσμοποιημένα</a:t>
            </a:r>
            <a:r>
              <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rPr>
              <a:t> με οποιοδήποτε προϊόν ή υπηρεσία που εμπίπτει στο πεδίο εφαρμογής των διατάξεων του παρόντος Νόμου.</a:t>
            </a:r>
          </a:p>
          <a:p>
            <a:pPr algn="just"/>
            <a:endPar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just"/>
            <a:r>
              <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rPr>
              <a:t>(4) Η συμμετοχή της επιχείρησης ηλεκτρισμού στον εξωδικαστικό μηχανισμό επίλυσης διαφορών που προβλέπονται στις διατάξεις του εδαφίου (1) είναι υποχρεωτική όταν πρόκειται για επίλυση διαφοράς που αναφύεται μεταξύ οικιακών πελατών και επιχείρησης ηλεκτρισμού.</a:t>
            </a:r>
          </a:p>
          <a:p>
            <a:pPr algn="just"/>
            <a:endPar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just"/>
            <a:r>
              <a:rPr lang="el-GR" sz="1400" dirty="0">
                <a:solidFill>
                  <a:srgbClr val="FDFAF0"/>
                </a:solidFill>
                <a:latin typeface="DINGreek-Light" panose="02000500000000000000" pitchFamily="2" charset="0"/>
                <a:ea typeface="SimSun" panose="02010600030101010101" pitchFamily="2" charset="-122"/>
                <a:cs typeface="Tahoma" panose="020B0604030504040204" pitchFamily="34" charset="0"/>
              </a:rPr>
              <a:t>(5) Η διαδικασία που ακολουθείται σε σχέση με την εφαρμογή του μηχανισμού εξωδικαστικής επίλυσης διαφορών που προβλέπονται στις διατάξεις του εδαφίου (1) καθορίζεται με Κανονισμούς που εκδίδονται σύμφωνα με τις διατάξεις του άρθρου 138.</a:t>
            </a:r>
          </a:p>
          <a:p>
            <a:pPr algn="just">
              <a:lnSpc>
                <a:spcPct val="110000"/>
              </a:lnSpc>
              <a:spcBef>
                <a:spcPts val="0"/>
              </a:spcBef>
            </a:pPr>
            <a:endParaRPr lang="el-GR" altLang="en-US" sz="1400" i="1" dirty="0">
              <a:solidFill>
                <a:srgbClr val="FDFAF0"/>
              </a:solidFill>
              <a:latin typeface="DINGreek-Light" panose="02000500000000000000" pitchFamily="2" charset="0"/>
              <a:ea typeface="SimSun" panose="02010600030101010101" pitchFamily="2" charset="-122"/>
              <a:cs typeface="Tahoma" panose="020B0604030504040204" pitchFamily="34" charset="0"/>
            </a:endParaRPr>
          </a:p>
          <a:p>
            <a:pPr algn="l">
              <a:lnSpc>
                <a:spcPct val="110000"/>
              </a:lnSpc>
              <a:spcBef>
                <a:spcPts val="0"/>
              </a:spcBef>
            </a:pPr>
            <a:endParaRPr lang="el-GR" altLang="en-US" dirty="0">
              <a:solidFill>
                <a:schemeClr val="bg1"/>
              </a:solidFill>
              <a:latin typeface="DINGreek-Bold" panose="02000500000000000000" pitchFamily="2"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77353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4605"/>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Rectangle 2"/>
          <p:cNvSpPr txBox="1">
            <a:spLocks noChangeArrowheads="1"/>
          </p:cNvSpPr>
          <p:nvPr/>
        </p:nvSpPr>
        <p:spPr>
          <a:xfrm>
            <a:off x="628570" y="339993"/>
            <a:ext cx="5398481" cy="1553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altLang="en-US" sz="6600" b="1" dirty="0">
              <a:solidFill>
                <a:srgbClr val="003E6B"/>
              </a:solidFill>
              <a:latin typeface="Avenir" panose="020B0503020203020204" pitchFamily="34" charset="0"/>
            </a:endParaRPr>
          </a:p>
        </p:txBody>
      </p:sp>
      <p:sp>
        <p:nvSpPr>
          <p:cNvPr id="25" name="Rectangle 24"/>
          <p:cNvSpPr/>
          <p:nvPr/>
        </p:nvSpPr>
        <p:spPr>
          <a:xfrm>
            <a:off x="665651" y="755238"/>
            <a:ext cx="7631642" cy="72335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8228936-222C-8250-7FBE-5C906FB54C87}"/>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
        <p:nvSpPr>
          <p:cNvPr id="4" name="Rectangle 2">
            <a:extLst>
              <a:ext uri="{FF2B5EF4-FFF2-40B4-BE49-F238E27FC236}">
                <a16:creationId xmlns:a16="http://schemas.microsoft.com/office/drawing/2014/main" id="{CCDC5116-337E-79B8-CDE0-3C28B5DDE54B}"/>
              </a:ext>
            </a:extLst>
          </p:cNvPr>
          <p:cNvSpPr txBox="1">
            <a:spLocks noChangeArrowheads="1"/>
          </p:cNvSpPr>
          <p:nvPr/>
        </p:nvSpPr>
        <p:spPr>
          <a:xfrm>
            <a:off x="787595" y="996217"/>
            <a:ext cx="7509698" cy="4823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003E6B"/>
                </a:solidFill>
                <a:latin typeface="Avenir" panose="020B0503020203020204" pitchFamily="34" charset="0"/>
              </a:rPr>
              <a:t>Συμβάσεις Ενεργειακής Απόδοσης</a:t>
            </a:r>
            <a:endParaRPr lang="en-GB" altLang="en-US" sz="4000" b="1" dirty="0">
              <a:solidFill>
                <a:srgbClr val="003E6B"/>
              </a:solidFill>
              <a:latin typeface="Avenir" panose="020B0503020203020204" pitchFamily="34" charset="0"/>
            </a:endParaRPr>
          </a:p>
        </p:txBody>
      </p:sp>
      <p:sp>
        <p:nvSpPr>
          <p:cNvPr id="5" name="Rectangle 3">
            <a:extLst>
              <a:ext uri="{FF2B5EF4-FFF2-40B4-BE49-F238E27FC236}">
                <a16:creationId xmlns:a16="http://schemas.microsoft.com/office/drawing/2014/main" id="{92F831AE-CCCF-EE4D-F6DA-FF17BE99B969}"/>
              </a:ext>
            </a:extLst>
          </p:cNvPr>
          <p:cNvSpPr txBox="1">
            <a:spLocks noChangeArrowheads="1"/>
          </p:cNvSpPr>
          <p:nvPr/>
        </p:nvSpPr>
        <p:spPr>
          <a:xfrm>
            <a:off x="665651" y="1829756"/>
            <a:ext cx="10860698" cy="42730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l-GR" sz="2000" dirty="0">
                <a:solidFill>
                  <a:srgbClr val="E5B682"/>
                </a:solidFill>
                <a:latin typeface="DINGreek-Bold" panose="02000500000000000000" pitchFamily="2" charset="0"/>
                <a:ea typeface="SimSun" panose="02010600030101010101" pitchFamily="2" charset="-122"/>
                <a:cs typeface="Tahoma" panose="020B0604030504040204" pitchFamily="34" charset="0"/>
              </a:rPr>
              <a:t>Ο περί της Ενεργειακής Απόδοσης Νόμος του 2009 (31(I)/2009)</a:t>
            </a:r>
            <a:r>
              <a:rPr lang="en-GB" sz="2000" dirty="0">
                <a:solidFill>
                  <a:srgbClr val="E5B682"/>
                </a:solidFill>
                <a:latin typeface="DINGreek-Bold" panose="02000500000000000000" pitchFamily="2" charset="0"/>
                <a:ea typeface="SimSun" panose="02010600030101010101" pitchFamily="2" charset="-122"/>
                <a:cs typeface="Tahoma" panose="020B0604030504040204" pitchFamily="34" charset="0"/>
              </a:rPr>
              <a:t> – </a:t>
            </a:r>
            <a:r>
              <a:rPr lang="el-GR" sz="2000" dirty="0">
                <a:solidFill>
                  <a:srgbClr val="E5B682"/>
                </a:solidFill>
                <a:latin typeface="DINGreek-Bold" panose="02000500000000000000" pitchFamily="2" charset="0"/>
                <a:ea typeface="SimSun" panose="02010600030101010101" pitchFamily="2" charset="-122"/>
                <a:cs typeface="Tahoma" panose="020B0604030504040204" pitchFamily="34" charset="0"/>
              </a:rPr>
              <a:t>Άρθρο 2</a:t>
            </a:r>
          </a:p>
          <a:p>
            <a:pPr algn="just">
              <a:lnSpc>
                <a:spcPct val="110000"/>
              </a:lnSpc>
            </a:pP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a:t>
            </a:r>
            <a:r>
              <a:rPr lang="el-GR"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Σύμβαση Ενεργειακής Απόδοσης</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ή «ΣΕΑ» σημαίνει τη σύμβαση η οποία συνάπτεται μεταξύ του δικαιούχου και </a:t>
            </a:r>
            <a:r>
              <a:rPr lang="el-GR" sz="2000" i="1" dirty="0" err="1">
                <a:solidFill>
                  <a:srgbClr val="003E6B"/>
                </a:solidFill>
                <a:latin typeface="DINGreek-Light" panose="02000500000000000000" pitchFamily="2" charset="0"/>
                <a:ea typeface="SimSun" panose="02010600030101010101" pitchFamily="2" charset="-122"/>
                <a:cs typeface="Tahoma" panose="020B0604030504040204" pitchFamily="34" charset="0"/>
              </a:rPr>
              <a:t>παρόχου</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μέτρου βελτίωσης της ενεργειακής απόδοσης, η οποία επαληθεύεται και παρακολουθείται καθ’ όλη τη διάρκεια ισχύος της σύμβασης, στο πλαίσιο της οποίας  πραγματοποιούνται πληρωμές για επενδύσεις (έργου, προμήθειας ή υπηρεσίας) για το μέτρο αυτό, οι οποίες συνδέονται με ένα </a:t>
            </a:r>
            <a:r>
              <a:rPr lang="el-GR" sz="2000" i="1" dirty="0" err="1">
                <a:solidFill>
                  <a:srgbClr val="003E6B"/>
                </a:solidFill>
                <a:latin typeface="DINGreek-Light" panose="02000500000000000000" pitchFamily="2" charset="0"/>
                <a:ea typeface="SimSun" panose="02010600030101010101" pitchFamily="2" charset="-122"/>
                <a:cs typeface="Tahoma" panose="020B0604030504040204" pitchFamily="34" charset="0"/>
              </a:rPr>
              <a:t>συμβατικώς</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συμφωνηθέν επίπεδο βελτίωσης της ενεργειακής απόδοσης ή με άλλο συμφωνηθέν κριτήριο ενεργειακής απόδοσης, όπως η εξοικονόμηση χρημάτων∙</a:t>
            </a:r>
          </a:p>
          <a:p>
            <a:pPr algn="just"/>
            <a:endParaRPr lang="en-GB" sz="900" i="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pPr algn="just"/>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a:t>
            </a:r>
            <a:r>
              <a:rPr lang="el-GR" sz="2000" b="1" i="1" dirty="0" err="1">
                <a:solidFill>
                  <a:srgbClr val="003E6B"/>
                </a:solidFill>
                <a:latin typeface="DINGreek-Light" panose="02000500000000000000" pitchFamily="2" charset="0"/>
                <a:ea typeface="SimSun" panose="02010600030101010101" pitchFamily="2" charset="-122"/>
                <a:cs typeface="Tahoma" panose="020B0604030504040204" pitchFamily="34" charset="0"/>
              </a:rPr>
              <a:t>πάροχος</a:t>
            </a:r>
            <a:r>
              <a:rPr lang="el-GR" sz="2000" b="1" i="1" dirty="0">
                <a:solidFill>
                  <a:srgbClr val="003E6B"/>
                </a:solidFill>
                <a:latin typeface="DINGreek-Light" panose="02000500000000000000" pitchFamily="2" charset="0"/>
                <a:ea typeface="SimSun" panose="02010600030101010101" pitchFamily="2" charset="-122"/>
                <a:cs typeface="Tahoma" panose="020B0604030504040204" pitchFamily="34" charset="0"/>
              </a:rPr>
              <a:t> ενεργειακής υπηρεσίας</a:t>
            </a:r>
            <a:r>
              <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rPr>
              <a:t>» σημαίνει το φυσικό ή νομικό πρόσωπο που παρέχει ενεργειακές υπηρεσίες ή άλλα μέτρα βελτίωσης της ενεργειακής απόδοσης σε εγκαταστάσεις ή οίκημα τελικού καταναλωτή·</a:t>
            </a:r>
          </a:p>
          <a:p>
            <a:br>
              <a:rPr lang="el-GR" sz="1600" dirty="0"/>
            </a:br>
            <a:endPar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br>
              <a:rPr lang="el-GR" sz="1600" dirty="0"/>
            </a:b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6872605"/>
          </a:xfrm>
          <a:prstGeom prst="rect">
            <a:avLst/>
          </a:prstGeom>
          <a:solidFill>
            <a:srgbClr val="FD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Rectangle 2"/>
          <p:cNvSpPr txBox="1">
            <a:spLocks noChangeArrowheads="1"/>
          </p:cNvSpPr>
          <p:nvPr/>
        </p:nvSpPr>
        <p:spPr>
          <a:xfrm>
            <a:off x="628570" y="339993"/>
            <a:ext cx="5398481" cy="15538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altLang="en-US" sz="6600" b="1" dirty="0">
              <a:solidFill>
                <a:srgbClr val="003E6B"/>
              </a:solidFill>
              <a:latin typeface="Avenir" panose="020B0503020203020204" pitchFamily="34" charset="0"/>
            </a:endParaRPr>
          </a:p>
        </p:txBody>
      </p:sp>
      <p:sp>
        <p:nvSpPr>
          <p:cNvPr id="25" name="Rectangle 24"/>
          <p:cNvSpPr/>
          <p:nvPr/>
        </p:nvSpPr>
        <p:spPr>
          <a:xfrm>
            <a:off x="665651" y="755238"/>
            <a:ext cx="4718113" cy="723353"/>
          </a:xfrm>
          <a:prstGeom prst="rect">
            <a:avLst/>
          </a:prstGeom>
          <a:noFill/>
          <a:ln w="76200">
            <a:solidFill>
              <a:srgbClr val="E5B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964" y="348865"/>
            <a:ext cx="1863549" cy="409980"/>
          </a:xfrm>
          <a:prstGeom prst="rect">
            <a:avLst/>
          </a:prstGeom>
        </p:spPr>
      </p:pic>
      <p:sp>
        <p:nvSpPr>
          <p:cNvPr id="3" name="TextBox 2">
            <a:extLst>
              <a:ext uri="{FF2B5EF4-FFF2-40B4-BE49-F238E27FC236}">
                <a16:creationId xmlns:a16="http://schemas.microsoft.com/office/drawing/2014/main" id="{58228936-222C-8250-7FBE-5C906FB54C87}"/>
              </a:ext>
            </a:extLst>
          </p:cNvPr>
          <p:cNvSpPr txBox="1"/>
          <p:nvPr/>
        </p:nvSpPr>
        <p:spPr>
          <a:xfrm>
            <a:off x="9943925" y="6305552"/>
            <a:ext cx="2171443" cy="284693"/>
          </a:xfrm>
          <a:prstGeom prst="rect">
            <a:avLst/>
          </a:prstGeom>
          <a:noFill/>
        </p:spPr>
        <p:txBody>
          <a:bodyPr wrap="square" rtlCol="0">
            <a:spAutoFit/>
          </a:bodyPr>
          <a:lstStyle/>
          <a:p>
            <a:r>
              <a:rPr lang="en-US" altLang="en-US" sz="1250" kern="0" dirty="0">
                <a:solidFill>
                  <a:srgbClr val="003E6B"/>
                </a:solidFill>
                <a:latin typeface="Avenir" panose="020B0503020203020204" pitchFamily="34" charset="0"/>
              </a:rPr>
              <a:t>www.chrysostomides.com</a:t>
            </a:r>
            <a:endParaRPr lang="el-GR" altLang="en-US" sz="1250" i="1" kern="0" dirty="0">
              <a:solidFill>
                <a:srgbClr val="003E6B"/>
              </a:solidFill>
              <a:latin typeface="DINGreek-LightAlternate" panose="02000500000000000000" pitchFamily="2" charset="0"/>
            </a:endParaRPr>
          </a:p>
        </p:txBody>
      </p:sp>
      <p:sp>
        <p:nvSpPr>
          <p:cNvPr id="4" name="Rectangle 2">
            <a:extLst>
              <a:ext uri="{FF2B5EF4-FFF2-40B4-BE49-F238E27FC236}">
                <a16:creationId xmlns:a16="http://schemas.microsoft.com/office/drawing/2014/main" id="{CCDC5116-337E-79B8-CDE0-3C28B5DDE54B}"/>
              </a:ext>
            </a:extLst>
          </p:cNvPr>
          <p:cNvSpPr txBox="1">
            <a:spLocks noChangeArrowheads="1"/>
          </p:cNvSpPr>
          <p:nvPr/>
        </p:nvSpPr>
        <p:spPr>
          <a:xfrm>
            <a:off x="710007" y="835438"/>
            <a:ext cx="4629400" cy="562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altLang="en-US" sz="4000" b="1" dirty="0">
                <a:solidFill>
                  <a:srgbClr val="003E6B"/>
                </a:solidFill>
                <a:latin typeface="Avenir" panose="020B0503020203020204" pitchFamily="34" charset="0"/>
              </a:rPr>
              <a:t>Λειτουργία μιας ΣΕΑ</a:t>
            </a:r>
            <a:endParaRPr lang="en-GB" altLang="en-US" sz="4000" b="1" dirty="0">
              <a:solidFill>
                <a:srgbClr val="003E6B"/>
              </a:solidFill>
              <a:latin typeface="Avenir" panose="020B0503020203020204" pitchFamily="34" charset="0"/>
            </a:endParaRPr>
          </a:p>
        </p:txBody>
      </p:sp>
      <p:sp>
        <p:nvSpPr>
          <p:cNvPr id="5" name="Rectangle 3">
            <a:extLst>
              <a:ext uri="{FF2B5EF4-FFF2-40B4-BE49-F238E27FC236}">
                <a16:creationId xmlns:a16="http://schemas.microsoft.com/office/drawing/2014/main" id="{92F831AE-CCCF-EE4D-F6DA-FF17BE99B969}"/>
              </a:ext>
            </a:extLst>
          </p:cNvPr>
          <p:cNvSpPr txBox="1">
            <a:spLocks noChangeArrowheads="1"/>
          </p:cNvSpPr>
          <p:nvPr/>
        </p:nvSpPr>
        <p:spPr>
          <a:xfrm>
            <a:off x="665651" y="1829756"/>
            <a:ext cx="10860698" cy="42730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l-GR" sz="2000" dirty="0">
                <a:solidFill>
                  <a:srgbClr val="E5B682"/>
                </a:solidFill>
                <a:latin typeface="DINGreek-Bold" panose="02000500000000000000" pitchFamily="2" charset="0"/>
                <a:ea typeface="SimSun" panose="02010600030101010101" pitchFamily="2" charset="-122"/>
                <a:cs typeface="Tahoma" panose="020B0604030504040204" pitchFamily="34" charset="0"/>
              </a:rPr>
              <a:t>Διενέργεια Ενεργειακού Ελέγχου για εξακρίβωση δυνατότητα εξοικονόμησης ενέργειας μέσω μέτρων βελτίωσης της ενεργειακής απόδοσης του κτηρίου</a:t>
            </a:r>
          </a:p>
          <a:p>
            <a:pPr algn="l">
              <a:lnSpc>
                <a:spcPct val="110000"/>
              </a:lnSpc>
            </a:pPr>
            <a:r>
              <a:rPr lang="el-GR" sz="2000" b="1" dirty="0">
                <a:solidFill>
                  <a:srgbClr val="003E6B"/>
                </a:solidFill>
                <a:latin typeface="DINGreek-Light" panose="02000500000000000000" pitchFamily="2" charset="0"/>
                <a:ea typeface="SimSun" panose="02010600030101010101" pitchFamily="2" charset="-122"/>
                <a:cs typeface="Tahoma" panose="020B0604030504040204" pitchFamily="34" charset="0"/>
              </a:rPr>
              <a:t>αντικατάσταση κουφωμάτων, θερμομόνωση, εγκατάσταση ενεργειακά αποδοτικότερων μηχανημάτων, συστήματα ψύξης/ θέρμανσης, εγκατάσταση μονάδας ΑΠΕ</a:t>
            </a:r>
          </a:p>
          <a:p>
            <a:pPr algn="l">
              <a:lnSpc>
                <a:spcPct val="110000"/>
              </a:lnSpc>
            </a:pPr>
            <a:endParaRPr lang="el-GR" sz="2000" dirty="0">
              <a:solidFill>
                <a:srgbClr val="003E6B"/>
              </a:solidFill>
              <a:latin typeface="DINGreek-Bold" panose="02000500000000000000" pitchFamily="2" charset="0"/>
              <a:ea typeface="SimSun" panose="02010600030101010101" pitchFamily="2" charset="-122"/>
              <a:cs typeface="Tahoma" panose="020B0604030504040204" pitchFamily="34" charset="0"/>
            </a:endParaRPr>
          </a:p>
          <a:p>
            <a:pPr algn="l">
              <a:lnSpc>
                <a:spcPct val="110000"/>
              </a:lnSpc>
            </a:pPr>
            <a:r>
              <a:rPr lang="el-GR" sz="2000" dirty="0">
                <a:solidFill>
                  <a:srgbClr val="E5B682"/>
                </a:solidFill>
                <a:latin typeface="DINGreek-Bold" panose="02000500000000000000" pitchFamily="2" charset="0"/>
                <a:ea typeface="SimSun" panose="02010600030101010101" pitchFamily="2" charset="-122"/>
                <a:cs typeface="Tahoma" panose="020B0604030504040204" pitchFamily="34" charset="0"/>
              </a:rPr>
              <a:t>Υπογραφή Σύμβασης και Υλοποίηση μέτρων </a:t>
            </a:r>
          </a:p>
          <a:p>
            <a:pPr algn="l">
              <a:lnSpc>
                <a:spcPct val="110000"/>
              </a:lnSpc>
            </a:pPr>
            <a:endParaRPr lang="el-GR" sz="2000" dirty="0">
              <a:solidFill>
                <a:srgbClr val="E5B682"/>
              </a:solidFill>
              <a:latin typeface="DINGreek-Bold" panose="02000500000000000000" pitchFamily="2" charset="0"/>
              <a:ea typeface="SimSun" panose="02010600030101010101" pitchFamily="2" charset="-122"/>
              <a:cs typeface="Tahoma" panose="020B0604030504040204" pitchFamily="34" charset="0"/>
            </a:endParaRPr>
          </a:p>
          <a:p>
            <a:br>
              <a:rPr lang="el-GR" sz="1600" dirty="0"/>
            </a:br>
            <a:endParaRPr lang="el-GR" sz="2000" i="1" dirty="0">
              <a:solidFill>
                <a:srgbClr val="003E6B"/>
              </a:solidFill>
              <a:latin typeface="DINGreek-Light" panose="02000500000000000000" pitchFamily="2" charset="0"/>
              <a:ea typeface="SimSun" panose="02010600030101010101" pitchFamily="2" charset="-122"/>
              <a:cs typeface="Tahoma" panose="020B0604030504040204" pitchFamily="34" charset="0"/>
            </a:endParaRPr>
          </a:p>
          <a:p>
            <a:br>
              <a:rPr lang="el-GR" sz="1600" dirty="0"/>
            </a:br>
            <a:endParaRPr lang="en-GB" altLang="en-US" sz="500" i="1" dirty="0">
              <a:solidFill>
                <a:srgbClr val="FDFAF0"/>
              </a:solidFill>
              <a:latin typeface="Arial" panose="020B060402020202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238725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1194</Words>
  <Application>Microsoft Office PowerPoint</Application>
  <PresentationFormat>Widescreen</PresentationFormat>
  <Paragraphs>145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vt:lpstr>
      <vt:lpstr>Calibri</vt:lpstr>
      <vt:lpstr>Calibri Light</vt:lpstr>
      <vt:lpstr>DINGreek-Bold</vt:lpstr>
      <vt:lpstr>DINGreek-Light</vt:lpstr>
      <vt:lpstr>DINGreek-LightAlternate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Dimitris Papapolyviou</cp:lastModifiedBy>
  <cp:revision>215</cp:revision>
  <dcterms:created xsi:type="dcterms:W3CDTF">2020-10-21T07:09:00Z</dcterms:created>
  <dcterms:modified xsi:type="dcterms:W3CDTF">2023-10-04T13:18:12Z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1033-11.2.0.8339</vt:lpwstr>
  </property>
</Properties>
</file>