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73" r:id="rId2"/>
  </p:sldMasterIdLst>
  <p:notesMasterIdLst>
    <p:notesMasterId r:id="rId25"/>
  </p:notesMasterIdLst>
  <p:sldIdLst>
    <p:sldId id="291" r:id="rId3"/>
    <p:sldId id="1691" r:id="rId4"/>
    <p:sldId id="1688" r:id="rId5"/>
    <p:sldId id="1689" r:id="rId6"/>
    <p:sldId id="1690" r:id="rId7"/>
    <p:sldId id="1694" r:id="rId8"/>
    <p:sldId id="1677" r:id="rId9"/>
    <p:sldId id="1675" r:id="rId10"/>
    <p:sldId id="1667" r:id="rId11"/>
    <p:sldId id="1702" r:id="rId12"/>
    <p:sldId id="1693" r:id="rId13"/>
    <p:sldId id="1695" r:id="rId14"/>
    <p:sldId id="1697" r:id="rId15"/>
    <p:sldId id="1696" r:id="rId16"/>
    <p:sldId id="1699" r:id="rId17"/>
    <p:sldId id="1700" r:id="rId18"/>
    <p:sldId id="1701" r:id="rId19"/>
    <p:sldId id="1684" r:id="rId20"/>
    <p:sldId id="1685" r:id="rId21"/>
    <p:sldId id="1704" r:id="rId22"/>
    <p:sldId id="1703" r:id="rId23"/>
    <p:sldId id="278" r:id="rId24"/>
  </p:sldIdLst>
  <p:sldSz cx="9144000" cy="5143500" type="screen16x9"/>
  <p:notesSz cx="6888163" cy="10020300"/>
  <p:embeddedFontLst>
    <p:embeddedFont>
      <p:font typeface="Barlow" panose="00000500000000000000" pitchFamily="2" charset="0"/>
      <p:regular r:id="rId26"/>
      <p:bold r:id="rId27"/>
      <p:italic r:id="rId28"/>
      <p:boldItalic r:id="rId29"/>
    </p:embeddedFont>
    <p:embeddedFont>
      <p:font typeface="Barlow Light" panose="000004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aleway Thin"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3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29783-84F2-4081-8EF1-8AB72993A3E8}" v="1" dt="2023-10-02T12:16:21.970"/>
  </p1510:revLst>
</p1510:revInfo>
</file>

<file path=ppt/tableStyles.xml><?xml version="1.0" encoding="utf-8"?>
<a:tblStyleLst xmlns:a="http://schemas.openxmlformats.org/drawingml/2006/main" def="{8ABA107E-FB6B-4B3E-B072-0F27E1F49935}">
  <a:tblStyle styleId="{8ABA107E-FB6B-4B3E-B072-0F27E1F4993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35" autoAdjust="0"/>
  </p:normalViewPr>
  <p:slideViewPr>
    <p:cSldViewPr snapToGrid="0">
      <p:cViewPr varScale="1">
        <p:scale>
          <a:sx n="98" d="100"/>
          <a:sy n="98" d="100"/>
        </p:scale>
        <p:origin x="101"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3373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6616" tIns="48308" rIns="96616" bIns="48308"/>
          <a:lstStyle/>
          <a:p>
            <a:fld id="{C8BAA21C-6AAF-4578-B7D5-50E666A1D088}" type="slidenum">
              <a:rPr lang="en-GB" smtClean="0"/>
              <a:t>8</a:t>
            </a:fld>
            <a:endParaRPr lang="en-GB"/>
          </a:p>
        </p:txBody>
      </p:sp>
    </p:spTree>
    <p:extLst>
      <p:ext uri="{BB962C8B-B14F-4D97-AF65-F5344CB8AC3E}">
        <p14:creationId xmlns:p14="http://schemas.microsoft.com/office/powerpoint/2010/main" val="397902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0671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2527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967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6339B341-DC59-473C-8150-75D44F3DE311}" type="datetime1">
              <a:rPr lang="en-US" smtClean="0"/>
              <a:t>10/4/2023</a:t>
            </a:fld>
            <a:endParaRPr lang="en-GB"/>
          </a:p>
        </p:txBody>
      </p:sp>
      <p:sp>
        <p:nvSpPr>
          <p:cNvPr id="4" name="Footer Placeholder 3"/>
          <p:cNvSpPr>
            <a:spLocks noGrp="1"/>
          </p:cNvSpPr>
          <p:nvPr>
            <p:ph type="ftr" sz="quarter" idx="11"/>
          </p:nvPr>
        </p:nvSpPr>
        <p:spPr/>
        <p:txBody>
          <a:bodyPr/>
          <a:lstStyle/>
          <a:p>
            <a:r>
              <a:rPr lang="el-GR"/>
              <a:t>Η αγορά ηλεκτρισμού στην Κύπρο</a:t>
            </a:r>
            <a:endParaRPr lang="en-GB" dirty="0"/>
          </a:p>
        </p:txBody>
      </p:sp>
      <p:sp>
        <p:nvSpPr>
          <p:cNvPr id="5" name="Slide Number Placeholder 4"/>
          <p:cNvSpPr>
            <a:spLocks noGrp="1"/>
          </p:cNvSpPr>
          <p:nvPr>
            <p:ph type="sldNum" sz="quarter" idx="12"/>
          </p:nvPr>
        </p:nvSpPr>
        <p:spPr/>
        <p:txBody>
          <a:bodyPr/>
          <a:lstStyle/>
          <a:p>
            <a:fld id="{868EFDFC-7E89-41A0-9466-87CC3AE941A4}" type="slidenum">
              <a:rPr lang="en-GB" smtClean="0"/>
              <a:t>‹#›</a:t>
            </a:fld>
            <a:endParaRPr lang="en-GB"/>
          </a:p>
        </p:txBody>
      </p:sp>
    </p:spTree>
    <p:extLst>
      <p:ext uri="{BB962C8B-B14F-4D97-AF65-F5344CB8AC3E}">
        <p14:creationId xmlns:p14="http://schemas.microsoft.com/office/powerpoint/2010/main" val="156567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1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234387"/>
            <a:ext cx="8142350" cy="658570"/>
          </a:xfrm>
          <a:prstGeom prst="rect">
            <a:avLst/>
          </a:prstGeom>
        </p:spPr>
        <p:txBody>
          <a:bodyPr spcFirstLastPara="1" wrap="square" lIns="0" tIns="0" rIns="0" bIns="0" anchor="t" anchorCtr="0">
            <a:noAutofit/>
          </a:bodyPr>
          <a:lstStyle>
            <a:lvl1pPr lvl="0">
              <a:spcBef>
                <a:spcPts val="0"/>
              </a:spcBef>
              <a:spcAft>
                <a:spcPts val="0"/>
              </a:spcAft>
              <a:buSzPts val="4800"/>
              <a:buNone/>
              <a:defRPr sz="4000">
                <a:effectLst>
                  <a:outerShdw blurRad="38100" dist="38100" dir="2700000" algn="tl">
                    <a:srgbClr val="000000">
                      <a:alpha val="43137"/>
                    </a:srgbClr>
                  </a:outerShdw>
                </a:effectLst>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dirty="0"/>
          </a:p>
        </p:txBody>
      </p:sp>
      <p:sp>
        <p:nvSpPr>
          <p:cNvPr id="26" name="Google Shape;26;p5"/>
          <p:cNvSpPr txBox="1">
            <a:spLocks noGrp="1"/>
          </p:cNvSpPr>
          <p:nvPr>
            <p:ph type="body" idx="1"/>
          </p:nvPr>
        </p:nvSpPr>
        <p:spPr>
          <a:xfrm>
            <a:off x="457200" y="944379"/>
            <a:ext cx="8142350" cy="3867463"/>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dirty="0"/>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179106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pic>
        <p:nvPicPr>
          <p:cNvPr id="4" name="Picture 3">
            <a:extLst>
              <a:ext uri="{FF2B5EF4-FFF2-40B4-BE49-F238E27FC236}">
                <a16:creationId xmlns:a16="http://schemas.microsoft.com/office/drawing/2014/main" id="{0E84D999-FEB8-423F-5C14-04A4968134DE}"/>
              </a:ext>
            </a:extLst>
          </p:cNvPr>
          <p:cNvPicPr>
            <a:picLocks noChangeAspect="1"/>
          </p:cNvPicPr>
          <p:nvPr userDrawn="1"/>
        </p:nvPicPr>
        <p:blipFill>
          <a:blip r:embed="rId5"/>
          <a:stretch>
            <a:fillRect/>
          </a:stretch>
        </p:blipFill>
        <p:spPr>
          <a:xfrm>
            <a:off x="7064756" y="-21132"/>
            <a:ext cx="2079244" cy="6267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6" r:id="rId2"/>
    <p:sldLayoutId id="2147483672" r:id="rId3"/>
  </p:sldLayoutIdLst>
  <p:transition>
    <p:fade thruBlk="1"/>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pic>
        <p:nvPicPr>
          <p:cNvPr id="4" name="Picture 3">
            <a:extLst>
              <a:ext uri="{FF2B5EF4-FFF2-40B4-BE49-F238E27FC236}">
                <a16:creationId xmlns:a16="http://schemas.microsoft.com/office/drawing/2014/main" id="{C32E25D9-057A-314D-2A75-387C243AE765}"/>
              </a:ext>
            </a:extLst>
          </p:cNvPr>
          <p:cNvPicPr>
            <a:picLocks noChangeAspect="1"/>
          </p:cNvPicPr>
          <p:nvPr userDrawn="1"/>
        </p:nvPicPr>
        <p:blipFill>
          <a:blip r:embed="rId4"/>
          <a:stretch>
            <a:fillRect/>
          </a:stretch>
        </p:blipFill>
        <p:spPr>
          <a:xfrm>
            <a:off x="7064756" y="-21132"/>
            <a:ext cx="2079244" cy="626732"/>
          </a:xfrm>
          <a:prstGeom prst="rect">
            <a:avLst/>
          </a:prstGeom>
        </p:spPr>
      </p:pic>
    </p:spTree>
    <p:extLst>
      <p:ext uri="{BB962C8B-B14F-4D97-AF65-F5344CB8AC3E}">
        <p14:creationId xmlns:p14="http://schemas.microsoft.com/office/powerpoint/2010/main" val="1261865075"/>
      </p:ext>
    </p:extLst>
  </p:cSld>
  <p:clrMap bg1="lt1" tx1="dk1" bg2="dk2" tx2="lt2" accent1="accent1" accent2="accent2" accent3="accent3" accent4="accent4" accent5="accent5" accent6="accent6" hlink="hlink" folHlink="folHlink"/>
  <p:sldLayoutIdLst>
    <p:sldLayoutId id="2147483674" r:id="rId1"/>
    <p:sldLayoutId id="2147483675" r:id="rId2"/>
  </p:sldLayoutIdLst>
  <p:transition>
    <p:fade thruBlk="1"/>
  </p:transition>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venizelos@epltechfront.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1ADEA1-11EA-423D-8E9A-8234691BD0D8}"/>
              </a:ext>
            </a:extLst>
          </p:cNvPr>
          <p:cNvSpPr>
            <a:spLocks noGrp="1"/>
          </p:cNvSpPr>
          <p:nvPr>
            <p:ph type="ctrTitle"/>
          </p:nvPr>
        </p:nvSpPr>
        <p:spPr>
          <a:xfrm>
            <a:off x="1125021" y="893002"/>
            <a:ext cx="7880278" cy="2779753"/>
          </a:xfrm>
        </p:spPr>
        <p:txBody>
          <a:bodyPr/>
          <a:lstStyle/>
          <a:p>
            <a:pPr algn="ctr"/>
            <a:r>
              <a:rPr lang="el-GR" sz="40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Αγορά ηλεκτρικής ενέργειας και οι επιπτώσεις στους πολίτες</a:t>
            </a:r>
            <a:br>
              <a:rPr lang="en-GB"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br>
              <a:rPr lang="en-GB" sz="36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l-GR" sz="3200" b="1"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Αγορά ηλεκτρικής Ενέργειας και προεκτάσεις: Μοντέλο Αγοράς</a:t>
            </a:r>
            <a:endParaRPr lang="el-GR"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5B4F930-BAC8-4656-B42A-3E1DFC1FC1C5}"/>
              </a:ext>
            </a:extLst>
          </p:cNvPr>
          <p:cNvSpPr txBox="1"/>
          <p:nvPr/>
        </p:nvSpPr>
        <p:spPr>
          <a:xfrm>
            <a:off x="1176390" y="4027214"/>
            <a:ext cx="5766215" cy="1015663"/>
          </a:xfrm>
          <a:prstGeom prst="rect">
            <a:avLst/>
          </a:prstGeom>
          <a:noFill/>
        </p:spPr>
        <p:txBody>
          <a:bodyPr wrap="square">
            <a:spAutoFit/>
          </a:bodyPr>
          <a:lstStyle/>
          <a:p>
            <a:r>
              <a:rPr lang="el-GR" sz="2000" dirty="0" err="1">
                <a:solidFill>
                  <a:schemeClr val="accent2"/>
                </a:solidFill>
              </a:rPr>
              <a:t>Δρ</a:t>
            </a:r>
            <a:r>
              <a:rPr lang="el-GR" sz="2000" dirty="0">
                <a:solidFill>
                  <a:schemeClr val="accent2"/>
                </a:solidFill>
              </a:rPr>
              <a:t> Βενιζέλος Ευθυμίου</a:t>
            </a:r>
          </a:p>
          <a:p>
            <a:r>
              <a:rPr lang="el-GR" sz="2000" dirty="0">
                <a:solidFill>
                  <a:schemeClr val="accent2"/>
                </a:solidFill>
              </a:rPr>
              <a:t>ΕΤΕΚ</a:t>
            </a:r>
          </a:p>
          <a:p>
            <a:r>
              <a:rPr lang="en-GB" sz="2000" dirty="0">
                <a:solidFill>
                  <a:schemeClr val="accent2"/>
                </a:solidFill>
              </a:rPr>
              <a:t>venizelos@epltechfront.com</a:t>
            </a:r>
          </a:p>
        </p:txBody>
      </p:sp>
      <p:pic>
        <p:nvPicPr>
          <p:cNvPr id="3" name="Picture 2">
            <a:extLst>
              <a:ext uri="{FF2B5EF4-FFF2-40B4-BE49-F238E27FC236}">
                <a16:creationId xmlns:a16="http://schemas.microsoft.com/office/drawing/2014/main" id="{4DC8D057-684C-9DB9-1020-C93B094BE0BD}"/>
              </a:ext>
            </a:extLst>
          </p:cNvPr>
          <p:cNvPicPr>
            <a:picLocks noChangeAspect="1"/>
          </p:cNvPicPr>
          <p:nvPr/>
        </p:nvPicPr>
        <p:blipFill>
          <a:blip r:embed="rId2"/>
          <a:stretch>
            <a:fillRect/>
          </a:stretch>
        </p:blipFill>
        <p:spPr>
          <a:xfrm>
            <a:off x="-1" y="-1"/>
            <a:ext cx="1176391" cy="1176391"/>
          </a:xfrm>
          <a:prstGeom prst="rect">
            <a:avLst/>
          </a:prstGeom>
        </p:spPr>
      </p:pic>
    </p:spTree>
    <p:extLst>
      <p:ext uri="{BB962C8B-B14F-4D97-AF65-F5344CB8AC3E}">
        <p14:creationId xmlns:p14="http://schemas.microsoft.com/office/powerpoint/2010/main" val="15792286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C9AAF-DF16-0C00-56D7-112F799F72A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 sz="1200" b="0" i="0" u="none" strike="noStrike" kern="0" cap="none" spc="0" normalizeH="0" baseline="0" noProof="0">
              <a:ln>
                <a:noFill/>
              </a:ln>
              <a:solidFill>
                <a:srgbClr val="FFFFFF"/>
              </a:solidFill>
              <a:effectLst/>
              <a:uLnTx/>
              <a:uFillTx/>
              <a:latin typeface="Barlow Light"/>
              <a:sym typeface="Barlow Light"/>
            </a:endParaRPr>
          </a:p>
        </p:txBody>
      </p:sp>
      <p:pic>
        <p:nvPicPr>
          <p:cNvPr id="4" name="Picture 3">
            <a:extLst>
              <a:ext uri="{FF2B5EF4-FFF2-40B4-BE49-F238E27FC236}">
                <a16:creationId xmlns:a16="http://schemas.microsoft.com/office/drawing/2014/main" id="{E94D556A-60EE-D81E-3275-1FD95F95EA83}"/>
              </a:ext>
            </a:extLst>
          </p:cNvPr>
          <p:cNvPicPr>
            <a:picLocks noChangeAspect="1"/>
          </p:cNvPicPr>
          <p:nvPr/>
        </p:nvPicPr>
        <p:blipFill>
          <a:blip r:embed="rId2"/>
          <a:stretch>
            <a:fillRect/>
          </a:stretch>
        </p:blipFill>
        <p:spPr>
          <a:xfrm>
            <a:off x="705463" y="1099676"/>
            <a:ext cx="7376303" cy="4005674"/>
          </a:xfrm>
          <a:prstGeom prst="rect">
            <a:avLst/>
          </a:prstGeom>
        </p:spPr>
      </p:pic>
      <p:sp>
        <p:nvSpPr>
          <p:cNvPr id="6" name="TextBox 5">
            <a:extLst>
              <a:ext uri="{FF2B5EF4-FFF2-40B4-BE49-F238E27FC236}">
                <a16:creationId xmlns:a16="http://schemas.microsoft.com/office/drawing/2014/main" id="{1D291A7A-7F3C-FA22-7D57-149EBF7904BF}"/>
              </a:ext>
            </a:extLst>
          </p:cNvPr>
          <p:cNvSpPr txBox="1"/>
          <p:nvPr/>
        </p:nvSpPr>
        <p:spPr>
          <a:xfrm>
            <a:off x="705463" y="213192"/>
            <a:ext cx="66024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3200" b="1" i="0" u="none" strike="noStrike" kern="0" cap="none" spc="0" normalizeH="0" baseline="0" noProof="0" dirty="0">
                <a:ln>
                  <a:noFill/>
                </a:ln>
                <a:solidFill>
                  <a:srgbClr val="00B5DD">
                    <a:lumMod val="75000"/>
                  </a:srgbClr>
                </a:solidFill>
                <a:effectLst/>
                <a:uLnTx/>
                <a:uFillTx/>
                <a:latin typeface="Arial" panose="020B0604020202020204" pitchFamily="34" charset="0"/>
                <a:cs typeface="Arial"/>
                <a:sym typeface="Arial"/>
              </a:rPr>
              <a:t>Εκκαθάριση: Πεδίο εφαρμογής </a:t>
            </a:r>
            <a:endParaRPr kumimoji="0" lang="en-GB" sz="1400" b="1" i="0" u="none" strike="noStrike" kern="0" cap="none" spc="0" normalizeH="0" baseline="0" noProof="0" dirty="0">
              <a:ln>
                <a:noFill/>
              </a:ln>
              <a:solidFill>
                <a:srgbClr val="00B5DD">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342811845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0CAEF-F7F4-AAF9-8F8E-EAB4D8D49247}"/>
              </a:ext>
            </a:extLst>
          </p:cNvPr>
          <p:cNvPicPr>
            <a:picLocks noChangeAspect="1"/>
          </p:cNvPicPr>
          <p:nvPr/>
        </p:nvPicPr>
        <p:blipFill>
          <a:blip r:embed="rId2"/>
          <a:stretch>
            <a:fillRect/>
          </a:stretch>
        </p:blipFill>
        <p:spPr>
          <a:xfrm>
            <a:off x="0" y="54153"/>
            <a:ext cx="7647709" cy="4837766"/>
          </a:xfrm>
          <a:prstGeom prst="rect">
            <a:avLst/>
          </a:prstGeom>
        </p:spPr>
      </p:pic>
      <p:sp>
        <p:nvSpPr>
          <p:cNvPr id="2" name="Slide Number Placeholder 1">
            <a:extLst>
              <a:ext uri="{FF2B5EF4-FFF2-40B4-BE49-F238E27FC236}">
                <a16:creationId xmlns:a16="http://schemas.microsoft.com/office/drawing/2014/main" id="{D8C4053F-55BF-CDA3-13BD-45ADCC02C1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94358237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B43F07-3862-8B27-C8CB-198A31A83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25" y="1578764"/>
            <a:ext cx="3080564" cy="3546071"/>
          </a:xfrm>
          <a:prstGeom prst="rect">
            <a:avLst/>
          </a:prstGeom>
        </p:spPr>
      </p:pic>
      <p:pic>
        <p:nvPicPr>
          <p:cNvPr id="3" name="Picture 2">
            <a:extLst>
              <a:ext uri="{FF2B5EF4-FFF2-40B4-BE49-F238E27FC236}">
                <a16:creationId xmlns:a16="http://schemas.microsoft.com/office/drawing/2014/main" id="{608F1536-03A9-22AA-6B21-9CD1DD5077AB}"/>
              </a:ext>
            </a:extLst>
          </p:cNvPr>
          <p:cNvPicPr>
            <a:picLocks noChangeAspect="1" noChangeArrowheads="1"/>
          </p:cNvPicPr>
          <p:nvPr/>
        </p:nvPicPr>
        <p:blipFill>
          <a:blip r:embed="rId3" cstate="print"/>
          <a:srcRect/>
          <a:stretch>
            <a:fillRect/>
          </a:stretch>
        </p:blipFill>
        <p:spPr bwMode="auto">
          <a:xfrm>
            <a:off x="3533894" y="1578765"/>
            <a:ext cx="3801220" cy="2839520"/>
          </a:xfrm>
          <a:prstGeom prst="rect">
            <a:avLst/>
          </a:prstGeom>
          <a:noFill/>
          <a:ln w="9525">
            <a:noFill/>
            <a:miter lim="800000"/>
            <a:headEnd/>
            <a:tailEnd/>
          </a:ln>
        </p:spPr>
      </p:pic>
      <p:sp>
        <p:nvSpPr>
          <p:cNvPr id="6" name="TextBox 5">
            <a:extLst>
              <a:ext uri="{FF2B5EF4-FFF2-40B4-BE49-F238E27FC236}">
                <a16:creationId xmlns:a16="http://schemas.microsoft.com/office/drawing/2014/main" id="{26388B0A-4284-F666-E0A7-585D9A0800AC}"/>
              </a:ext>
            </a:extLst>
          </p:cNvPr>
          <p:cNvSpPr txBox="1"/>
          <p:nvPr/>
        </p:nvSpPr>
        <p:spPr>
          <a:xfrm>
            <a:off x="564722" y="-12568"/>
            <a:ext cx="6543143" cy="1569660"/>
          </a:xfrm>
          <a:prstGeom prst="rect">
            <a:avLst/>
          </a:prstGeom>
          <a:noFill/>
        </p:spPr>
        <p:txBody>
          <a:bodyPr wrap="square">
            <a:spAutoFit/>
          </a:bodyPr>
          <a:lstStyle/>
          <a:p>
            <a:r>
              <a:rPr kumimoji="0" lang="el-GR" sz="2400" b="1" i="0" u="none" strike="noStrike" kern="1200" cap="none" spc="0" normalizeH="0" baseline="0" noProof="0" dirty="0">
                <a:ln>
                  <a:noFill/>
                </a:ln>
                <a:solidFill>
                  <a:srgbClr val="4472C4">
                    <a:lumMod val="75000"/>
                  </a:srgbClr>
                </a:solidFill>
                <a:effectLst/>
                <a:uLnTx/>
                <a:uFillTx/>
                <a:latin typeface="Calibri" panose="020F0502020204030204"/>
                <a:ea typeface="+mj-ea"/>
                <a:cs typeface="+mj-cs"/>
              </a:rPr>
              <a:t>Η διπλή ιδιότητα των συστημάτων αποθήκευσης αμφίδρομης ροής της ενέργειας, προσφέρει πολύτιμη ευελιξία προς υποστήριξη των αναγκών του ενεργειακού μείγματος και του δικτύου ….</a:t>
            </a:r>
            <a:endParaRPr lang="en-GB" dirty="0"/>
          </a:p>
        </p:txBody>
      </p:sp>
      <p:sp>
        <p:nvSpPr>
          <p:cNvPr id="7" name="Slide Number Placeholder 6">
            <a:extLst>
              <a:ext uri="{FF2B5EF4-FFF2-40B4-BE49-F238E27FC236}">
                <a16:creationId xmlns:a16="http://schemas.microsoft.com/office/drawing/2014/main" id="{CE909CD3-4804-440A-F659-06E3115EBE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90587070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C16B8-0E34-0678-F39C-522A2E2817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a:extLst>
              <a:ext uri="{FF2B5EF4-FFF2-40B4-BE49-F238E27FC236}">
                <a16:creationId xmlns:a16="http://schemas.microsoft.com/office/drawing/2014/main" id="{62229A39-07D2-FCF0-DF15-131A2BC7E142}"/>
              </a:ext>
            </a:extLst>
          </p:cNvPr>
          <p:cNvPicPr>
            <a:picLocks noChangeAspect="1"/>
          </p:cNvPicPr>
          <p:nvPr/>
        </p:nvPicPr>
        <p:blipFill>
          <a:blip r:embed="rId2"/>
          <a:stretch>
            <a:fillRect/>
          </a:stretch>
        </p:blipFill>
        <p:spPr>
          <a:xfrm>
            <a:off x="14960" y="1551749"/>
            <a:ext cx="9008773" cy="3303718"/>
          </a:xfrm>
          <a:prstGeom prst="rect">
            <a:avLst/>
          </a:prstGeom>
        </p:spPr>
      </p:pic>
      <p:sp>
        <p:nvSpPr>
          <p:cNvPr id="5" name="TextBox 4">
            <a:extLst>
              <a:ext uri="{FF2B5EF4-FFF2-40B4-BE49-F238E27FC236}">
                <a16:creationId xmlns:a16="http://schemas.microsoft.com/office/drawing/2014/main" id="{85599F1B-C3EC-7A63-A054-794DE79F2128}"/>
              </a:ext>
            </a:extLst>
          </p:cNvPr>
          <p:cNvSpPr txBox="1"/>
          <p:nvPr/>
        </p:nvSpPr>
        <p:spPr>
          <a:xfrm>
            <a:off x="14959" y="123290"/>
            <a:ext cx="7449216" cy="1477328"/>
          </a:xfrm>
          <a:prstGeom prst="rect">
            <a:avLst/>
          </a:prstGeom>
          <a:noFill/>
        </p:spPr>
        <p:txBody>
          <a:bodyPr wrap="square" rtlCol="0">
            <a:spAutoFit/>
          </a:bodyPr>
          <a:lstStyle/>
          <a:p>
            <a:r>
              <a:rPr lang="el-GR" sz="18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Οι ρυθμίσεις που μας έρχονται φέρνουν το πολίτη στο κέντρο της ενεργειακής μετάβασης αφού ο ίδιος μετατρέπεται από παθητικό καταναλωτή σε </a:t>
            </a:r>
            <a:r>
              <a:rPr lang="el-GR" sz="1800" b="1"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ενέργο</a:t>
            </a:r>
            <a:r>
              <a:rPr lang="el-GR" sz="18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συμμετέχοντα: παραγωγή, αποθήκευση, ηλεκτρική κίνηση, ευελιξία στη ζήτηση και τελικά κατανάλωση. Και όχι μόνος. Μπορεί να δράσει και ως ενεργειακή κοινότητα με πολλαπλά οφέλη!</a:t>
            </a:r>
            <a:endParaRPr lang="en-GB" sz="18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10938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85941A-BCCF-39F1-8DDE-C5DDA850E4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3" name="Picture 2">
            <a:extLst>
              <a:ext uri="{FF2B5EF4-FFF2-40B4-BE49-F238E27FC236}">
                <a16:creationId xmlns:a16="http://schemas.microsoft.com/office/drawing/2014/main" id="{424E3FE1-093B-F8C8-33E5-6509DAF9D547}"/>
              </a:ext>
            </a:extLst>
          </p:cNvPr>
          <p:cNvPicPr/>
          <p:nvPr/>
        </p:nvPicPr>
        <p:blipFill>
          <a:blip r:embed="rId3" cstate="print"/>
          <a:srcRect/>
          <a:stretch>
            <a:fillRect/>
          </a:stretch>
        </p:blipFill>
        <p:spPr bwMode="auto">
          <a:xfrm>
            <a:off x="252803" y="623081"/>
            <a:ext cx="7576105" cy="4501365"/>
          </a:xfrm>
          <a:prstGeom prst="rect">
            <a:avLst/>
          </a:prstGeom>
          <a:noFill/>
          <a:ln w="9525">
            <a:noFill/>
            <a:miter lim="800000"/>
            <a:headEnd/>
            <a:tailEnd/>
          </a:ln>
        </p:spPr>
      </p:pic>
      <p:sp>
        <p:nvSpPr>
          <p:cNvPr id="4" name="TextBox 3">
            <a:extLst>
              <a:ext uri="{FF2B5EF4-FFF2-40B4-BE49-F238E27FC236}">
                <a16:creationId xmlns:a16="http://schemas.microsoft.com/office/drawing/2014/main" id="{43FAA913-5778-3F8D-9CD2-97D45BDC71FD}"/>
              </a:ext>
            </a:extLst>
          </p:cNvPr>
          <p:cNvSpPr txBox="1"/>
          <p:nvPr/>
        </p:nvSpPr>
        <p:spPr>
          <a:xfrm>
            <a:off x="693750" y="38150"/>
            <a:ext cx="6403483" cy="477054"/>
          </a:xfrm>
          <a:prstGeom prst="rect">
            <a:avLst/>
          </a:prstGeom>
          <a:noFill/>
        </p:spPr>
        <p:txBody>
          <a:bodyPr wrap="square" rtlCol="0">
            <a:spAutoFit/>
          </a:bodyPr>
          <a:lstStyle/>
          <a:p>
            <a:pPr algn="ctr">
              <a:buClrTx/>
              <a:buFontTx/>
              <a:buNone/>
            </a:pPr>
            <a:r>
              <a:rPr lang="en-GB" sz="2500" b="1" kern="1200" dirty="0">
                <a:solidFill>
                  <a:srgbClr val="4472C4">
                    <a:lumMod val="75000"/>
                  </a:srgbClr>
                </a:solidFill>
                <a:effectLst>
                  <a:outerShdw blurRad="38100" dist="38100" dir="2700000" algn="tl">
                    <a:srgbClr val="000000">
                      <a:alpha val="43137"/>
                    </a:srgbClr>
                  </a:outerShdw>
                </a:effectLst>
                <a:latin typeface="Calibri" panose="020F0502020204030204"/>
                <a:ea typeface="+mn-ea"/>
                <a:cs typeface="+mn-cs"/>
              </a:rPr>
              <a:t>Smart Grid Task Force EG3</a:t>
            </a:r>
            <a:r>
              <a:rPr lang="el-GR" sz="2500" b="1" kern="1200" dirty="0">
                <a:solidFill>
                  <a:srgbClr val="4472C4">
                    <a:lumMod val="75000"/>
                  </a:srgbClr>
                </a:solidFill>
                <a:effectLst>
                  <a:outerShdw blurRad="38100" dist="38100" dir="2700000" algn="tl">
                    <a:srgbClr val="000000">
                      <a:alpha val="43137"/>
                    </a:srgbClr>
                  </a:outerShdw>
                </a:effectLst>
                <a:latin typeface="Calibri" panose="020F0502020204030204"/>
                <a:ea typeface="+mn-ea"/>
                <a:cs typeface="+mn-cs"/>
              </a:rPr>
              <a:t> της ΕΕ</a:t>
            </a:r>
            <a:endParaRPr lang="en-GB" sz="2500" b="1" kern="1200" dirty="0">
              <a:solidFill>
                <a:srgbClr val="4472C4">
                  <a:lumMod val="75000"/>
                </a:srgbClr>
              </a:solidFill>
              <a:effectLst>
                <a:outerShdw blurRad="38100" dist="38100" dir="2700000" algn="tl">
                  <a:srgbClr val="000000">
                    <a:alpha val="43137"/>
                  </a:srgbClr>
                </a:outerShdw>
              </a:effectLst>
              <a:latin typeface="Calibri" panose="020F0502020204030204"/>
              <a:ea typeface="+mn-ea"/>
              <a:cs typeface="+mn-cs"/>
            </a:endParaRPr>
          </a:p>
        </p:txBody>
      </p:sp>
    </p:spTree>
    <p:extLst>
      <p:ext uri="{BB962C8B-B14F-4D97-AF65-F5344CB8AC3E}">
        <p14:creationId xmlns:p14="http://schemas.microsoft.com/office/powerpoint/2010/main" val="407968104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41D381-C413-8166-17E7-4EA9F45D22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 name="Content Placeholder 5">
            <a:extLst>
              <a:ext uri="{FF2B5EF4-FFF2-40B4-BE49-F238E27FC236}">
                <a16:creationId xmlns:a16="http://schemas.microsoft.com/office/drawing/2014/main" id="{5ED05E94-4233-9E20-56F3-BADB0EDD596C}"/>
              </a:ext>
            </a:extLst>
          </p:cNvPr>
          <p:cNvPicPr>
            <a:picLocks noChangeAspect="1"/>
          </p:cNvPicPr>
          <p:nvPr/>
        </p:nvPicPr>
        <p:blipFill>
          <a:blip r:embed="rId2"/>
          <a:stretch>
            <a:fillRect/>
          </a:stretch>
        </p:blipFill>
        <p:spPr>
          <a:xfrm>
            <a:off x="1292665" y="1687953"/>
            <a:ext cx="6551027" cy="2999797"/>
          </a:xfrm>
          <a:prstGeom prst="rect">
            <a:avLst/>
          </a:prstGeom>
        </p:spPr>
      </p:pic>
      <p:sp>
        <p:nvSpPr>
          <p:cNvPr id="4" name="Title 1">
            <a:extLst>
              <a:ext uri="{FF2B5EF4-FFF2-40B4-BE49-F238E27FC236}">
                <a16:creationId xmlns:a16="http://schemas.microsoft.com/office/drawing/2014/main" id="{7F70FC2E-B0AF-B0FD-5E17-2163DB13B1F1}"/>
              </a:ext>
            </a:extLst>
          </p:cNvPr>
          <p:cNvSpPr txBox="1">
            <a:spLocks/>
          </p:cNvSpPr>
          <p:nvPr/>
        </p:nvSpPr>
        <p:spPr>
          <a:xfrm>
            <a:off x="0" y="112849"/>
            <a:ext cx="7003472" cy="1248477"/>
          </a:xfrm>
          <a:prstGeom prst="rect">
            <a:avLst/>
          </a:prstGeom>
        </p:spPr>
        <p:txBody>
          <a:bodyPr vert="horz" lIns="0" tIns="45720" rIns="91440" bIns="45720" rtlCol="0" anchor="b">
            <a:noAutofit/>
          </a:bodyPr>
          <a:lstStyle>
            <a:lvl1pPr algn="r" defTabSz="685800" rtl="0" eaLnBrk="1" latinLnBrk="0" hangingPunct="1">
              <a:lnSpc>
                <a:spcPct val="90000"/>
              </a:lnSpc>
              <a:spcBef>
                <a:spcPct val="0"/>
              </a:spcBef>
              <a:buNone/>
              <a:defRPr sz="2400" b="0" kern="1200">
                <a:solidFill>
                  <a:srgbClr val="4D4E4A"/>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l-GR" b="1" dirty="0">
                <a:solidFill>
                  <a:srgbClr val="4472C4">
                    <a:lumMod val="75000"/>
                  </a:srgbClr>
                </a:solidFill>
                <a:effectLst>
                  <a:outerShdw blurRad="38100" dist="38100" dir="2700000" algn="tl">
                    <a:srgbClr val="000000">
                      <a:alpha val="43137"/>
                    </a:srgbClr>
                  </a:outerShdw>
                </a:effectLst>
                <a:latin typeface="Calibri" panose="020F0502020204030204"/>
              </a:rPr>
              <a:t>Στην πορεία της ενεργειακής μετάβασης και της εισαγωγής αναδυόμενων τεχνολογιών, προκύπτει σύμπτωση απόψεων μεταξύ της πολιτικής του Υπουργείου και των Λειτουργών Δικτύου</a:t>
            </a:r>
            <a:endParaRPr kumimoji="0" lang="en-GB" sz="2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endParaRPr>
          </a:p>
        </p:txBody>
      </p:sp>
    </p:spTree>
    <p:extLst>
      <p:ext uri="{BB962C8B-B14F-4D97-AF65-F5344CB8AC3E}">
        <p14:creationId xmlns:p14="http://schemas.microsoft.com/office/powerpoint/2010/main" val="28501600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971742-6098-95E4-13CC-141EEFFBB0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3" name="Picture 2">
            <a:extLst>
              <a:ext uri="{FF2B5EF4-FFF2-40B4-BE49-F238E27FC236}">
                <a16:creationId xmlns:a16="http://schemas.microsoft.com/office/drawing/2014/main" id="{8D22A612-7823-457B-15B6-72E6DC5E6A68}"/>
              </a:ext>
            </a:extLst>
          </p:cNvPr>
          <p:cNvPicPr>
            <a:picLocks noChangeAspect="1"/>
          </p:cNvPicPr>
          <p:nvPr/>
        </p:nvPicPr>
        <p:blipFill>
          <a:blip r:embed="rId2"/>
          <a:stretch>
            <a:fillRect/>
          </a:stretch>
        </p:blipFill>
        <p:spPr>
          <a:xfrm>
            <a:off x="1319502" y="2220560"/>
            <a:ext cx="6504996" cy="2798307"/>
          </a:xfrm>
          <a:prstGeom prst="rect">
            <a:avLst/>
          </a:prstGeom>
        </p:spPr>
      </p:pic>
      <p:sp>
        <p:nvSpPr>
          <p:cNvPr id="4" name="Title 1">
            <a:extLst>
              <a:ext uri="{FF2B5EF4-FFF2-40B4-BE49-F238E27FC236}">
                <a16:creationId xmlns:a16="http://schemas.microsoft.com/office/drawing/2014/main" id="{CFAD50C1-7AD9-5599-FF3B-DEC80C184F8E}"/>
              </a:ext>
            </a:extLst>
          </p:cNvPr>
          <p:cNvSpPr txBox="1">
            <a:spLocks/>
          </p:cNvSpPr>
          <p:nvPr/>
        </p:nvSpPr>
        <p:spPr>
          <a:xfrm>
            <a:off x="345736" y="343836"/>
            <a:ext cx="6748570" cy="1274343"/>
          </a:xfrm>
          <a:prstGeom prst="rect">
            <a:avLst/>
          </a:prstGeom>
        </p:spPr>
        <p:txBody>
          <a:bodyPr vert="horz" lIns="0" tIns="45720" rIns="91440" bIns="45720" rtlCol="0" anchor="b">
            <a:noAutofit/>
          </a:bodyPr>
          <a:lstStyle>
            <a:lvl1pPr algn="r" defTabSz="685800" rtl="0" eaLnBrk="1" latinLnBrk="0" hangingPunct="1">
              <a:lnSpc>
                <a:spcPct val="90000"/>
              </a:lnSpc>
              <a:spcBef>
                <a:spcPct val="0"/>
              </a:spcBef>
              <a:buNone/>
              <a:defRPr sz="2400" b="0" kern="1200">
                <a:solidFill>
                  <a:srgbClr val="4D4E4A"/>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rPr>
              <a:t>Προκύπτει </a:t>
            </a:r>
            <a:r>
              <a:rPr kumimoji="0" lang="el-GR" sz="2400" b="1" i="0" u="none" strike="noStrike" kern="1200" cap="none" spc="0" normalizeH="0" baseline="0" noProof="0" dirty="0" err="1">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rPr>
              <a:t>επαναευθυγράμμιση</a:t>
            </a:r>
            <a:r>
              <a:rPr kumimoji="0" lang="el-GR" sz="2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rPr>
              <a:t> μεταξύ των ευκαιριών που δημιουργούνται στους επενδυτές και στις προκλήσεις που αντιμετωπίζουν οι Λειτουργεί του δικτύου</a:t>
            </a:r>
          </a:p>
        </p:txBody>
      </p:sp>
    </p:spTree>
    <p:extLst>
      <p:ext uri="{BB962C8B-B14F-4D97-AF65-F5344CB8AC3E}">
        <p14:creationId xmlns:p14="http://schemas.microsoft.com/office/powerpoint/2010/main" val="55413345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45CA7-72CA-00C3-FC12-668E3C7AD2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3" name="Content Placeholder 5">
            <a:extLst>
              <a:ext uri="{FF2B5EF4-FFF2-40B4-BE49-F238E27FC236}">
                <a16:creationId xmlns:a16="http://schemas.microsoft.com/office/drawing/2014/main" id="{DBA968BB-213F-5E50-54C9-F49F2A8D9F12}"/>
              </a:ext>
            </a:extLst>
          </p:cNvPr>
          <p:cNvPicPr>
            <a:picLocks noChangeAspect="1"/>
          </p:cNvPicPr>
          <p:nvPr/>
        </p:nvPicPr>
        <p:blipFill>
          <a:blip r:embed="rId2"/>
          <a:stretch>
            <a:fillRect/>
          </a:stretch>
        </p:blipFill>
        <p:spPr>
          <a:xfrm>
            <a:off x="2111080" y="1895872"/>
            <a:ext cx="4523607" cy="3128747"/>
          </a:xfrm>
          <a:prstGeom prst="rect">
            <a:avLst/>
          </a:prstGeom>
        </p:spPr>
      </p:pic>
      <p:sp>
        <p:nvSpPr>
          <p:cNvPr id="4" name="Title 1">
            <a:extLst>
              <a:ext uri="{FF2B5EF4-FFF2-40B4-BE49-F238E27FC236}">
                <a16:creationId xmlns:a16="http://schemas.microsoft.com/office/drawing/2014/main" id="{AED55634-2E7D-10FC-A89D-F47EB09FF40D}"/>
              </a:ext>
            </a:extLst>
          </p:cNvPr>
          <p:cNvSpPr txBox="1">
            <a:spLocks/>
          </p:cNvSpPr>
          <p:nvPr/>
        </p:nvSpPr>
        <p:spPr>
          <a:xfrm>
            <a:off x="267128" y="216223"/>
            <a:ext cx="6786081" cy="1319764"/>
          </a:xfrm>
          <a:prstGeom prst="rect">
            <a:avLst/>
          </a:prstGeom>
        </p:spPr>
        <p:txBody>
          <a:bodyPr vert="horz" lIns="0" tIns="45720" rIns="91440" bIns="45720" rtlCol="0" anchor="b">
            <a:noAutofit/>
          </a:bodyPr>
          <a:lstStyle>
            <a:lvl1pPr algn="r" defTabSz="685800" rtl="0" eaLnBrk="1" latinLnBrk="0" hangingPunct="1">
              <a:lnSpc>
                <a:spcPct val="90000"/>
              </a:lnSpc>
              <a:spcBef>
                <a:spcPct val="0"/>
              </a:spcBef>
              <a:buNone/>
              <a:defRPr sz="2400" b="0" kern="1200">
                <a:solidFill>
                  <a:srgbClr val="4D4E4A"/>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rPr>
              <a:t>Προκύπτει αναθεώρησης των μοντέλων αγοράς για επέκταση της βιομηχανίας</a:t>
            </a:r>
            <a:r>
              <a:rPr kumimoji="0" lang="en-GB" sz="2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rPr>
              <a:t> / </a:t>
            </a:r>
            <a:r>
              <a:rPr kumimoji="0" lang="el-GR" sz="2400" b="1" i="0" u="none" strike="noStrike" kern="1200" cap="none" spc="0" normalizeH="0" baseline="0" noProof="0" dirty="0">
                <a:ln>
                  <a:noFill/>
                </a:ln>
                <a:solidFill>
                  <a:srgbClr val="4472C4">
                    <a:lumMod val="75000"/>
                  </a:srgbClr>
                </a:solidFill>
                <a:effectLst>
                  <a:outerShdw blurRad="38100" dist="38100" dir="2700000" algn="tl">
                    <a:srgbClr val="000000">
                      <a:alpha val="43137"/>
                    </a:srgbClr>
                  </a:outerShdw>
                </a:effectLst>
                <a:uLnTx/>
                <a:uFillTx/>
                <a:latin typeface="Calibri" panose="020F0502020204030204"/>
                <a:ea typeface="+mj-ea"/>
                <a:cs typeface="+mj-cs"/>
              </a:rPr>
              <a:t>επιχείρησης του ηλεκτρισμού στην αναδυόμενη διαδικτυακή ενέργεια</a:t>
            </a:r>
          </a:p>
        </p:txBody>
      </p:sp>
    </p:spTree>
    <p:extLst>
      <p:ext uri="{BB962C8B-B14F-4D97-AF65-F5344CB8AC3E}">
        <p14:creationId xmlns:p14="http://schemas.microsoft.com/office/powerpoint/2010/main" val="183512596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F1B91D-15BE-4260-A515-0A1A46055F2D}"/>
              </a:ext>
            </a:extLst>
          </p:cNvPr>
          <p:cNvSpPr>
            <a:spLocks noGrp="1"/>
          </p:cNvSpPr>
          <p:nvPr>
            <p:ph type="title"/>
          </p:nvPr>
        </p:nvSpPr>
        <p:spPr>
          <a:xfrm>
            <a:off x="143838" y="12230"/>
            <a:ext cx="6976153" cy="837191"/>
          </a:xfrm>
        </p:spPr>
        <p:txBody>
          <a:bodyPr/>
          <a:lstStyle/>
          <a:p>
            <a:r>
              <a:rPr lang="el-GR" sz="2300" b="1" dirty="0">
                <a:latin typeface="Calibri" panose="020F0502020204030204" pitchFamily="34" charset="0"/>
                <a:ea typeface="Calibri" panose="020F0502020204030204" pitchFamily="34" charset="0"/>
                <a:cs typeface="Calibri" panose="020F0502020204030204" pitchFamily="34" charset="0"/>
              </a:rPr>
              <a:t>Η πρόσφατη ενεργειακή κρίση οδήγησε την ΕΕ σε αναθεωρήσεις: Νέα παραγωγή</a:t>
            </a:r>
            <a:r>
              <a:rPr lang="en-GB" sz="2300" b="1" dirty="0">
                <a:latin typeface="Calibri" panose="020F0502020204030204" pitchFamily="34" charset="0"/>
                <a:ea typeface="Calibri" panose="020F0502020204030204" pitchFamily="34" charset="0"/>
                <a:cs typeface="Calibri" panose="020F0502020204030204" pitchFamily="34" charset="0"/>
              </a:rPr>
              <a:t> </a:t>
            </a:r>
            <a:r>
              <a:rPr lang="el-GR" sz="2300" b="1" dirty="0">
                <a:latin typeface="Calibri" panose="020F0502020204030204" pitchFamily="34" charset="0"/>
                <a:ea typeface="Calibri" panose="020F0502020204030204" pitchFamily="34" charset="0"/>
                <a:cs typeface="Calibri" panose="020F0502020204030204" pitchFamily="34" charset="0"/>
              </a:rPr>
              <a:t>με συμβόλαια διαφοράς</a:t>
            </a:r>
            <a:br>
              <a:rPr lang="en-GB" sz="2600" b="1" dirty="0">
                <a:latin typeface="Calibri" panose="020F0502020204030204" pitchFamily="34" charset="0"/>
                <a:ea typeface="Calibri" panose="020F0502020204030204" pitchFamily="34" charset="0"/>
                <a:cs typeface="Calibri" panose="020F0502020204030204" pitchFamily="34" charset="0"/>
              </a:rPr>
            </a:br>
            <a:r>
              <a:rPr lang="en-GB" sz="1400" b="1" dirty="0">
                <a:latin typeface="Calibri" panose="020F0502020204030204" pitchFamily="34" charset="0"/>
                <a:ea typeface="Calibri" panose="020F0502020204030204" pitchFamily="34" charset="0"/>
                <a:cs typeface="Calibri" panose="020F0502020204030204" pitchFamily="34" charset="0"/>
              </a:rPr>
              <a:t>(Article 19b: Direct price support schemes for new investments in generation)</a:t>
            </a:r>
            <a:br>
              <a:rPr lang="en-GB" sz="2600" b="1" dirty="0">
                <a:latin typeface="Calibri" panose="020F0502020204030204" pitchFamily="34" charset="0"/>
                <a:ea typeface="Calibri" panose="020F0502020204030204" pitchFamily="34" charset="0"/>
                <a:cs typeface="Calibri" panose="020F0502020204030204" pitchFamily="34" charset="0"/>
              </a:rPr>
            </a:br>
            <a:endParaRPr lang="en-GB" sz="26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71A3788D-0663-4D13-05BD-BE9903E9CD57}"/>
              </a:ext>
            </a:extLst>
          </p:cNvPr>
          <p:cNvSpPr>
            <a:spLocks noGrp="1"/>
          </p:cNvSpPr>
          <p:nvPr>
            <p:ph type="body" idx="1"/>
          </p:nvPr>
        </p:nvSpPr>
        <p:spPr>
          <a:xfrm>
            <a:off x="322118" y="849422"/>
            <a:ext cx="8821882" cy="4281847"/>
          </a:xfrm>
        </p:spPr>
        <p:txBody>
          <a:bodyPr/>
          <a:lstStyle/>
          <a:p>
            <a:pPr marL="342900" lvl="0" indent="-342900" rtl="0">
              <a:lnSpc>
                <a:spcPct val="107000"/>
              </a:lnSpc>
              <a:buFont typeface="+mj-lt"/>
              <a:buAutoNum type="arabicPeriod"/>
            </a:pPr>
            <a:r>
              <a:rPr lang="en-GB" sz="2000" kern="100" dirty="0">
                <a:effectLst/>
                <a:latin typeface="Calibri" panose="020F0502020204030204" pitchFamily="34" charset="0"/>
                <a:ea typeface="Calibri" panose="020F0502020204030204" pitchFamily="34" charset="0"/>
                <a:cs typeface="Arial" panose="020B0604020202020204" pitchFamily="34" charset="0"/>
              </a:rPr>
              <a:t>Direct price support schemes for new investments for the generation of electricity from the sources listed in paragraph 2 shall take the form of a two-way contract for differences. New investments for the generation of electricity shall include investments in new power-generating facilities, investments aimed at repowering existing power-generating facilities, investments aimed at extending existing power-generating facilities or at prolonging their lifetime. </a:t>
            </a:r>
          </a:p>
          <a:p>
            <a:pPr marL="342900" lvl="0" indent="-342900">
              <a:lnSpc>
                <a:spcPct val="107000"/>
              </a:lnSpc>
              <a:buFont typeface="+mj-lt"/>
              <a:buAutoNum type="arabicPeriod"/>
            </a:pPr>
            <a:r>
              <a:rPr lang="en-GB" sz="2000" kern="100" dirty="0">
                <a:effectLst/>
                <a:latin typeface="Calibri" panose="020F0502020204030204" pitchFamily="34" charset="0"/>
                <a:ea typeface="Calibri" panose="020F0502020204030204" pitchFamily="34" charset="0"/>
                <a:cs typeface="Arial" panose="020B0604020202020204" pitchFamily="34" charset="0"/>
              </a:rPr>
              <a:t>Paragraph 1 shall apply to new investments in generation of electricity from the following sources: </a:t>
            </a:r>
          </a:p>
          <a:p>
            <a:pPr marL="800100" lvl="1">
              <a:lnSpc>
                <a:spcPct val="107000"/>
              </a:lnSpc>
              <a:spcBef>
                <a:spcPts val="0"/>
              </a:spcBef>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wind energy; </a:t>
            </a:r>
          </a:p>
          <a:p>
            <a:pPr marL="800100" lvl="1">
              <a:lnSpc>
                <a:spcPct val="107000"/>
              </a:lnSpc>
              <a:spcBef>
                <a:spcPts val="0"/>
              </a:spcBef>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solar energy; </a:t>
            </a:r>
          </a:p>
          <a:p>
            <a:pPr marL="800100" lvl="1">
              <a:lnSpc>
                <a:spcPct val="107000"/>
              </a:lnSpc>
              <a:spcBef>
                <a:spcPts val="0"/>
              </a:spcBef>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geothermal energy; </a:t>
            </a:r>
          </a:p>
          <a:p>
            <a:pPr marL="800100" lvl="1">
              <a:lnSpc>
                <a:spcPct val="107000"/>
              </a:lnSpc>
              <a:spcBef>
                <a:spcPts val="0"/>
              </a:spcBef>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hydropower without reservoir; </a:t>
            </a:r>
          </a:p>
          <a:p>
            <a:pPr marL="800100" lvl="1">
              <a:lnSpc>
                <a:spcPct val="107000"/>
              </a:lnSpc>
              <a:spcBef>
                <a:spcPts val="0"/>
              </a:spcBef>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Arial" panose="020B0604020202020204" pitchFamily="34" charset="0"/>
              </a:rPr>
              <a:t>nuclear energy; </a:t>
            </a:r>
          </a:p>
          <a:p>
            <a:endParaRPr lang="en-GB" dirty="0"/>
          </a:p>
        </p:txBody>
      </p:sp>
      <p:sp>
        <p:nvSpPr>
          <p:cNvPr id="5" name="Slide Number Placeholder 4">
            <a:extLst>
              <a:ext uri="{FF2B5EF4-FFF2-40B4-BE49-F238E27FC236}">
                <a16:creationId xmlns:a16="http://schemas.microsoft.com/office/drawing/2014/main" id="{AB30EF72-7785-42B8-974D-7EB50093EAE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DEBFC62-E3CF-4012-8A8B-ABF1C18EA022}" type="slidenum">
              <a:rPr kumimoji="0" lang="en-GB"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GB" sz="1200" b="0" i="0" u="none" strike="noStrike" kern="0" cap="none" spc="0" normalizeH="0" baseline="0" noProof="0">
              <a:ln>
                <a:noFill/>
              </a:ln>
              <a:solidFill>
                <a:srgbClr val="FFFFFF"/>
              </a:solidFill>
              <a:effectLst/>
              <a:uLnTx/>
              <a:uFillTx/>
              <a:latin typeface="Barlow Light"/>
              <a:sym typeface="Barlow Light"/>
            </a:endParaRPr>
          </a:p>
        </p:txBody>
      </p:sp>
      <p:sp>
        <p:nvSpPr>
          <p:cNvPr id="2" name="Date Placeholder 1">
            <a:extLst>
              <a:ext uri="{FF2B5EF4-FFF2-40B4-BE49-F238E27FC236}">
                <a16:creationId xmlns:a16="http://schemas.microsoft.com/office/drawing/2014/main" id="{A2E8F494-5978-4F29-8623-A8BBA4CE4B21}"/>
              </a:ext>
            </a:extLst>
          </p:cNvPr>
          <p:cNvSpPr>
            <a:spLocks noGrp="1"/>
          </p:cNvSpPr>
          <p:nvPr>
            <p:ph type="dt" sz="half" idx="4294967295"/>
          </p:nvPr>
        </p:nvSpPr>
        <p:spPr>
          <a:xfrm>
            <a:off x="0" y="6397625"/>
            <a:ext cx="1825625"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16BFB75-A6AA-442C-B35B-62059099E17E}" type="datetime1">
              <a:rPr kumimoji="0" lang="en-US" sz="1200" b="0" i="0" u="none" strike="noStrike" kern="1200" cap="none" spc="0" normalizeH="0" baseline="0" noProof="0" smtClean="0">
                <a:ln>
                  <a:noFill/>
                </a:ln>
                <a:solidFill>
                  <a:srgbClr val="FFFFFF"/>
                </a:solidFill>
                <a:effectLst/>
                <a:uLnTx/>
                <a:uFillTx/>
                <a:latin typeface="Arial"/>
                <a:ea typeface="+mn-ea"/>
                <a:cs typeface="+mn-cs"/>
                <a:sym typeface="Arial"/>
              </a:rPr>
              <a:t>10/4/2023</a:t>
            </a:fld>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3" name="Footer Placeholder 2">
            <a:extLst>
              <a:ext uri="{FF2B5EF4-FFF2-40B4-BE49-F238E27FC236}">
                <a16:creationId xmlns:a16="http://schemas.microsoft.com/office/drawing/2014/main" id="{D0B68BD8-CC8C-414C-98F3-72A353399121}"/>
              </a:ext>
            </a:extLst>
          </p:cNvPr>
          <p:cNvSpPr>
            <a:spLocks noGrp="1"/>
          </p:cNvSpPr>
          <p:nvPr>
            <p:ph type="ftr" sz="quarter" idx="4294967295"/>
          </p:nvPr>
        </p:nvSpPr>
        <p:spPr>
          <a:xfrm>
            <a:off x="3027363" y="6397625"/>
            <a:ext cx="6116637"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1200" cap="none" spc="0" normalizeH="0" baseline="0" noProof="0">
                <a:ln>
                  <a:noFill/>
                </a:ln>
                <a:solidFill>
                  <a:srgbClr val="FFFFFF"/>
                </a:solidFill>
                <a:effectLst/>
                <a:uLnTx/>
                <a:uFillTx/>
                <a:latin typeface="Arial"/>
                <a:ea typeface="+mn-ea"/>
                <a:cs typeface="+mn-cs"/>
                <a:sym typeface="Arial"/>
              </a:rPr>
              <a:t>Η αγορά ηλεκτρισμού στην Κύπρο</a:t>
            </a:r>
            <a:endParaRPr kumimoji="0" lang="en-GB" sz="1200" b="0" i="0" u="none" strike="noStrike" kern="120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16507443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2FFA26-673F-122F-8555-FE4DAE21E137}"/>
              </a:ext>
            </a:extLst>
          </p:cNvPr>
          <p:cNvSpPr>
            <a:spLocks noGrp="1"/>
          </p:cNvSpPr>
          <p:nvPr>
            <p:ph type="body" idx="1"/>
          </p:nvPr>
        </p:nvSpPr>
        <p:spPr>
          <a:xfrm>
            <a:off x="323636" y="660943"/>
            <a:ext cx="8707348" cy="4332297"/>
          </a:xfrm>
        </p:spPr>
        <p:txBody>
          <a:bodyPr/>
          <a:lstStyle/>
          <a:p>
            <a:pPr marR="0" lvl="0" indent="-457200" algn="l" defTabSz="914400" rtl="0" eaLnBrk="1" fontAlgn="auto" latinLnBrk="0" hangingPunct="1">
              <a:lnSpc>
                <a:spcPct val="107000"/>
              </a:lnSpc>
              <a:spcBef>
                <a:spcPts val="600"/>
              </a:spcBef>
              <a:spcAft>
                <a:spcPts val="0"/>
              </a:spcAft>
              <a:buClr>
                <a:srgbClr val="00B5DD"/>
              </a:buClr>
              <a:buSzPts val="1800"/>
              <a:buFont typeface="+mj-lt"/>
              <a:buAutoNum type="arabicPeriod" startAt="3"/>
              <a:tabLst/>
              <a:defRPr/>
            </a:pPr>
            <a:r>
              <a:rPr kumimoji="0" lang="en-GB" sz="2000" b="0" i="0" u="none" strike="noStrike" kern="100" cap="none" spc="0" normalizeH="0" baseline="0" noProof="0" dirty="0">
                <a:ln>
                  <a:noFill/>
                </a:ln>
                <a:solidFill>
                  <a:srgbClr val="3A3F50"/>
                </a:solidFill>
                <a:effectLst/>
                <a:uLnTx/>
                <a:uFillTx/>
                <a:latin typeface="Calibri" panose="020F0502020204030204" pitchFamily="34" charset="0"/>
                <a:ea typeface="Calibri" panose="020F0502020204030204" pitchFamily="34" charset="0"/>
                <a:cs typeface="Arial" panose="020B0604020202020204" pitchFamily="34" charset="0"/>
                <a:sym typeface="Barlow Light"/>
              </a:rPr>
              <a:t>Direct price support schemes in the form of two-way contracts for difference shall: </a:t>
            </a:r>
          </a:p>
          <a:p>
            <a:pPr marL="800100" lvl="1">
              <a:lnSpc>
                <a:spcPct val="107000"/>
              </a:lnSpc>
              <a:buClr>
                <a:srgbClr val="00B5DD"/>
              </a:buClr>
              <a:buFont typeface="Symbol" panose="05050102010706020507" pitchFamily="18" charset="2"/>
              <a:buChar char=""/>
              <a:defRPr/>
            </a:pPr>
            <a:r>
              <a:rPr kumimoji="0" lang="en-GB" b="0" i="0" u="none" strike="noStrike" kern="100" cap="none" spc="0" normalizeH="0" baseline="0" noProof="0" dirty="0">
                <a:ln>
                  <a:noFill/>
                </a:ln>
                <a:solidFill>
                  <a:srgbClr val="3A3F50"/>
                </a:solidFill>
                <a:effectLst/>
                <a:uLnTx/>
                <a:uFillTx/>
                <a:latin typeface="Calibri" panose="020F0502020204030204" pitchFamily="34" charset="0"/>
                <a:ea typeface="Calibri" panose="020F0502020204030204" pitchFamily="34" charset="0"/>
                <a:cs typeface="Arial" panose="020B0604020202020204" pitchFamily="34" charset="0"/>
                <a:sym typeface="Barlow Light"/>
              </a:rPr>
              <a:t>be designed so that the revenues collected when the market price is above the strike price are distributed to all final electricity customers based on their share of consumption (same cost / refund per MWh consumed); </a:t>
            </a:r>
          </a:p>
          <a:p>
            <a:pPr marL="800100" lvl="1">
              <a:lnSpc>
                <a:spcPct val="107000"/>
              </a:lnSpc>
              <a:buClr>
                <a:srgbClr val="00B5DD"/>
              </a:buClr>
              <a:buFont typeface="Symbol" panose="05050102010706020507" pitchFamily="18" charset="2"/>
              <a:buChar char=""/>
              <a:defRPr/>
            </a:pPr>
            <a:r>
              <a:rPr kumimoji="0" lang="en-GB" b="0" i="0" u="none" strike="noStrike" kern="100" cap="none" spc="0" normalizeH="0" baseline="0" noProof="0" dirty="0">
                <a:ln>
                  <a:noFill/>
                </a:ln>
                <a:solidFill>
                  <a:srgbClr val="3A3F50"/>
                </a:solidFill>
                <a:effectLst/>
                <a:uLnTx/>
                <a:uFillTx/>
                <a:latin typeface="Calibri" panose="020F0502020204030204" pitchFamily="34" charset="0"/>
                <a:ea typeface="Calibri" panose="020F0502020204030204" pitchFamily="34" charset="0"/>
                <a:cs typeface="Arial" panose="020B0604020202020204" pitchFamily="34" charset="0"/>
                <a:sym typeface="Barlow Light"/>
              </a:rPr>
              <a:t>ensure that the distribution of the revenues to final electricity customers is designed so as not to remove the incentives of consumers to reduce their consumption or shift it to periods when electricity prices are low and not to undermine competition between electricity suppliers;</a:t>
            </a:r>
          </a:p>
          <a:p>
            <a:pPr>
              <a:lnSpc>
                <a:spcPct val="107000"/>
              </a:lnSpc>
              <a:spcAft>
                <a:spcPts val="800"/>
              </a:spcAft>
            </a:pPr>
            <a:r>
              <a:rPr lang="en-GB" sz="2000" kern="1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REGULATION OF THE EUROPEAN PARLIAMENT AND OF THE COUNCIL amending Regulations (EU) 2019/943 and (EU) 2019/942 as well as Directives (EU) 2018/2001 and (EU) 2019/944 to improve the Union’s electricity market design</a:t>
            </a:r>
          </a:p>
          <a:p>
            <a:endParaRPr lang="en-GB" dirty="0"/>
          </a:p>
        </p:txBody>
      </p:sp>
      <p:sp>
        <p:nvSpPr>
          <p:cNvPr id="4" name="Slide Number Placeholder 3">
            <a:extLst>
              <a:ext uri="{FF2B5EF4-FFF2-40B4-BE49-F238E27FC236}">
                <a16:creationId xmlns:a16="http://schemas.microsoft.com/office/drawing/2014/main" id="{1523FEB0-972C-6732-02B5-A30108512EE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itle 5">
            <a:extLst>
              <a:ext uri="{FF2B5EF4-FFF2-40B4-BE49-F238E27FC236}">
                <a16:creationId xmlns:a16="http://schemas.microsoft.com/office/drawing/2014/main" id="{BAB983F1-0965-D955-3D6A-85533478D7CE}"/>
              </a:ext>
            </a:extLst>
          </p:cNvPr>
          <p:cNvSpPr>
            <a:spLocks noGrp="1"/>
          </p:cNvSpPr>
          <p:nvPr>
            <p:ph type="title"/>
          </p:nvPr>
        </p:nvSpPr>
        <p:spPr>
          <a:xfrm>
            <a:off x="205484" y="12230"/>
            <a:ext cx="6914507" cy="837191"/>
          </a:xfrm>
        </p:spPr>
        <p:txBody>
          <a:bodyPr/>
          <a:lstStyle/>
          <a:p>
            <a:r>
              <a:rPr lang="el-GR" sz="2600" b="1" dirty="0">
                <a:latin typeface="Calibri" panose="020F0502020204030204" pitchFamily="34" charset="0"/>
                <a:ea typeface="Calibri" panose="020F0502020204030204" pitchFamily="34" charset="0"/>
                <a:cs typeface="Calibri" panose="020F0502020204030204" pitchFamily="34" charset="0"/>
              </a:rPr>
              <a:t>Νέα παραγωγή για συμμετοχή στο μοντέλο στόχος </a:t>
            </a:r>
            <a:endParaRPr lang="en-GB" sz="26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2813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80BAC8-4B89-8179-10E4-879218EAB39E}"/>
              </a:ext>
            </a:extLst>
          </p:cNvPr>
          <p:cNvPicPr>
            <a:picLocks noChangeAspect="1"/>
          </p:cNvPicPr>
          <p:nvPr/>
        </p:nvPicPr>
        <p:blipFill>
          <a:blip r:embed="rId2"/>
          <a:stretch>
            <a:fillRect/>
          </a:stretch>
        </p:blipFill>
        <p:spPr>
          <a:xfrm>
            <a:off x="955588" y="0"/>
            <a:ext cx="6051989" cy="5157435"/>
          </a:xfrm>
          <a:prstGeom prst="rect">
            <a:avLst/>
          </a:prstGeom>
        </p:spPr>
      </p:pic>
      <p:pic>
        <p:nvPicPr>
          <p:cNvPr id="4" name="Picture 3">
            <a:extLst>
              <a:ext uri="{FF2B5EF4-FFF2-40B4-BE49-F238E27FC236}">
                <a16:creationId xmlns:a16="http://schemas.microsoft.com/office/drawing/2014/main" id="{E0A2C784-9C2C-F82D-9885-56A17FA85A0A}"/>
              </a:ext>
            </a:extLst>
          </p:cNvPr>
          <p:cNvPicPr>
            <a:picLocks noChangeAspect="1"/>
          </p:cNvPicPr>
          <p:nvPr/>
        </p:nvPicPr>
        <p:blipFill>
          <a:blip r:embed="rId3"/>
          <a:stretch>
            <a:fillRect/>
          </a:stretch>
        </p:blipFill>
        <p:spPr>
          <a:xfrm>
            <a:off x="960110" y="1526384"/>
            <a:ext cx="5129580" cy="2382849"/>
          </a:xfrm>
          <a:prstGeom prst="rect">
            <a:avLst/>
          </a:prstGeom>
        </p:spPr>
      </p:pic>
      <p:pic>
        <p:nvPicPr>
          <p:cNvPr id="5" name="Picture 4">
            <a:extLst>
              <a:ext uri="{FF2B5EF4-FFF2-40B4-BE49-F238E27FC236}">
                <a16:creationId xmlns:a16="http://schemas.microsoft.com/office/drawing/2014/main" id="{DCB983AE-7BF2-2D41-E192-05BA4E7B003C}"/>
              </a:ext>
            </a:extLst>
          </p:cNvPr>
          <p:cNvPicPr>
            <a:picLocks noChangeAspect="1"/>
          </p:cNvPicPr>
          <p:nvPr/>
        </p:nvPicPr>
        <p:blipFill>
          <a:blip r:embed="rId4"/>
          <a:stretch>
            <a:fillRect/>
          </a:stretch>
        </p:blipFill>
        <p:spPr>
          <a:xfrm>
            <a:off x="990933" y="3921214"/>
            <a:ext cx="5971013" cy="1222287"/>
          </a:xfrm>
          <a:prstGeom prst="rect">
            <a:avLst/>
          </a:prstGeom>
        </p:spPr>
      </p:pic>
      <p:sp>
        <p:nvSpPr>
          <p:cNvPr id="8" name="Slide Number Placeholder 7">
            <a:extLst>
              <a:ext uri="{FF2B5EF4-FFF2-40B4-BE49-F238E27FC236}">
                <a16:creationId xmlns:a16="http://schemas.microsoft.com/office/drawing/2014/main" id="{B5245816-0063-C3BB-50E3-7433E6490B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01469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5F40-DF04-A542-7094-FFDD85ECC228}"/>
              </a:ext>
            </a:extLst>
          </p:cNvPr>
          <p:cNvSpPr>
            <a:spLocks noGrp="1"/>
          </p:cNvSpPr>
          <p:nvPr>
            <p:ph type="title"/>
          </p:nvPr>
        </p:nvSpPr>
        <p:spPr>
          <a:xfrm>
            <a:off x="71919" y="120078"/>
            <a:ext cx="6940193" cy="423159"/>
          </a:xfrm>
        </p:spPr>
        <p:txBody>
          <a:bodyPr/>
          <a:lstStyle/>
          <a:p>
            <a:r>
              <a:rPr lang="el-GR" sz="2800" b="1" dirty="0">
                <a:latin typeface="Calibri" panose="020F0502020204030204" pitchFamily="34" charset="0"/>
                <a:ea typeface="Calibri" panose="020F0502020204030204" pitchFamily="34" charset="0"/>
                <a:cs typeface="Calibri" panose="020F0502020204030204" pitchFamily="34" charset="0"/>
              </a:rPr>
              <a:t>Πιο δρόμο πρέπει να ακολουθήσει η Κύπρος;</a:t>
            </a:r>
            <a:br>
              <a:rPr lang="el-GR" sz="2800" b="1" dirty="0">
                <a:latin typeface="Calibri" panose="020F0502020204030204" pitchFamily="34" charset="0"/>
                <a:ea typeface="Calibri" panose="020F0502020204030204" pitchFamily="34" charset="0"/>
                <a:cs typeface="Calibri" panose="020F0502020204030204" pitchFamily="34" charset="0"/>
              </a:rPr>
            </a:br>
            <a:r>
              <a:rPr lang="el-GR" sz="2000" b="1" dirty="0">
                <a:latin typeface="Calibri" panose="020F0502020204030204" pitchFamily="34" charset="0"/>
                <a:ea typeface="Calibri" panose="020F0502020204030204" pitchFamily="34" charset="0"/>
                <a:cs typeface="Calibri" panose="020F0502020204030204" pitchFamily="34" charset="0"/>
              </a:rPr>
              <a:t>(</a:t>
            </a:r>
            <a:r>
              <a:rPr lang="en-GB" sz="2000" b="1" dirty="0" err="1">
                <a:latin typeface="Calibri" panose="020F0502020204030204" pitchFamily="34" charset="0"/>
                <a:ea typeface="Calibri" panose="020F0502020204030204" pitchFamily="34" charset="0"/>
                <a:cs typeface="Calibri" panose="020F0502020204030204" pitchFamily="34" charset="0"/>
              </a:rPr>
              <a:t>Dr.</a:t>
            </a:r>
            <a:r>
              <a:rPr lang="en-GB" sz="2000" b="1" dirty="0">
                <a:latin typeface="Calibri" panose="020F0502020204030204" pitchFamily="34" charset="0"/>
                <a:ea typeface="Calibri" panose="020F0502020204030204" pitchFamily="34" charset="0"/>
                <a:cs typeface="Calibri" panose="020F0502020204030204" pitchFamily="34" charset="0"/>
              </a:rPr>
              <a:t> Alex </a:t>
            </a:r>
            <a:r>
              <a:rPr lang="en-GB" sz="2000" b="1" dirty="0" err="1">
                <a:latin typeface="Calibri" panose="020F0502020204030204" pitchFamily="34" charset="0"/>
                <a:ea typeface="Calibri" panose="020F0502020204030204" pitchFamily="34" charset="0"/>
                <a:cs typeface="Calibri" panose="020F0502020204030204" pitchFamily="34" charset="0"/>
              </a:rPr>
              <a:t>Papalexopoulos</a:t>
            </a:r>
            <a:r>
              <a:rPr lang="el-GR" sz="2000" b="1" dirty="0">
                <a:latin typeface="Calibri" panose="020F0502020204030204" pitchFamily="34" charset="0"/>
                <a:ea typeface="Calibri" panose="020F0502020204030204" pitchFamily="34" charset="0"/>
                <a:cs typeface="Calibri" panose="020F0502020204030204" pitchFamily="34" charset="0"/>
              </a:rPr>
              <a:t>)</a:t>
            </a:r>
            <a:endParaRPr lang="en-GB" sz="2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96B5D82-C952-192D-B43A-61914ADD5323}"/>
              </a:ext>
            </a:extLst>
          </p:cNvPr>
          <p:cNvSpPr>
            <a:spLocks noGrp="1"/>
          </p:cNvSpPr>
          <p:nvPr>
            <p:ph type="body" idx="1"/>
          </p:nvPr>
        </p:nvSpPr>
        <p:spPr>
          <a:xfrm>
            <a:off x="6848070" y="944379"/>
            <a:ext cx="2257855" cy="4110848"/>
          </a:xfrm>
        </p:spPr>
        <p:txBody>
          <a:bodyPr/>
          <a:lstStyle/>
          <a:p>
            <a:pPr marL="180000" indent="-180000">
              <a:spcBef>
                <a:spcPts val="0"/>
              </a:spcBef>
            </a:pPr>
            <a:r>
              <a:rPr lang="el-GR" sz="1800" dirty="0">
                <a:latin typeface="Calibri" panose="020F0502020204030204" pitchFamily="34" charset="0"/>
                <a:ea typeface="Calibri" panose="020F0502020204030204" pitchFamily="34" charset="0"/>
                <a:cs typeface="Calibri" panose="020F0502020204030204" pitchFamily="34" charset="0"/>
              </a:rPr>
              <a:t>Έχουμε ανόμοια προϊόντα στην αγορά</a:t>
            </a:r>
          </a:p>
          <a:p>
            <a:pPr marL="180000" indent="-180000">
              <a:spcBef>
                <a:spcPts val="0"/>
              </a:spcBef>
            </a:pPr>
            <a:r>
              <a:rPr lang="el-GR" sz="1800" dirty="0">
                <a:latin typeface="Calibri" panose="020F0502020204030204" pitchFamily="34" charset="0"/>
                <a:ea typeface="Calibri" panose="020F0502020204030204" pitchFamily="34" charset="0"/>
                <a:cs typeface="Calibri" panose="020F0502020204030204" pitchFamily="34" charset="0"/>
              </a:rPr>
              <a:t>Οι χαμηλές τιμές των ΑΠΕ καταλήγουν σε λίγους</a:t>
            </a:r>
            <a:endParaRPr lang="en-GB" sz="1800" dirty="0">
              <a:latin typeface="Calibri" panose="020F0502020204030204" pitchFamily="34" charset="0"/>
              <a:ea typeface="Calibri" panose="020F0502020204030204" pitchFamily="34" charset="0"/>
              <a:cs typeface="Calibri" panose="020F0502020204030204" pitchFamily="34" charset="0"/>
            </a:endParaRPr>
          </a:p>
          <a:p>
            <a:pPr marL="180000" indent="-180000">
              <a:spcBef>
                <a:spcPts val="0"/>
              </a:spcBef>
            </a:pPr>
            <a:r>
              <a:rPr lang="el-GR" sz="1800" dirty="0">
                <a:latin typeface="Calibri" panose="020F0502020204030204" pitchFamily="34" charset="0"/>
                <a:ea typeface="Calibri" panose="020F0502020204030204" pitchFamily="34" charset="0"/>
                <a:cs typeface="Calibri" panose="020F0502020204030204" pitchFamily="34" charset="0"/>
              </a:rPr>
              <a:t>Μήπως θέλουμε πιο απλουστευμένους κανόνες αγοράς και </a:t>
            </a:r>
            <a:r>
              <a:rPr lang="el-GR" sz="1800" dirty="0" err="1">
                <a:latin typeface="Calibri" panose="020F0502020204030204" pitchFamily="34" charset="0"/>
                <a:ea typeface="Calibri" panose="020F0502020204030204" pitchFamily="34" charset="0"/>
                <a:cs typeface="Calibri" panose="020F0502020204030204" pitchFamily="34" charset="0"/>
              </a:rPr>
              <a:t>στοχευμένους</a:t>
            </a:r>
            <a:r>
              <a:rPr lang="el-GR" sz="1800" dirty="0">
                <a:latin typeface="Calibri" panose="020F0502020204030204" pitchFamily="34" charset="0"/>
                <a:ea typeface="Calibri" panose="020F0502020204030204" pitchFamily="34" charset="0"/>
                <a:cs typeface="Calibri" panose="020F0502020204030204" pitchFamily="34" charset="0"/>
              </a:rPr>
              <a:t>; </a:t>
            </a:r>
          </a:p>
          <a:p>
            <a:pPr marL="180000" indent="-180000">
              <a:spcBef>
                <a:spcPts val="0"/>
              </a:spcBef>
            </a:pPr>
            <a:r>
              <a:rPr lang="el-GR" dirty="0">
                <a:latin typeface="Calibri" panose="020F0502020204030204" pitchFamily="34" charset="0"/>
                <a:ea typeface="Calibri" panose="020F0502020204030204" pitchFamily="34" charset="0"/>
                <a:cs typeface="Calibri" panose="020F0502020204030204" pitchFamily="34" charset="0"/>
              </a:rPr>
              <a:t>ΑΠΕ: με συμβόλαια του τύπου </a:t>
            </a:r>
            <a:r>
              <a:rPr lang="en-GB" dirty="0" err="1">
                <a:latin typeface="Calibri" panose="020F0502020204030204" pitchFamily="34" charset="0"/>
                <a:ea typeface="Calibri" panose="020F0502020204030204" pitchFamily="34" charset="0"/>
                <a:cs typeface="Calibri" panose="020F0502020204030204" pitchFamily="34" charset="0"/>
              </a:rPr>
              <a:t>CoD</a:t>
            </a:r>
            <a:r>
              <a:rPr lang="en-GB"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και επιλεγμένες τεχνολογίες</a:t>
            </a:r>
          </a:p>
        </p:txBody>
      </p:sp>
      <p:sp>
        <p:nvSpPr>
          <p:cNvPr id="4" name="Slide Number Placeholder 3">
            <a:extLst>
              <a:ext uri="{FF2B5EF4-FFF2-40B4-BE49-F238E27FC236}">
                <a16:creationId xmlns:a16="http://schemas.microsoft.com/office/drawing/2014/main" id="{7D3307B1-C785-7662-8A00-C80F247F56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6" name="Picture 5">
            <a:extLst>
              <a:ext uri="{FF2B5EF4-FFF2-40B4-BE49-F238E27FC236}">
                <a16:creationId xmlns:a16="http://schemas.microsoft.com/office/drawing/2014/main" id="{DF295CA3-045F-EBA7-7E81-A1934526BA8E}"/>
              </a:ext>
            </a:extLst>
          </p:cNvPr>
          <p:cNvPicPr>
            <a:picLocks noChangeAspect="1"/>
          </p:cNvPicPr>
          <p:nvPr/>
        </p:nvPicPr>
        <p:blipFill>
          <a:blip r:embed="rId3"/>
          <a:stretch>
            <a:fillRect/>
          </a:stretch>
        </p:blipFill>
        <p:spPr>
          <a:xfrm>
            <a:off x="0" y="1032652"/>
            <a:ext cx="6848071" cy="4110848"/>
          </a:xfrm>
          <a:prstGeom prst="rect">
            <a:avLst/>
          </a:prstGeom>
        </p:spPr>
      </p:pic>
    </p:spTree>
    <p:extLst>
      <p:ext uri="{BB962C8B-B14F-4D97-AF65-F5344CB8AC3E}">
        <p14:creationId xmlns:p14="http://schemas.microsoft.com/office/powerpoint/2010/main" val="17610636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C02E-5EEA-DFE0-7A0D-EAF2DC42C26B}"/>
              </a:ext>
            </a:extLst>
          </p:cNvPr>
          <p:cNvSpPr>
            <a:spLocks noGrp="1"/>
          </p:cNvSpPr>
          <p:nvPr>
            <p:ph type="title"/>
          </p:nvPr>
        </p:nvSpPr>
        <p:spPr>
          <a:xfrm>
            <a:off x="457200" y="234387"/>
            <a:ext cx="6601146" cy="433433"/>
          </a:xfrm>
        </p:spPr>
        <p:txBody>
          <a:bodyPr/>
          <a:lstStyle/>
          <a:p>
            <a:r>
              <a:rPr lang="el-GR" sz="3200" dirty="0">
                <a:latin typeface="Calibri" panose="020F0502020204030204" pitchFamily="34" charset="0"/>
                <a:ea typeface="Calibri" panose="020F0502020204030204" pitchFamily="34" charset="0"/>
                <a:cs typeface="Calibri" panose="020F0502020204030204" pitchFamily="34" charset="0"/>
              </a:rPr>
              <a:t>Η Κύπρος του 2023</a:t>
            </a:r>
            <a:endParaRPr lang="en-GB" sz="32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C39AA9FA-5B6E-3AA7-992F-0502443931B5}"/>
              </a:ext>
            </a:extLst>
          </p:cNvPr>
          <p:cNvSpPr>
            <a:spLocks noGrp="1"/>
          </p:cNvSpPr>
          <p:nvPr>
            <p:ph type="body" idx="1"/>
          </p:nvPr>
        </p:nvSpPr>
        <p:spPr>
          <a:xfrm>
            <a:off x="6744984" y="769287"/>
            <a:ext cx="2399016" cy="3867463"/>
          </a:xfrm>
        </p:spPr>
        <p:txBody>
          <a:bodyPr/>
          <a:lstStyle/>
          <a:p>
            <a:pPr marL="114300" indent="0">
              <a:buNone/>
            </a:pPr>
            <a:r>
              <a:rPr lang="el-GR" sz="1400" b="0" i="0" dirty="0">
                <a:solidFill>
                  <a:srgbClr val="333333"/>
                </a:solidFill>
                <a:effectLst/>
                <a:latin typeface="Helvetica Neue"/>
              </a:rPr>
              <a:t>Την Πέμπτη 18 Μαΐου, οι ΑΠΕ κάλυψαν τη συνολική ζήτηση ηλεκτρισμού σε μέγιστο ποσοστό της τάξης του 64%.</a:t>
            </a:r>
            <a:r>
              <a:rPr lang="el-GR" sz="1400" dirty="0">
                <a:solidFill>
                  <a:srgbClr val="333333"/>
                </a:solidFill>
                <a:latin typeface="Helvetica Neue"/>
              </a:rPr>
              <a:t>Σ</a:t>
            </a:r>
            <a:r>
              <a:rPr lang="el-GR" sz="1400" b="0" i="0" dirty="0">
                <a:solidFill>
                  <a:srgbClr val="333333"/>
                </a:solidFill>
                <a:effectLst/>
                <a:latin typeface="Helvetica Neue"/>
              </a:rPr>
              <a:t>τις 11:30 το μεσημέρι η καθαρή ενέργεια επικράτησε στο μείγμα ηλεκτροπαραγωγής, με τη συμμετοχή των </a:t>
            </a:r>
            <a:r>
              <a:rPr lang="el-GR" sz="1400" b="0" i="0" dirty="0" err="1">
                <a:solidFill>
                  <a:srgbClr val="333333"/>
                </a:solidFill>
                <a:effectLst/>
                <a:latin typeface="Helvetica Neue"/>
              </a:rPr>
              <a:t>φωτοβολταϊκών</a:t>
            </a:r>
            <a:r>
              <a:rPr lang="el-GR" sz="1400" b="0" i="0" dirty="0">
                <a:solidFill>
                  <a:srgbClr val="333333"/>
                </a:solidFill>
                <a:effectLst/>
                <a:latin typeface="Helvetica Neue"/>
              </a:rPr>
              <a:t> να φτάνει το 55%, των αιολικών το 8% και της βιομάζας το 1%. Για τις ίδιες ώρες, παραγωγή από συμβατικά καύσιμα κάλυψε το υπόλοιπο 36% της Ζήτησης.</a:t>
            </a:r>
            <a:endParaRPr lang="en-GB" sz="1400" dirty="0"/>
          </a:p>
        </p:txBody>
      </p:sp>
      <p:sp>
        <p:nvSpPr>
          <p:cNvPr id="4" name="Slide Number Placeholder 3">
            <a:extLst>
              <a:ext uri="{FF2B5EF4-FFF2-40B4-BE49-F238E27FC236}">
                <a16:creationId xmlns:a16="http://schemas.microsoft.com/office/drawing/2014/main" id="{D6596D63-6542-823D-44A5-D19628FB8C5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 sz="1200" b="0" i="0" u="none" strike="noStrike" kern="0" cap="none" spc="0" normalizeH="0" baseline="0" noProof="0">
              <a:ln>
                <a:noFill/>
              </a:ln>
              <a:solidFill>
                <a:srgbClr val="FFFFFF"/>
              </a:solidFill>
              <a:effectLst/>
              <a:uLnTx/>
              <a:uFillTx/>
              <a:latin typeface="Barlow Light"/>
              <a:sym typeface="Barlow Light"/>
            </a:endParaRPr>
          </a:p>
        </p:txBody>
      </p:sp>
      <p:pic>
        <p:nvPicPr>
          <p:cNvPr id="6" name="Picture 5">
            <a:extLst>
              <a:ext uri="{FF2B5EF4-FFF2-40B4-BE49-F238E27FC236}">
                <a16:creationId xmlns:a16="http://schemas.microsoft.com/office/drawing/2014/main" id="{BE7D7B53-598F-7762-3A84-A225A50B0A72}"/>
              </a:ext>
            </a:extLst>
          </p:cNvPr>
          <p:cNvPicPr>
            <a:picLocks noChangeAspect="1"/>
          </p:cNvPicPr>
          <p:nvPr/>
        </p:nvPicPr>
        <p:blipFill>
          <a:blip r:embed="rId3"/>
          <a:stretch>
            <a:fillRect/>
          </a:stretch>
        </p:blipFill>
        <p:spPr>
          <a:xfrm>
            <a:off x="14318" y="1039111"/>
            <a:ext cx="6848819" cy="4097897"/>
          </a:xfrm>
          <a:prstGeom prst="rect">
            <a:avLst/>
          </a:prstGeom>
        </p:spPr>
      </p:pic>
    </p:spTree>
    <p:extLst>
      <p:ext uri="{BB962C8B-B14F-4D97-AF65-F5344CB8AC3E}">
        <p14:creationId xmlns:p14="http://schemas.microsoft.com/office/powerpoint/2010/main" val="150097266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grpSp>
        <p:nvGrpSpPr>
          <p:cNvPr id="2060" name="Google Shape;2060;p34"/>
          <p:cNvGrpSpPr/>
          <p:nvPr/>
        </p:nvGrpSpPr>
        <p:grpSpPr>
          <a:xfrm>
            <a:off x="5326080" y="238227"/>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744109" y="1510312"/>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l-GR" sz="4000" dirty="0">
                <a:latin typeface="Calibri" panose="020F0502020204030204" pitchFamily="34" charset="0"/>
                <a:ea typeface="Calibri" panose="020F0502020204030204" pitchFamily="34" charset="0"/>
                <a:cs typeface="Calibri" panose="020F0502020204030204" pitchFamily="34" charset="0"/>
              </a:rPr>
              <a:t>Ευχαριστώ!</a:t>
            </a:r>
            <a:endParaRPr sz="4000" dirty="0">
              <a:latin typeface="Calibri" panose="020F0502020204030204" pitchFamily="34" charset="0"/>
              <a:ea typeface="Calibri" panose="020F0502020204030204" pitchFamily="34" charset="0"/>
              <a:cs typeface="Calibri" panose="020F0502020204030204" pitchFamily="34" charset="0"/>
            </a:endParaRPr>
          </a:p>
        </p:txBody>
      </p:sp>
      <p:sp>
        <p:nvSpPr>
          <p:cNvPr id="2207" name="Google Shape;2207;p34"/>
          <p:cNvSpPr txBox="1">
            <a:spLocks noGrp="1"/>
          </p:cNvSpPr>
          <p:nvPr>
            <p:ph type="subTitle" idx="4294967295"/>
          </p:nvPr>
        </p:nvSpPr>
        <p:spPr>
          <a:xfrm>
            <a:off x="685800" y="3003943"/>
            <a:ext cx="4343700" cy="1377985"/>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l-GR" sz="3600" b="1" dirty="0">
                <a:solidFill>
                  <a:schemeClr val="accent1"/>
                </a:solidFill>
                <a:latin typeface="Barlow"/>
                <a:ea typeface="Barlow"/>
                <a:cs typeface="Barlow"/>
                <a:sym typeface="Barlow"/>
              </a:rPr>
              <a:t>Ερωτήσεις;</a:t>
            </a:r>
            <a:endParaRPr sz="3600" b="1" dirty="0">
              <a:solidFill>
                <a:schemeClr val="accent1"/>
              </a:solidFill>
              <a:latin typeface="Barlow"/>
              <a:ea typeface="Barlow"/>
              <a:cs typeface="Barlow"/>
              <a:sym typeface="Barlow"/>
            </a:endParaRPr>
          </a:p>
          <a:p>
            <a:pPr marL="457200" lvl="0" indent="-342900" algn="l" rtl="0">
              <a:spcBef>
                <a:spcPts val="600"/>
              </a:spcBef>
              <a:spcAft>
                <a:spcPts val="0"/>
              </a:spcAft>
              <a:buSzPts val="1800"/>
              <a:buChar char="▸"/>
            </a:pPr>
            <a:r>
              <a:rPr lang="en-GB" dirty="0">
                <a:hlinkClick r:id="rId3"/>
              </a:rPr>
              <a:t>venizelos@epltechfront.com</a:t>
            </a:r>
            <a:endParaRPr lang="en-GB" dirty="0"/>
          </a:p>
        </p:txBody>
      </p:sp>
      <p:pic>
        <p:nvPicPr>
          <p:cNvPr id="2" name="Picture 1">
            <a:extLst>
              <a:ext uri="{FF2B5EF4-FFF2-40B4-BE49-F238E27FC236}">
                <a16:creationId xmlns:a16="http://schemas.microsoft.com/office/drawing/2014/main" id="{71CD55C6-00B7-D83F-18B6-2FBA2E1E4CFF}"/>
              </a:ext>
            </a:extLst>
          </p:cNvPr>
          <p:cNvPicPr>
            <a:picLocks noChangeAspect="1"/>
          </p:cNvPicPr>
          <p:nvPr/>
        </p:nvPicPr>
        <p:blipFill>
          <a:blip r:embed="rId4"/>
          <a:stretch>
            <a:fillRect/>
          </a:stretch>
        </p:blipFill>
        <p:spPr>
          <a:xfrm>
            <a:off x="-1" y="-1"/>
            <a:ext cx="1176391" cy="1176391"/>
          </a:xfrm>
          <a:prstGeom prst="rect">
            <a:avLst/>
          </a:prstGeom>
        </p:spPr>
      </p:pic>
      <p:sp>
        <p:nvSpPr>
          <p:cNvPr id="3" name="Slide Number Placeholder 2">
            <a:extLst>
              <a:ext uri="{FF2B5EF4-FFF2-40B4-BE49-F238E27FC236}">
                <a16:creationId xmlns:a16="http://schemas.microsoft.com/office/drawing/2014/main" id="{75381F7D-8182-8A7F-8AA8-78C2DF695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C934D-1E1F-4EE0-8256-26D726C7DC03}"/>
              </a:ext>
            </a:extLst>
          </p:cNvPr>
          <p:cNvPicPr>
            <a:picLocks noChangeAspect="1"/>
          </p:cNvPicPr>
          <p:nvPr/>
        </p:nvPicPr>
        <p:blipFill>
          <a:blip r:embed="rId2"/>
          <a:stretch>
            <a:fillRect/>
          </a:stretch>
        </p:blipFill>
        <p:spPr>
          <a:xfrm>
            <a:off x="38075" y="2"/>
            <a:ext cx="7599086" cy="5063033"/>
          </a:xfrm>
          <a:prstGeom prst="rect">
            <a:avLst/>
          </a:prstGeom>
        </p:spPr>
      </p:pic>
      <p:sp>
        <p:nvSpPr>
          <p:cNvPr id="2" name="Date Placeholder 1">
            <a:extLst>
              <a:ext uri="{FF2B5EF4-FFF2-40B4-BE49-F238E27FC236}">
                <a16:creationId xmlns:a16="http://schemas.microsoft.com/office/drawing/2014/main" id="{1E9361AB-0821-4738-89D0-FBC15C5A7E39}"/>
              </a:ext>
            </a:extLst>
          </p:cNvPr>
          <p:cNvSpPr>
            <a:spLocks noGrp="1"/>
          </p:cNvSpPr>
          <p:nvPr>
            <p:ph type="dt" sz="half" idx="10"/>
          </p:nvPr>
        </p:nvSpPr>
        <p:spPr>
          <a:xfrm>
            <a:off x="692150" y="6397912"/>
            <a:ext cx="18252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D164FE6-5AE2-4666-8D48-FC4560CD6E51}" type="datetime1">
              <a:rPr kumimoji="0" lang="en-US" sz="1200" b="0" i="0" u="none" strike="noStrike" kern="1200" cap="none" spc="0" normalizeH="0" baseline="0" noProof="0" smtClean="0">
                <a:ln>
                  <a:noFill/>
                </a:ln>
                <a:solidFill>
                  <a:srgbClr val="FFFFFF"/>
                </a:solidFill>
                <a:effectLst/>
                <a:uLnTx/>
                <a:uFillTx/>
                <a:latin typeface="Arial"/>
                <a:ea typeface="+mn-ea"/>
                <a:cs typeface="+mn-cs"/>
                <a:sym typeface="Arial"/>
              </a:rPr>
              <a:t>10/4/2023</a:t>
            </a:fld>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3" name="Footer Placeholder 2">
            <a:extLst>
              <a:ext uri="{FF2B5EF4-FFF2-40B4-BE49-F238E27FC236}">
                <a16:creationId xmlns:a16="http://schemas.microsoft.com/office/drawing/2014/main" id="{53195CFB-369F-4351-A84E-E2AC7327EE8C}"/>
              </a:ext>
            </a:extLst>
          </p:cNvPr>
          <p:cNvSpPr>
            <a:spLocks noGrp="1"/>
          </p:cNvSpPr>
          <p:nvPr>
            <p:ph type="ftr" sz="quarter" idx="11"/>
          </p:nvPr>
        </p:nvSpPr>
        <p:spPr>
          <a:xfrm>
            <a:off x="3248891" y="6397912"/>
            <a:ext cx="6116781"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1200" cap="none" spc="0" normalizeH="0" baseline="0" noProof="0">
                <a:ln>
                  <a:noFill/>
                </a:ln>
                <a:solidFill>
                  <a:srgbClr val="FFFFFF"/>
                </a:solidFill>
                <a:effectLst/>
                <a:uLnTx/>
                <a:uFillTx/>
                <a:latin typeface="Arial"/>
                <a:ea typeface="+mn-ea"/>
                <a:cs typeface="+mn-cs"/>
                <a:sym typeface="Arial"/>
              </a:rPr>
              <a:t>Η αγορά ηλεκτρισμού στην Κύπρο</a:t>
            </a:r>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5" name="Slide Number Placeholder 4">
            <a:extLst>
              <a:ext uri="{FF2B5EF4-FFF2-40B4-BE49-F238E27FC236}">
                <a16:creationId xmlns:a16="http://schemas.microsoft.com/office/drawing/2014/main" id="{9B539DB4-455F-40A6-8B6A-D74312D6E3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DEBFC62-E3CF-4012-8A8B-ABF1C18EA022}" type="slidenum">
              <a:rPr kumimoji="0" lang="en-GB"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FFFFFF"/>
              </a:solidFill>
              <a:effectLst/>
              <a:uLnTx/>
              <a:uFillTx/>
              <a:latin typeface="Barlow Light"/>
              <a:sym typeface="Barlow Light"/>
            </a:endParaRPr>
          </a:p>
        </p:txBody>
      </p:sp>
    </p:spTree>
    <p:extLst>
      <p:ext uri="{BB962C8B-B14F-4D97-AF65-F5344CB8AC3E}">
        <p14:creationId xmlns:p14="http://schemas.microsoft.com/office/powerpoint/2010/main" val="13678683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4383F-F08A-44D3-8E0D-8006982A0FCF}"/>
              </a:ext>
            </a:extLst>
          </p:cNvPr>
          <p:cNvSpPr>
            <a:spLocks noGrp="1"/>
          </p:cNvSpPr>
          <p:nvPr>
            <p:ph type="dt" sz="half" idx="10"/>
          </p:nvPr>
        </p:nvSpPr>
        <p:spPr>
          <a:xfrm>
            <a:off x="692150" y="6397912"/>
            <a:ext cx="18252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C3649F4-4A87-4E46-9CDD-6FBC2AB4FB47}" type="datetime1">
              <a:rPr kumimoji="0" lang="en-US" sz="1200" b="0" i="0" u="none" strike="noStrike" kern="1200" cap="none" spc="0" normalizeH="0" baseline="0" noProof="0" smtClean="0">
                <a:ln>
                  <a:noFill/>
                </a:ln>
                <a:solidFill>
                  <a:srgbClr val="FFFFFF"/>
                </a:solidFill>
                <a:effectLst/>
                <a:uLnTx/>
                <a:uFillTx/>
                <a:latin typeface="Arial"/>
                <a:ea typeface="+mn-ea"/>
                <a:cs typeface="+mn-cs"/>
                <a:sym typeface="Arial"/>
              </a:rPr>
              <a:t>10/4/2023</a:t>
            </a:fld>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3" name="Footer Placeholder 2">
            <a:extLst>
              <a:ext uri="{FF2B5EF4-FFF2-40B4-BE49-F238E27FC236}">
                <a16:creationId xmlns:a16="http://schemas.microsoft.com/office/drawing/2014/main" id="{B15F3CD5-2F08-4B12-B927-185C1C93DC81}"/>
              </a:ext>
            </a:extLst>
          </p:cNvPr>
          <p:cNvSpPr>
            <a:spLocks noGrp="1"/>
          </p:cNvSpPr>
          <p:nvPr>
            <p:ph type="ftr" sz="quarter" idx="11"/>
          </p:nvPr>
        </p:nvSpPr>
        <p:spPr>
          <a:xfrm>
            <a:off x="3248891" y="6397912"/>
            <a:ext cx="6116781"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1200" cap="none" spc="0" normalizeH="0" baseline="0" noProof="0">
                <a:ln>
                  <a:noFill/>
                </a:ln>
                <a:solidFill>
                  <a:srgbClr val="FFFFFF"/>
                </a:solidFill>
                <a:effectLst/>
                <a:uLnTx/>
                <a:uFillTx/>
                <a:latin typeface="Arial"/>
                <a:ea typeface="+mn-ea"/>
                <a:cs typeface="+mn-cs"/>
                <a:sym typeface="Arial"/>
              </a:rPr>
              <a:t>Η αγορά ηλεκτρισμού στην Κύπρο</a:t>
            </a:r>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DB8EB521-B599-4DF2-8FDE-5D4A199D3764}"/>
              </a:ext>
            </a:extLst>
          </p:cNvPr>
          <p:cNvPicPr>
            <a:picLocks noChangeAspect="1"/>
          </p:cNvPicPr>
          <p:nvPr/>
        </p:nvPicPr>
        <p:blipFill>
          <a:blip r:embed="rId2"/>
          <a:stretch>
            <a:fillRect/>
          </a:stretch>
        </p:blipFill>
        <p:spPr>
          <a:xfrm>
            <a:off x="1" y="-3912"/>
            <a:ext cx="7629754" cy="5140093"/>
          </a:xfrm>
          <a:prstGeom prst="rect">
            <a:avLst/>
          </a:prstGeom>
        </p:spPr>
      </p:pic>
      <p:sp>
        <p:nvSpPr>
          <p:cNvPr id="5" name="Slide Number Placeholder 4">
            <a:extLst>
              <a:ext uri="{FF2B5EF4-FFF2-40B4-BE49-F238E27FC236}">
                <a16:creationId xmlns:a16="http://schemas.microsoft.com/office/drawing/2014/main" id="{2D3B903A-FA85-4AA3-A707-D935E9095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DEBFC62-E3CF-4012-8A8B-ABF1C18EA022}" type="slidenum">
              <a:rPr kumimoji="0" lang="en-GB"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FFFFFF"/>
              </a:solidFill>
              <a:effectLst/>
              <a:uLnTx/>
              <a:uFillTx/>
              <a:latin typeface="Barlow Light"/>
              <a:sym typeface="Barlow Light"/>
            </a:endParaRPr>
          </a:p>
        </p:txBody>
      </p:sp>
    </p:spTree>
    <p:extLst>
      <p:ext uri="{BB962C8B-B14F-4D97-AF65-F5344CB8AC3E}">
        <p14:creationId xmlns:p14="http://schemas.microsoft.com/office/powerpoint/2010/main" val="168356823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2F161-FDF9-4687-B88B-7878C52DA1EC}"/>
              </a:ext>
            </a:extLst>
          </p:cNvPr>
          <p:cNvSpPr>
            <a:spLocks noGrp="1"/>
          </p:cNvSpPr>
          <p:nvPr>
            <p:ph type="dt" sz="half" idx="10"/>
          </p:nvPr>
        </p:nvSpPr>
        <p:spPr>
          <a:xfrm>
            <a:off x="692150" y="6397912"/>
            <a:ext cx="18252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2445C36-2551-49B8-860A-4E1663BEFF6F}" type="datetime1">
              <a:rPr kumimoji="0" lang="en-US" sz="1200" b="0" i="0" u="none" strike="noStrike" kern="1200" cap="none" spc="0" normalizeH="0" baseline="0" noProof="0" smtClean="0">
                <a:ln>
                  <a:noFill/>
                </a:ln>
                <a:solidFill>
                  <a:srgbClr val="FFFFFF"/>
                </a:solidFill>
                <a:effectLst/>
                <a:uLnTx/>
                <a:uFillTx/>
                <a:latin typeface="Arial"/>
                <a:ea typeface="+mn-ea"/>
                <a:cs typeface="+mn-cs"/>
                <a:sym typeface="Arial"/>
              </a:rPr>
              <a:t>10/4/2023</a:t>
            </a:fld>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3" name="Footer Placeholder 2">
            <a:extLst>
              <a:ext uri="{FF2B5EF4-FFF2-40B4-BE49-F238E27FC236}">
                <a16:creationId xmlns:a16="http://schemas.microsoft.com/office/drawing/2014/main" id="{733B4DF2-5332-4901-94E2-C13B63490ABC}"/>
              </a:ext>
            </a:extLst>
          </p:cNvPr>
          <p:cNvSpPr>
            <a:spLocks noGrp="1"/>
          </p:cNvSpPr>
          <p:nvPr>
            <p:ph type="ftr" sz="quarter" idx="11"/>
          </p:nvPr>
        </p:nvSpPr>
        <p:spPr>
          <a:xfrm>
            <a:off x="3248891" y="6397912"/>
            <a:ext cx="6116781"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1200" cap="none" spc="0" normalizeH="0" baseline="0" noProof="0">
                <a:ln>
                  <a:noFill/>
                </a:ln>
                <a:solidFill>
                  <a:srgbClr val="FFFFFF"/>
                </a:solidFill>
                <a:effectLst/>
                <a:uLnTx/>
                <a:uFillTx/>
                <a:latin typeface="Arial"/>
                <a:ea typeface="+mn-ea"/>
                <a:cs typeface="+mn-cs"/>
                <a:sym typeface="Arial"/>
              </a:rPr>
              <a:t>Η αγορά ηλεκτρισμού στην Κύπρο</a:t>
            </a:r>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F3E87AAF-E015-498B-8D52-B94DBD0E929A}"/>
              </a:ext>
            </a:extLst>
          </p:cNvPr>
          <p:cNvPicPr>
            <a:picLocks noChangeAspect="1"/>
          </p:cNvPicPr>
          <p:nvPr/>
        </p:nvPicPr>
        <p:blipFill>
          <a:blip r:embed="rId2"/>
          <a:stretch>
            <a:fillRect/>
          </a:stretch>
        </p:blipFill>
        <p:spPr>
          <a:xfrm>
            <a:off x="0" y="0"/>
            <a:ext cx="7594988" cy="5143500"/>
          </a:xfrm>
          <a:prstGeom prst="rect">
            <a:avLst/>
          </a:prstGeom>
        </p:spPr>
      </p:pic>
      <p:sp>
        <p:nvSpPr>
          <p:cNvPr id="5" name="Slide Number Placeholder 4">
            <a:extLst>
              <a:ext uri="{FF2B5EF4-FFF2-40B4-BE49-F238E27FC236}">
                <a16:creationId xmlns:a16="http://schemas.microsoft.com/office/drawing/2014/main" id="{2AB1C8F6-905A-4704-98BF-4C6F248903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DEBFC62-E3CF-4012-8A8B-ABF1C18EA022}" type="slidenum">
              <a:rPr kumimoji="0" lang="en-GB"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FFFFFF"/>
              </a:solidFill>
              <a:effectLst/>
              <a:uLnTx/>
              <a:uFillTx/>
              <a:latin typeface="Barlow Light"/>
              <a:sym typeface="Barlow Light"/>
            </a:endParaRPr>
          </a:p>
        </p:txBody>
      </p:sp>
    </p:spTree>
    <p:extLst>
      <p:ext uri="{BB962C8B-B14F-4D97-AF65-F5344CB8AC3E}">
        <p14:creationId xmlns:p14="http://schemas.microsoft.com/office/powerpoint/2010/main" val="127173673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77D37F-0F28-299E-15A6-9DDEED80D7AD}"/>
              </a:ext>
            </a:extLst>
          </p:cNvPr>
          <p:cNvPicPr>
            <a:picLocks noChangeAspect="1"/>
          </p:cNvPicPr>
          <p:nvPr/>
        </p:nvPicPr>
        <p:blipFill>
          <a:blip r:embed="rId3"/>
          <a:stretch>
            <a:fillRect/>
          </a:stretch>
        </p:blipFill>
        <p:spPr>
          <a:xfrm>
            <a:off x="0" y="1033670"/>
            <a:ext cx="6119977" cy="4086972"/>
          </a:xfrm>
          <a:prstGeom prst="rect">
            <a:avLst/>
          </a:prstGeom>
        </p:spPr>
      </p:pic>
      <p:sp>
        <p:nvSpPr>
          <p:cNvPr id="5" name="Title 2">
            <a:extLst>
              <a:ext uri="{FF2B5EF4-FFF2-40B4-BE49-F238E27FC236}">
                <a16:creationId xmlns:a16="http://schemas.microsoft.com/office/drawing/2014/main" id="{BC3F8F7A-E1A7-3C68-726F-C4E9C4E01D6F}"/>
              </a:ext>
            </a:extLst>
          </p:cNvPr>
          <p:cNvSpPr txBox="1">
            <a:spLocks/>
          </p:cNvSpPr>
          <p:nvPr/>
        </p:nvSpPr>
        <p:spPr>
          <a:xfrm>
            <a:off x="52350" y="0"/>
            <a:ext cx="7047093" cy="103746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4500" b="0" i="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l-GR" sz="2400" b="1"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Calibri" panose="020F0502020204030204" pitchFamily="34" charset="0"/>
              </a:rPr>
              <a:t>Ωριαία παραγωγή προς ικανοποίηση της ζήτησης σε μια τυπική μέρα του 2040 στο μείγμα της Αγγλίας με ψηλά μεγέθη διείσδυσης συστημάτων ευελιξίας</a:t>
            </a:r>
            <a:endParaRPr kumimoji="0" lang="LID4096" sz="2400" b="0" i="0" u="none" strike="noStrike" kern="1200" cap="none" spc="0" normalizeH="0" baseline="0" noProof="0" dirty="0">
              <a:ln>
                <a:noFill/>
              </a:ln>
              <a:solidFill>
                <a:schemeClr val="accent2">
                  <a:lumMod val="75000"/>
                </a:schemeClr>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D394D72E-F362-6687-A515-09917D04C4FC}"/>
              </a:ext>
            </a:extLst>
          </p:cNvPr>
          <p:cNvSpPr txBox="1"/>
          <p:nvPr/>
        </p:nvSpPr>
        <p:spPr>
          <a:xfrm>
            <a:off x="6046343" y="873325"/>
            <a:ext cx="3097657" cy="4247317"/>
          </a:xfrm>
          <a:prstGeom prst="rect">
            <a:avLst/>
          </a:prstGeom>
          <a:noFill/>
        </p:spPr>
        <p:txBody>
          <a:bodyPr wrap="square">
            <a:spAutoFit/>
          </a:bodyPr>
          <a:lstStyle/>
          <a:p>
            <a:pPr marL="257175" indent="-257175" defTabSz="685800">
              <a:buClrTx/>
              <a:buFont typeface="Arial" panose="020B0604020202020204" pitchFamily="34" charset="0"/>
              <a:buChar char="•"/>
            </a:pPr>
            <a:r>
              <a:rPr lang="el-GR" sz="1800" kern="1200" dirty="0">
                <a:solidFill>
                  <a:srgbClr val="0F042B"/>
                </a:solidFill>
                <a:latin typeface="Calibri" panose="020F0502020204030204" pitchFamily="34" charset="0"/>
                <a:ea typeface="Calibri" panose="020F0502020204030204" pitchFamily="34" charset="0"/>
                <a:cs typeface="Calibri" panose="020F0502020204030204" pitchFamily="34" charset="0"/>
              </a:rPr>
              <a:t>Η ευελιξία προσφέρει σημαντική αξιοποίηση των πόρων και αποφυγή της αποκοπής περίσσιας παραγωγής προς όφελος του συστήματος και των καταναλωτών.</a:t>
            </a:r>
            <a:endParaRPr lang="en-GB" sz="1800" kern="1200" dirty="0">
              <a:solidFill>
                <a:srgbClr val="0F042B"/>
              </a:solidFill>
              <a:latin typeface="Calibri" panose="020F0502020204030204" pitchFamily="34" charset="0"/>
              <a:ea typeface="Calibri" panose="020F0502020204030204" pitchFamily="34" charset="0"/>
              <a:cs typeface="Calibri" panose="020F0502020204030204" pitchFamily="34" charset="0"/>
            </a:endParaRPr>
          </a:p>
          <a:p>
            <a:pPr marL="257175" indent="-257175" defTabSz="685800">
              <a:buClrTx/>
              <a:buFont typeface="Arial" panose="020B0604020202020204" pitchFamily="34" charset="0"/>
              <a:buChar char="•"/>
            </a:pPr>
            <a:r>
              <a:rPr lang="el-GR" sz="1800" kern="1200" dirty="0">
                <a:solidFill>
                  <a:srgbClr val="0F042B"/>
                </a:solidFill>
                <a:latin typeface="Calibri" panose="020F0502020204030204" pitchFamily="34" charset="0"/>
                <a:ea typeface="Calibri" panose="020F0502020204030204" pitchFamily="34" charset="0"/>
                <a:cs typeface="Calibri" panose="020F0502020204030204" pitchFamily="34" charset="0"/>
              </a:rPr>
              <a:t>Το βράδυ βλέπουμε την ωφελιμότητα της αποθηκευμένης ενέργειας.</a:t>
            </a:r>
          </a:p>
          <a:p>
            <a:pPr marL="257175" indent="-257175" defTabSz="685800">
              <a:buClrTx/>
              <a:buFont typeface="Arial" panose="020B0604020202020204" pitchFamily="34" charset="0"/>
              <a:buChar char="•"/>
            </a:pPr>
            <a:r>
              <a:rPr lang="el-GR" sz="1800" kern="1200" dirty="0">
                <a:solidFill>
                  <a:srgbClr val="0F042B"/>
                </a:solidFill>
                <a:latin typeface="Calibri" panose="020F0502020204030204" pitchFamily="34" charset="0"/>
                <a:ea typeface="Calibri" panose="020F0502020204030204" pitchFamily="34" charset="0"/>
                <a:cs typeface="Calibri" panose="020F0502020204030204" pitchFamily="34" charset="0"/>
              </a:rPr>
              <a:t>Πληρέστερη χρήση της ευελιξίας μπορεί να μειώσει στο ελάχιστο την χαμένη ενέργεια από αποκοπές.</a:t>
            </a:r>
            <a:endParaRPr lang="LID4096" sz="1800" kern="1200" dirty="0">
              <a:solidFill>
                <a:srgbClr val="0F042B"/>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2574AA6-1DAA-1B3F-5FC0-CFED234FE8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362323187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D5C91-0F05-4C72-8B60-427609DB68F7}"/>
              </a:ext>
            </a:extLst>
          </p:cNvPr>
          <p:cNvSpPr>
            <a:spLocks noGrp="1"/>
          </p:cNvSpPr>
          <p:nvPr>
            <p:ph type="dt" sz="half" idx="10"/>
          </p:nvPr>
        </p:nvSpPr>
        <p:spPr>
          <a:xfrm>
            <a:off x="692150" y="6397912"/>
            <a:ext cx="18252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F591BD7-9E97-41AC-886A-2A4BD997C0B3}" type="datetime1">
              <a:rPr kumimoji="0" lang="en-US" sz="1200" b="0" i="0" u="none" strike="noStrike" kern="1200" cap="none" spc="0" normalizeH="0" baseline="0" noProof="0" smtClean="0">
                <a:ln>
                  <a:noFill/>
                </a:ln>
                <a:solidFill>
                  <a:srgbClr val="FFFFFF"/>
                </a:solidFill>
                <a:effectLst/>
                <a:uLnTx/>
                <a:uFillTx/>
                <a:latin typeface="Arial"/>
                <a:ea typeface="+mn-ea"/>
                <a:cs typeface="+mn-cs"/>
                <a:sym typeface="Arial"/>
              </a:rPr>
              <a:t>10/4/2023</a:t>
            </a:fld>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3" name="Footer Placeholder 2">
            <a:extLst>
              <a:ext uri="{FF2B5EF4-FFF2-40B4-BE49-F238E27FC236}">
                <a16:creationId xmlns:a16="http://schemas.microsoft.com/office/drawing/2014/main" id="{588ACC1A-7E21-4457-8948-15BCE2B92464}"/>
              </a:ext>
            </a:extLst>
          </p:cNvPr>
          <p:cNvSpPr>
            <a:spLocks noGrp="1"/>
          </p:cNvSpPr>
          <p:nvPr>
            <p:ph type="ftr" sz="quarter" idx="11"/>
          </p:nvPr>
        </p:nvSpPr>
        <p:spPr>
          <a:xfrm>
            <a:off x="3248891" y="6397912"/>
            <a:ext cx="6116781"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1200" b="0" i="0" u="none" strike="noStrike" kern="1200" cap="none" spc="0" normalizeH="0" baseline="0" noProof="0">
                <a:ln>
                  <a:noFill/>
                </a:ln>
                <a:solidFill>
                  <a:srgbClr val="FFFFFF"/>
                </a:solidFill>
                <a:effectLst/>
                <a:uLnTx/>
                <a:uFillTx/>
                <a:latin typeface="Arial"/>
                <a:ea typeface="+mn-ea"/>
                <a:cs typeface="+mn-cs"/>
                <a:sym typeface="Arial"/>
              </a:rPr>
              <a:t>Η αγορά ηλεκτρισμού στην Κύπρο</a:t>
            </a:r>
            <a:endParaRPr kumimoji="0" lang="en-GB" sz="12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5" name="Slide Number Placeholder 4">
            <a:extLst>
              <a:ext uri="{FF2B5EF4-FFF2-40B4-BE49-F238E27FC236}">
                <a16:creationId xmlns:a16="http://schemas.microsoft.com/office/drawing/2014/main" id="{EBF97CDB-938E-4DEE-92D7-E8080EA054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DEBFC62-E3CF-4012-8A8B-ABF1C18EA022}" type="slidenum">
              <a:rPr kumimoji="0" lang="en-GB"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FFFFFF"/>
              </a:solidFill>
              <a:effectLst/>
              <a:uLnTx/>
              <a:uFillTx/>
              <a:latin typeface="Barlow Light"/>
              <a:sym typeface="Barlow Light"/>
            </a:endParaRPr>
          </a:p>
        </p:txBody>
      </p:sp>
      <p:pic>
        <p:nvPicPr>
          <p:cNvPr id="6" name="Picture 5">
            <a:extLst>
              <a:ext uri="{FF2B5EF4-FFF2-40B4-BE49-F238E27FC236}">
                <a16:creationId xmlns:a16="http://schemas.microsoft.com/office/drawing/2014/main" id="{56272385-7D69-1756-050D-393A58FF780E}"/>
              </a:ext>
            </a:extLst>
          </p:cNvPr>
          <p:cNvPicPr>
            <a:picLocks noChangeAspect="1"/>
          </p:cNvPicPr>
          <p:nvPr/>
        </p:nvPicPr>
        <p:blipFill>
          <a:blip r:embed="rId2"/>
          <a:stretch>
            <a:fillRect/>
          </a:stretch>
        </p:blipFill>
        <p:spPr>
          <a:xfrm>
            <a:off x="1190369" y="1271574"/>
            <a:ext cx="6763262" cy="3842666"/>
          </a:xfrm>
          <a:prstGeom prst="rect">
            <a:avLst/>
          </a:prstGeom>
        </p:spPr>
      </p:pic>
      <p:sp>
        <p:nvSpPr>
          <p:cNvPr id="8" name="Title 4">
            <a:extLst>
              <a:ext uri="{FF2B5EF4-FFF2-40B4-BE49-F238E27FC236}">
                <a16:creationId xmlns:a16="http://schemas.microsoft.com/office/drawing/2014/main" id="{A7C6F3F3-E68B-6C7A-4829-0C0C739D3CA3}"/>
              </a:ext>
            </a:extLst>
          </p:cNvPr>
          <p:cNvSpPr txBox="1">
            <a:spLocks/>
          </p:cNvSpPr>
          <p:nvPr/>
        </p:nvSpPr>
        <p:spPr>
          <a:xfrm>
            <a:off x="753717" y="82192"/>
            <a:ext cx="6352388" cy="1068513"/>
          </a:xfrm>
          <a:prstGeom prst="rect">
            <a:avLst/>
          </a:prstGeom>
        </p:spPr>
        <p:txBody>
          <a:bodyPr vert="horz" lIns="0" tIns="45720" rIns="91440" bIns="45720" rtlCol="0" anchor="b">
            <a:noAutofit/>
          </a:bodyPr>
          <a:lstStyle>
            <a:lvl1pPr algn="r" defTabSz="914400" rtl="0" eaLnBrk="1" latinLnBrk="0" hangingPunct="1">
              <a:lnSpc>
                <a:spcPct val="90000"/>
              </a:lnSpc>
              <a:spcBef>
                <a:spcPct val="0"/>
              </a:spcBef>
              <a:buNone/>
              <a:defRPr sz="3200" b="0" kern="1200">
                <a:solidFill>
                  <a:srgbClr val="4D4E4A"/>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b="1" dirty="0">
                <a:solidFill>
                  <a:srgbClr val="00B5DD">
                    <a:lumMod val="75000"/>
                  </a:srgbClr>
                </a:solidFill>
                <a:effectLst>
                  <a:outerShdw blurRad="38100" dist="38100" dir="2700000" algn="tl">
                    <a:srgbClr val="000000">
                      <a:alpha val="43137"/>
                    </a:srgbClr>
                  </a:outerShdw>
                </a:effectLst>
                <a:latin typeface="Calibri" panose="020F0502020204030204"/>
              </a:rPr>
              <a:t>Αγορά ηλεκτρισμού στην ΕΕ και το μοντέλο στόχος</a:t>
            </a:r>
            <a:endParaRPr kumimoji="0" lang="en-GB" b="0" i="0" u="none" strike="noStrike" kern="1200" cap="none" spc="0" normalizeH="0" baseline="0" noProof="0" dirty="0">
              <a:ln>
                <a:noFill/>
              </a:ln>
              <a:solidFill>
                <a:srgbClr val="00B5DD">
                  <a:lumMod val="75000"/>
                </a:srgbClr>
              </a:solidFill>
              <a:effectLst>
                <a:outerShdw blurRad="38100" dist="38100" dir="2700000" algn="tl">
                  <a:srgbClr val="000000">
                    <a:alpha val="43137"/>
                  </a:srgbClr>
                </a:outerShdw>
              </a:effectLst>
              <a:uLnTx/>
              <a:uFillTx/>
              <a:latin typeface="Calibri" panose="020F0502020204030204"/>
              <a:ea typeface="+mj-ea"/>
              <a:cs typeface="+mj-cs"/>
              <a:sym typeface="Arial"/>
            </a:endParaRPr>
          </a:p>
        </p:txBody>
      </p:sp>
    </p:spTree>
    <p:extLst>
      <p:ext uri="{BB962C8B-B14F-4D97-AF65-F5344CB8AC3E}">
        <p14:creationId xmlns:p14="http://schemas.microsoft.com/office/powerpoint/2010/main" val="199440424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19A59-EEF5-47D9-A9B8-DDD2D19173B1}"/>
              </a:ext>
            </a:extLst>
          </p:cNvPr>
          <p:cNvPicPr>
            <a:picLocks noChangeAspect="1"/>
          </p:cNvPicPr>
          <p:nvPr/>
        </p:nvPicPr>
        <p:blipFill>
          <a:blip r:embed="rId3"/>
          <a:stretch>
            <a:fillRect/>
          </a:stretch>
        </p:blipFill>
        <p:spPr>
          <a:xfrm>
            <a:off x="0" y="0"/>
            <a:ext cx="7699664" cy="4704283"/>
          </a:xfrm>
          <a:prstGeom prst="rect">
            <a:avLst/>
          </a:prstGeom>
        </p:spPr>
      </p:pic>
      <p:sp>
        <p:nvSpPr>
          <p:cNvPr id="2" name="Date Placeholder 1">
            <a:extLst>
              <a:ext uri="{FF2B5EF4-FFF2-40B4-BE49-F238E27FC236}">
                <a16:creationId xmlns:a16="http://schemas.microsoft.com/office/drawing/2014/main" id="{005B23D4-708F-466E-83A1-235E8E9AA1E2}"/>
              </a:ext>
            </a:extLst>
          </p:cNvPr>
          <p:cNvSpPr>
            <a:spLocks noGrp="1"/>
          </p:cNvSpPr>
          <p:nvPr>
            <p:ph type="dt" sz="half" idx="10"/>
          </p:nvPr>
        </p:nvSpPr>
        <p:spPr>
          <a:xfrm>
            <a:off x="692150" y="6397912"/>
            <a:ext cx="18252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3CD0454-1DC5-4744-AA92-EE420084E2EA}" type="datetime1">
              <a:rPr lang="en-US" smtClean="0"/>
              <a:t>10/4/2023</a:t>
            </a:fld>
            <a:endParaRPr lang="en-GB"/>
          </a:p>
        </p:txBody>
      </p:sp>
      <p:sp>
        <p:nvSpPr>
          <p:cNvPr id="3" name="Footer Placeholder 2">
            <a:extLst>
              <a:ext uri="{FF2B5EF4-FFF2-40B4-BE49-F238E27FC236}">
                <a16:creationId xmlns:a16="http://schemas.microsoft.com/office/drawing/2014/main" id="{5BD25E5E-687E-4576-A8C8-764C401F9E73}"/>
              </a:ext>
            </a:extLst>
          </p:cNvPr>
          <p:cNvSpPr>
            <a:spLocks noGrp="1"/>
          </p:cNvSpPr>
          <p:nvPr>
            <p:ph type="ftr" sz="quarter" idx="11"/>
          </p:nvPr>
        </p:nvSpPr>
        <p:spPr>
          <a:xfrm>
            <a:off x="3248891" y="6397912"/>
            <a:ext cx="6116781"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a:t>Η αγορά ηλεκτρισμού στην Κύπρο</a:t>
            </a:r>
            <a:endParaRPr lang="en-GB"/>
          </a:p>
        </p:txBody>
      </p:sp>
      <p:sp>
        <p:nvSpPr>
          <p:cNvPr id="5" name="Slide Number Placeholder 4">
            <a:extLst>
              <a:ext uri="{FF2B5EF4-FFF2-40B4-BE49-F238E27FC236}">
                <a16:creationId xmlns:a16="http://schemas.microsoft.com/office/drawing/2014/main" id="{93EB046B-2DC2-47BB-9156-2F7B336C3070}"/>
              </a:ext>
            </a:extLst>
          </p:cNvPr>
          <p:cNvSpPr>
            <a:spLocks noGrp="1"/>
          </p:cNvSpPr>
          <p:nvPr>
            <p:ph type="sldNum" sz="quarter" idx="12"/>
          </p:nvPr>
        </p:nvSpPr>
        <p:spPr/>
        <p:txBody>
          <a:bodyPr/>
          <a:lstStyle/>
          <a:p>
            <a:pPr>
              <a:defRPr/>
            </a:pPr>
            <a:fld id="{1DEBFC62-E3CF-4012-8A8B-ABF1C18EA022}" type="slidenum">
              <a:rPr lang="en-GB" smtClean="0"/>
              <a:pPr>
                <a:defRPr/>
              </a:pPr>
              <a:t>8</a:t>
            </a:fld>
            <a:endParaRPr lang="en-GB"/>
          </a:p>
        </p:txBody>
      </p:sp>
    </p:spTree>
    <p:extLst>
      <p:ext uri="{BB962C8B-B14F-4D97-AF65-F5344CB8AC3E}">
        <p14:creationId xmlns:p14="http://schemas.microsoft.com/office/powerpoint/2010/main" val="12386045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63760C-F3E7-44CD-8FBC-7B9A28AEF4E9}"/>
              </a:ext>
            </a:extLst>
          </p:cNvPr>
          <p:cNvPicPr>
            <a:picLocks noChangeAspect="1"/>
          </p:cNvPicPr>
          <p:nvPr/>
        </p:nvPicPr>
        <p:blipFill>
          <a:blip r:embed="rId2"/>
          <a:stretch>
            <a:fillRect/>
          </a:stretch>
        </p:blipFill>
        <p:spPr>
          <a:xfrm>
            <a:off x="8815" y="0"/>
            <a:ext cx="7694468" cy="5143500"/>
          </a:xfrm>
          <a:prstGeom prst="rect">
            <a:avLst/>
          </a:prstGeom>
        </p:spPr>
      </p:pic>
      <p:sp>
        <p:nvSpPr>
          <p:cNvPr id="2" name="Date Placeholder 1">
            <a:extLst>
              <a:ext uri="{FF2B5EF4-FFF2-40B4-BE49-F238E27FC236}">
                <a16:creationId xmlns:a16="http://schemas.microsoft.com/office/drawing/2014/main" id="{763D5C91-0F05-4C72-8B60-427609DB68F7}"/>
              </a:ext>
            </a:extLst>
          </p:cNvPr>
          <p:cNvSpPr>
            <a:spLocks noGrp="1"/>
          </p:cNvSpPr>
          <p:nvPr>
            <p:ph type="dt" sz="half" idx="10"/>
          </p:nvPr>
        </p:nvSpPr>
        <p:spPr>
          <a:xfrm>
            <a:off x="692150" y="6397912"/>
            <a:ext cx="1825220" cy="365125"/>
          </a:xfrm>
          <a:prstGeom prst="rect">
            <a:avLst/>
          </a:prstGeom>
          <a:ln/>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614CC33-10E2-4D46-85B9-05D193630A67}" type="datetime1">
              <a:rPr lang="en-US" smtClean="0"/>
              <a:t>10/4/2023</a:t>
            </a:fld>
            <a:endParaRPr lang="en-GB"/>
          </a:p>
        </p:txBody>
      </p:sp>
      <p:sp>
        <p:nvSpPr>
          <p:cNvPr id="3" name="Footer Placeholder 2">
            <a:extLst>
              <a:ext uri="{FF2B5EF4-FFF2-40B4-BE49-F238E27FC236}">
                <a16:creationId xmlns:a16="http://schemas.microsoft.com/office/drawing/2014/main" id="{588ACC1A-7E21-4457-8948-15BCE2B92464}"/>
              </a:ext>
            </a:extLst>
          </p:cNvPr>
          <p:cNvSpPr>
            <a:spLocks noGrp="1"/>
          </p:cNvSpPr>
          <p:nvPr>
            <p:ph type="ftr" sz="quarter" idx="11"/>
          </p:nvPr>
        </p:nvSpPr>
        <p:spPr>
          <a:xfrm>
            <a:off x="3248891" y="6397912"/>
            <a:ext cx="6116781" cy="365125"/>
          </a:xfrm>
          <a:prstGeom prst="rect">
            <a:avLst/>
          </a:prstGeom>
          <a:ln/>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l-GR"/>
              <a:t>Η αγορά ηλεκτρισμού στην Κύπρο</a:t>
            </a:r>
            <a:endParaRPr lang="en-GB"/>
          </a:p>
        </p:txBody>
      </p:sp>
      <p:sp>
        <p:nvSpPr>
          <p:cNvPr id="5" name="Slide Number Placeholder 4">
            <a:extLst>
              <a:ext uri="{FF2B5EF4-FFF2-40B4-BE49-F238E27FC236}">
                <a16:creationId xmlns:a16="http://schemas.microsoft.com/office/drawing/2014/main" id="{EBF97CDB-938E-4DEE-92D7-E8080EA0543D}"/>
              </a:ext>
            </a:extLst>
          </p:cNvPr>
          <p:cNvSpPr>
            <a:spLocks noGrp="1"/>
          </p:cNvSpPr>
          <p:nvPr>
            <p:ph type="sldNum" sz="quarter" idx="12"/>
          </p:nvPr>
        </p:nvSpPr>
        <p:spPr/>
        <p:txBody>
          <a:bodyPr/>
          <a:lstStyle/>
          <a:p>
            <a:pPr>
              <a:defRPr/>
            </a:pPr>
            <a:fld id="{1DEBFC62-E3CF-4012-8A8B-ABF1C18EA022}" type="slidenum">
              <a:rPr lang="en-GB" smtClean="0"/>
              <a:pPr>
                <a:defRPr/>
              </a:pPr>
              <a:t>9</a:t>
            </a:fld>
            <a:endParaRPr lang="en-GB"/>
          </a:p>
        </p:txBody>
      </p:sp>
    </p:spTree>
    <p:extLst>
      <p:ext uri="{BB962C8B-B14F-4D97-AF65-F5344CB8AC3E}">
        <p14:creationId xmlns:p14="http://schemas.microsoft.com/office/powerpoint/2010/main" val="387750526"/>
      </p:ext>
    </p:extLst>
  </p:cSld>
  <p:clrMapOvr>
    <a:masterClrMapping/>
  </p:clrMapOvr>
  <p:transition spd="slow">
    <p:wipe/>
  </p:transition>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716</Words>
  <Application>Microsoft Office PowerPoint</Application>
  <PresentationFormat>On-screen Show (16:9)</PresentationFormat>
  <Paragraphs>75</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Barlow Light</vt:lpstr>
      <vt:lpstr>Helvetica Neue</vt:lpstr>
      <vt:lpstr>Symbol</vt:lpstr>
      <vt:lpstr>Raleway Thin</vt:lpstr>
      <vt:lpstr>Barlow</vt:lpstr>
      <vt:lpstr>Calibri</vt:lpstr>
      <vt:lpstr>Arial</vt:lpstr>
      <vt:lpstr>Gaoler template</vt:lpstr>
      <vt:lpstr>1_Gaoler template</vt:lpstr>
      <vt:lpstr>Αγορά ηλεκτρικής ενέργειας και οι επιπτώσεις στους πολίτες  Αγορά ηλεκτρικής Ενέργειας και προεκτάσεις: Μοντέλο Αγοράς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πρόσφατη ενεργειακή κρίση οδήγησε την ΕΕ σε αναθεωρήσεις: Νέα παραγωγή με συμβόλαια διαφοράς (Article 19b: Direct price support schemes for new investments in generation) </vt:lpstr>
      <vt:lpstr>Νέα παραγωγή για συμμετοχή στο μοντέλο στόχος </vt:lpstr>
      <vt:lpstr>Πιο δρόμο πρέπει να ακολουθήσει η Κύπρος; (Dr. Alex Papalexopoulos)</vt:lpstr>
      <vt:lpstr>Η Κύπρος του 2023</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is pivotal to energy transition We are fully committed!</dc:title>
  <dc:creator>Venizelos Efthymiou</dc:creator>
  <cp:lastModifiedBy>Venizelos EFTHYMIOU</cp:lastModifiedBy>
  <cp:revision>15</cp:revision>
  <cp:lastPrinted>2022-08-23T06:21:33Z</cp:lastPrinted>
  <dcterms:modified xsi:type="dcterms:W3CDTF">2023-10-04T15:50:33Z</dcterms:modified>
</cp:coreProperties>
</file>