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trictFirstAndLastChars="0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1261" r:id="rId2"/>
    <p:sldId id="2403" r:id="rId3"/>
    <p:sldId id="1115" r:id="rId4"/>
    <p:sldId id="2404" r:id="rId5"/>
    <p:sldId id="1217" r:id="rId6"/>
    <p:sldId id="2003" r:id="rId7"/>
    <p:sldId id="2410" r:id="rId8"/>
    <p:sldId id="2545" r:id="rId9"/>
    <p:sldId id="1344" r:id="rId10"/>
    <p:sldId id="2083" r:id="rId11"/>
    <p:sldId id="1369" r:id="rId12"/>
    <p:sldId id="2417" r:id="rId13"/>
    <p:sldId id="2072" r:id="rId14"/>
    <p:sldId id="2561" r:id="rId15"/>
    <p:sldId id="2560" r:id="rId16"/>
    <p:sldId id="2096" r:id="rId17"/>
    <p:sldId id="2412" r:id="rId18"/>
    <p:sldId id="2421" r:id="rId19"/>
    <p:sldId id="2026" r:id="rId20"/>
    <p:sldId id="2411" r:id="rId21"/>
    <p:sldId id="2562" r:id="rId22"/>
    <p:sldId id="2432" r:id="rId23"/>
    <p:sldId id="2433" r:id="rId24"/>
    <p:sldId id="2547" r:id="rId25"/>
    <p:sldId id="2459" r:id="rId26"/>
    <p:sldId id="2065" r:id="rId27"/>
  </p:sldIdLst>
  <p:sldSz cx="9144000" cy="6858000" type="screen4x3"/>
  <p:notesSz cx="6797675" cy="9926638"/>
  <p:defaultTextStyle>
    <a:defPPr>
      <a:defRPr lang="en-US"/>
    </a:defPPr>
    <a:lvl1pPr algn="l" rtl="0" eaLnBrk="0" fontAlgn="base" hangingPunct="0">
      <a:lnSpc>
        <a:spcPct val="130000"/>
      </a:lnSpc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1pPr>
    <a:lvl2pPr marL="457200" algn="l" rtl="0" eaLnBrk="0" fontAlgn="base" hangingPunct="0">
      <a:lnSpc>
        <a:spcPct val="130000"/>
      </a:lnSpc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2pPr>
    <a:lvl3pPr marL="914400" algn="l" rtl="0" eaLnBrk="0" fontAlgn="base" hangingPunct="0">
      <a:lnSpc>
        <a:spcPct val="130000"/>
      </a:lnSpc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3pPr>
    <a:lvl4pPr marL="1371600" algn="l" rtl="0" eaLnBrk="0" fontAlgn="base" hangingPunct="0">
      <a:lnSpc>
        <a:spcPct val="130000"/>
      </a:lnSpc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4pPr>
    <a:lvl5pPr marL="1828800" algn="l" rtl="0" eaLnBrk="0" fontAlgn="base" hangingPunct="0">
      <a:lnSpc>
        <a:spcPct val="130000"/>
      </a:lnSpc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b="1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b="1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b="1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b="1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979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96" userDrawn="1">
          <p15:clr>
            <a:srgbClr val="A4A3A4"/>
          </p15:clr>
        </p15:guide>
        <p15:guide id="2" pos="3175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loop="1"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66FF"/>
    <a:srgbClr val="106402"/>
    <a:srgbClr val="FFFF00"/>
    <a:srgbClr val="FD032F"/>
    <a:srgbClr val="FF5050"/>
    <a:srgbClr val="FF0066"/>
    <a:srgbClr val="292929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410" autoAdjust="0"/>
    <p:restoredTop sz="93346" autoAdjust="0"/>
  </p:normalViewPr>
  <p:slideViewPr>
    <p:cSldViewPr showGuides="1">
      <p:cViewPr varScale="1">
        <p:scale>
          <a:sx n="185" d="100"/>
          <a:sy n="185" d="100"/>
        </p:scale>
        <p:origin x="576" y="176"/>
      </p:cViewPr>
      <p:guideLst>
        <p:guide orient="horz" pos="1979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96"/>
    </p:cViewPr>
  </p:sorterViewPr>
  <p:notesViewPr>
    <p:cSldViewPr showGuides="1">
      <p:cViewPr varScale="1">
        <p:scale>
          <a:sx n="54" d="100"/>
          <a:sy n="54" d="100"/>
        </p:scale>
        <p:origin x="-1818" y="-78"/>
      </p:cViewPr>
      <p:guideLst>
        <p:guide orient="horz" pos="2196"/>
        <p:guide pos="317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2946400" cy="496889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19384" tIns="0" rIns="19384" bIns="0" numCol="1" anchor="t" anchorCtr="0" compatLnSpc="1">
            <a:prstTxWarp prst="textNoShape">
              <a:avLst/>
            </a:prstTxWarp>
          </a:bodyPr>
          <a:lstStyle>
            <a:lvl1pPr defTabSz="930275">
              <a:lnSpc>
                <a:spcPct val="100000"/>
              </a:lnSpc>
              <a:defRPr sz="1000" b="0" i="1">
                <a:effectLst/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2"/>
            <a:ext cx="2946400" cy="496889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19384" tIns="0" rIns="19384" bIns="0" numCol="1" anchor="t" anchorCtr="0" compatLnSpc="1">
            <a:prstTxWarp prst="textNoShape">
              <a:avLst/>
            </a:prstTxWarp>
          </a:bodyPr>
          <a:lstStyle>
            <a:lvl1pPr algn="r" defTabSz="930275">
              <a:lnSpc>
                <a:spcPct val="100000"/>
              </a:lnSpc>
              <a:defRPr sz="1000" b="0" i="1">
                <a:effectLst/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1"/>
            <a:ext cx="2946400" cy="496889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19384" tIns="0" rIns="19384" bIns="0" numCol="1" anchor="b" anchorCtr="0" compatLnSpc="1">
            <a:prstTxWarp prst="textNoShape">
              <a:avLst/>
            </a:prstTxWarp>
          </a:bodyPr>
          <a:lstStyle>
            <a:lvl1pPr defTabSz="930275">
              <a:lnSpc>
                <a:spcPct val="100000"/>
              </a:lnSpc>
              <a:defRPr sz="1000" b="0" i="1">
                <a:effectLst/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29751"/>
            <a:ext cx="2946400" cy="496889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19384" tIns="0" rIns="19384" bIns="0" numCol="1" anchor="b" anchorCtr="0" compatLnSpc="1">
            <a:prstTxWarp prst="textNoShape">
              <a:avLst/>
            </a:prstTxWarp>
          </a:bodyPr>
          <a:lstStyle>
            <a:lvl1pPr algn="r" defTabSz="930275">
              <a:lnSpc>
                <a:spcPct val="100000"/>
              </a:lnSpc>
              <a:defRPr sz="1000" b="0" i="1">
                <a:effectLst/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81326E43-33D0-E544-8E88-2434629476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2863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100000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2946400" cy="496889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19384" tIns="0" rIns="19384" bIns="0" numCol="1" anchor="t" anchorCtr="0" compatLnSpc="1">
            <a:prstTxWarp prst="textNoShape">
              <a:avLst/>
            </a:prstTxWarp>
          </a:bodyPr>
          <a:lstStyle>
            <a:lvl1pPr defTabSz="930275">
              <a:lnSpc>
                <a:spcPct val="100000"/>
              </a:lnSpc>
              <a:defRPr sz="1000" b="0" i="1">
                <a:effectLst/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2"/>
            <a:ext cx="2946400" cy="496889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19384" tIns="0" rIns="19384" bIns="0" numCol="1" anchor="t" anchorCtr="0" compatLnSpc="1">
            <a:prstTxWarp prst="textNoShape">
              <a:avLst/>
            </a:prstTxWarp>
          </a:bodyPr>
          <a:lstStyle>
            <a:lvl1pPr algn="r" defTabSz="930275">
              <a:lnSpc>
                <a:spcPct val="100000"/>
              </a:lnSpc>
              <a:defRPr sz="1000" b="0" i="1">
                <a:effectLst/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1"/>
            <a:ext cx="2946400" cy="496889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19384" tIns="0" rIns="19384" bIns="0" numCol="1" anchor="b" anchorCtr="0" compatLnSpc="1">
            <a:prstTxWarp prst="textNoShape">
              <a:avLst/>
            </a:prstTxWarp>
          </a:bodyPr>
          <a:lstStyle>
            <a:lvl1pPr defTabSz="930275">
              <a:lnSpc>
                <a:spcPct val="100000"/>
              </a:lnSpc>
              <a:defRPr sz="1000" b="0" i="1">
                <a:effectLst/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29751"/>
            <a:ext cx="2946400" cy="496889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19384" tIns="0" rIns="19384" bIns="0" numCol="1" anchor="b" anchorCtr="0" compatLnSpc="1">
            <a:prstTxWarp prst="textNoShape">
              <a:avLst/>
            </a:prstTxWarp>
          </a:bodyPr>
          <a:lstStyle>
            <a:lvl1pPr algn="r" defTabSz="930275">
              <a:lnSpc>
                <a:spcPct val="100000"/>
              </a:lnSpc>
              <a:defRPr sz="1000" b="0" i="1">
                <a:effectLst/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9F860473-DF75-2D4B-A53D-6F0AEC5641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54" name="Rectangle 6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73100" y="809625"/>
            <a:ext cx="5330825" cy="39989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2055" name="Rectangle 7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0589" y="5080002"/>
            <a:ext cx="4892675" cy="48164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2074" tIns="45228" rIns="92074" bIns="452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Klicken Sie, um die Formate des Vorlagentextes zu bearbeiten</a:t>
            </a:r>
          </a:p>
          <a:p>
            <a:pPr lvl="1"/>
            <a:r>
              <a:rPr lang="en-US" noProof="0"/>
              <a:t>Zweite Ebene</a:t>
            </a:r>
          </a:p>
          <a:p>
            <a:pPr lvl="2"/>
            <a:r>
              <a:rPr lang="en-US" noProof="0"/>
              <a:t>Dritte Ebene</a:t>
            </a:r>
          </a:p>
          <a:p>
            <a:pPr lvl="3"/>
            <a:r>
              <a:rPr lang="en-US" noProof="0"/>
              <a:t>Vierte Ebene</a:t>
            </a:r>
          </a:p>
          <a:p>
            <a:pPr lvl="4"/>
            <a:r>
              <a:rPr lang="en-US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0915977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90646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4025" algn="l" defTabSz="90646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06463" algn="l" defTabSz="90646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60488" algn="l" defTabSz="90646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12925" algn="l" defTabSz="90646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73100" y="809625"/>
            <a:ext cx="5332413" cy="3998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Title of presentation | date 00.00.00</a:t>
            </a:r>
          </a:p>
        </p:txBody>
      </p:sp>
    </p:spTree>
    <p:extLst>
      <p:ext uri="{BB962C8B-B14F-4D97-AF65-F5344CB8AC3E}">
        <p14:creationId xmlns:p14="http://schemas.microsoft.com/office/powerpoint/2010/main" val="40613184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73100" y="809625"/>
            <a:ext cx="5332413" cy="3998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Title of presentation | date 00.00.00</a:t>
            </a:r>
          </a:p>
        </p:txBody>
      </p:sp>
    </p:spTree>
    <p:extLst>
      <p:ext uri="{BB962C8B-B14F-4D97-AF65-F5344CB8AC3E}">
        <p14:creationId xmlns:p14="http://schemas.microsoft.com/office/powerpoint/2010/main" val="4210871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0124BEC-6E36-7140-993D-354510CEE068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67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76275" y="809625"/>
            <a:ext cx="5332413" cy="4000500"/>
          </a:xfrm>
          <a:ln cap="flat"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7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1016" y="5079854"/>
            <a:ext cx="4891730" cy="4813959"/>
          </a:xfrm>
          <a:ln/>
        </p:spPr>
        <p:txBody>
          <a:bodyPr lIns="93434" tIns="45899" rIns="93434" bIns="45899"/>
          <a:lstStyle/>
          <a:p>
            <a:pPr>
              <a:defRPr/>
            </a:pPr>
            <a:endParaRPr lang="el-GR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8335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57805" indent="-291463">
              <a:defRPr sz="16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65855" indent="-233171">
              <a:defRPr sz="16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32197" indent="-233171">
              <a:defRPr sz="16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98540" indent="-233171">
              <a:defRPr sz="16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64882" indent="-233171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3031224" indent="-233171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97566" indent="-233171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963908" indent="-233171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fld id="{4E6F11A9-03FF-414B-B9F9-7CD9F124AFE5}" type="slidenum">
              <a:rPr lang="en-US" sz="1300" i="0"/>
              <a:pPr>
                <a:defRPr/>
              </a:pPr>
              <a:t>17</a:t>
            </a:fld>
            <a:endParaRPr lang="en-US" sz="1300" i="0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71513" y="809625"/>
            <a:ext cx="5334000" cy="4000500"/>
          </a:xfrm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2277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57805" indent="-291463">
              <a:defRPr sz="16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65855" indent="-233171">
              <a:defRPr sz="16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32197" indent="-233171">
              <a:defRPr sz="16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98540" indent="-233171">
              <a:defRPr sz="16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64882" indent="-233171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3031224" indent="-233171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97566" indent="-233171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963908" indent="-233171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fld id="{4E6F11A9-03FF-414B-B9F9-7CD9F124AFE5}" type="slidenum">
              <a:rPr lang="en-US" sz="1300" i="0"/>
              <a:pPr>
                <a:defRPr/>
              </a:pPr>
              <a:t>18</a:t>
            </a:fld>
            <a:endParaRPr lang="en-US" sz="1300" i="0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71513" y="809625"/>
            <a:ext cx="5334000" cy="4000500"/>
          </a:xfrm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9648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D85A76-F768-0F45-BE56-78FB71C5EEDF}" type="slidenum">
              <a:rPr lang="en-US"/>
              <a:pPr>
                <a:defRPr/>
              </a:pPr>
              <a:t>19</a:t>
            </a:fld>
            <a:endParaRPr lang="en-US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65700" cy="3725863"/>
          </a:xfrm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0193" y="4713840"/>
            <a:ext cx="4980241" cy="4466003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1498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57805" indent="-291463">
              <a:defRPr sz="16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65855" indent="-233171">
              <a:defRPr sz="16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32197" indent="-233171">
              <a:defRPr sz="16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98540" indent="-233171">
              <a:defRPr sz="16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64882" indent="-233171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3031224" indent="-233171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97566" indent="-233171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963908" indent="-233171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fld id="{4E6F11A9-03FF-414B-B9F9-7CD9F124AFE5}" type="slidenum">
              <a:rPr lang="en-US" sz="1300" i="0"/>
              <a:pPr>
                <a:defRPr/>
              </a:pPr>
              <a:t>20</a:t>
            </a:fld>
            <a:endParaRPr lang="en-US" sz="1300" i="0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71513" y="809625"/>
            <a:ext cx="5334000" cy="4000500"/>
          </a:xfrm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9419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57805" indent="-291463">
              <a:defRPr sz="16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65855" indent="-233171">
              <a:defRPr sz="16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32197" indent="-233171">
              <a:defRPr sz="16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98540" indent="-233171">
              <a:defRPr sz="16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64882" indent="-233171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3031224" indent="-233171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97566" indent="-233171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963908" indent="-233171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fld id="{4E6F11A9-03FF-414B-B9F9-7CD9F124AFE5}" type="slidenum">
              <a:rPr lang="en-US" sz="1300" i="0"/>
              <a:pPr>
                <a:defRPr/>
              </a:pPr>
              <a:t>21</a:t>
            </a:fld>
            <a:endParaRPr lang="en-US" sz="1300" i="0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71513" y="809625"/>
            <a:ext cx="5334000" cy="4000500"/>
          </a:xfrm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0686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57805" indent="-291463">
              <a:defRPr sz="16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65855" indent="-233171">
              <a:defRPr sz="16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32197" indent="-233171">
              <a:defRPr sz="16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98540" indent="-233171">
              <a:defRPr sz="16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64882" indent="-233171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3031224" indent="-233171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97566" indent="-233171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963908" indent="-233171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fld id="{4E6F11A9-03FF-414B-B9F9-7CD9F124AFE5}" type="slidenum">
              <a:rPr lang="en-US" sz="1300" i="0"/>
              <a:pPr>
                <a:defRPr/>
              </a:pPr>
              <a:t>22</a:t>
            </a:fld>
            <a:endParaRPr lang="en-US" sz="1300" i="0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71513" y="809625"/>
            <a:ext cx="5334000" cy="4000500"/>
          </a:xfrm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364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EC38485-A47B-40D4-97FE-6E88E7AD98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7818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fld id="{C9701317-F5CF-0F4E-92E1-4731CA01720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851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EDEBCDC-2E8D-DB9D-3F82-79A3866D77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7818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fld id="{C9701317-F5CF-0F4E-92E1-4731CA01720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48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C7A221A5-F689-A0B3-CEDF-D43883EB39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7818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fld id="{C9701317-F5CF-0F4E-92E1-4731CA01720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322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070A6F-4B99-A905-0DEC-F4471AA5C9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7818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fld id="{C9701317-F5CF-0F4E-92E1-4731CA01720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10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em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100000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18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fld id="{C9701317-F5CF-0F4E-92E1-4731CA01720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004" y="15528"/>
            <a:ext cx="1163500" cy="8931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D5CEEE-0539-0324-5CA0-389835292DCF}"/>
              </a:ext>
            </a:extLst>
          </p:cNvPr>
          <p:cNvSpPr txBox="1"/>
          <p:nvPr userDrawn="1"/>
        </p:nvSpPr>
        <p:spPr>
          <a:xfrm>
            <a:off x="35496" y="6444044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l-GR" sz="900" b="0" i="1" baseline="0" dirty="0">
                <a:latin typeface="+mn-lt"/>
              </a:rPr>
              <a:t>Η Αγορά Ηλεκτρισμού και οι Επιπτώσεις στους Πολίτες, </a:t>
            </a:r>
            <a:r>
              <a:rPr lang="el-GR" sz="900" b="0" i="0" baseline="0" dirty="0">
                <a:latin typeface="+mn-lt"/>
              </a:rPr>
              <a:t>Επιτροπή Περιβάλλοντος, Ενέργειας και Επενδυτικών Προγραμμάτων, Παγκύπριος Δικηγορικός Σύλλογος, </a:t>
            </a:r>
            <a:r>
              <a:rPr lang="el-GR" sz="900" b="0" baseline="0" dirty="0">
                <a:latin typeface="+mn-lt"/>
              </a:rPr>
              <a:t>Λευκωσία, 4 Οκτωβρίου 2023</a:t>
            </a:r>
            <a:endParaRPr lang="en-US" sz="900" b="0" dirty="0"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10" r:id="rId3"/>
    <p:sldLayoutId id="2147483717" r:id="rId4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era.org.cy/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818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>
                    <a:tint val="75000"/>
                  </a:schemeClr>
                </a:solidFill>
                <a:latin typeface="Calibri"/>
                <a:ea typeface="ＭＳ Ｐゴシック" charset="0"/>
                <a:cs typeface="Calibri"/>
              </a:defRPr>
            </a:lvl1pPr>
            <a:lvl2pPr marL="45720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C9701317-F5CF-0F4E-92E1-4731CA01720B}" type="slidenum">
              <a:rPr lang="en-US" smtClean="0"/>
              <a:pPr>
                <a:defRPr/>
              </a:pPr>
              <a:t>0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 bwMode="auto">
          <a:xfrm>
            <a:off x="7596336" y="72008"/>
            <a:ext cx="1512168" cy="11247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88302"/>
            <a:ext cx="2439238" cy="187254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2973E5B-759F-992F-380B-933E420B7B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038196"/>
            <a:ext cx="9144000" cy="3046988"/>
          </a:xfrm>
        </p:spPr>
        <p:txBody>
          <a:bodyPr wrap="square" anchor="t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l-GR" sz="4800" b="1" dirty="0">
                <a:solidFill>
                  <a:srgbClr val="9F1B1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小塚ゴシック Pro R"/>
                <a:cs typeface="Times New Roman"/>
              </a:rPr>
              <a:t>Ενεργειακή Μετάβαση</a:t>
            </a:r>
            <a:r>
              <a:rPr lang="en-US" sz="4800" b="1" dirty="0">
                <a:solidFill>
                  <a:srgbClr val="9F1B1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小塚ゴシック Pro R"/>
                <a:cs typeface="Times New Roman"/>
              </a:rPr>
              <a:t>:</a:t>
            </a:r>
            <a:br>
              <a:rPr lang="en-US" sz="4800" b="1" dirty="0">
                <a:solidFill>
                  <a:srgbClr val="9F1B1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小塚ゴシック Pro R"/>
                <a:cs typeface="Times New Roman"/>
              </a:rPr>
            </a:br>
            <a:r>
              <a:rPr lang="el-GR" sz="4800" b="1" dirty="0">
                <a:solidFill>
                  <a:srgbClr val="9F1B1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小塚ゴシック Pro R"/>
                <a:cs typeface="Times New Roman"/>
              </a:rPr>
              <a:t>Ρυθμιστικές προκλήσεις για την ολοκλήρωση της αγοράς ηλεκτρισμού στην Κύπρο</a:t>
            </a:r>
            <a:endParaRPr lang="en-US" sz="4000" b="1" dirty="0">
              <a:solidFill>
                <a:srgbClr val="9F1B1E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Times New Roman"/>
              <a:ea typeface="小塚ゴシック Pro R"/>
              <a:cs typeface="Times New Roman"/>
            </a:endParaRPr>
          </a:p>
        </p:txBody>
      </p:sp>
      <p:sp>
        <p:nvSpPr>
          <p:cNvPr id="12" name="Subtitle 5">
            <a:extLst>
              <a:ext uri="{FF2B5EF4-FFF2-40B4-BE49-F238E27FC236}">
                <a16:creationId xmlns:a16="http://schemas.microsoft.com/office/drawing/2014/main" id="{C76C9EA0-451D-CF49-B2B7-5F135E418585}"/>
              </a:ext>
            </a:extLst>
          </p:cNvPr>
          <p:cNvSpPr txBox="1">
            <a:spLocks/>
          </p:cNvSpPr>
          <p:nvPr/>
        </p:nvSpPr>
        <p:spPr>
          <a:xfrm>
            <a:off x="1371600" y="5085184"/>
            <a:ext cx="6400800" cy="1304973"/>
          </a:xfrm>
          <a:prstGeom prst="rect">
            <a:avLst/>
          </a:prstGeom>
        </p:spPr>
        <p:txBody>
          <a:bodyPr vert="horz">
            <a:sp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el-GR" sz="2400" b="1" kern="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Δρ.</a:t>
            </a:r>
            <a:r>
              <a:rPr lang="en-US" sz="2400" b="1" kern="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l-GR" sz="2400" b="1" kern="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Ανδρέας Πουλλικκάς</a:t>
            </a:r>
            <a:endParaRPr lang="en-US" sz="2400" b="1" kern="0" dirty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>
              <a:lnSpc>
                <a:spcPct val="90000"/>
              </a:lnSpc>
              <a:defRPr/>
            </a:pPr>
            <a:r>
              <a:rPr lang="en-US" sz="1600" b="1" i="1" kern="0" dirty="0" err="1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/>
              </a:rPr>
              <a:t>M.Phil</a:t>
            </a:r>
            <a:r>
              <a:rPr lang="en-US" sz="1600" b="1" i="1" kern="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/>
              </a:rPr>
              <a:t>, </a:t>
            </a:r>
            <a:r>
              <a:rPr lang="en-US" sz="1600" b="1" i="1" kern="0" dirty="0" err="1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/>
              </a:rPr>
              <a:t>Ph.D</a:t>
            </a:r>
            <a:r>
              <a:rPr lang="en-US" sz="1600" b="1" i="1" kern="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/>
              </a:rPr>
              <a:t>, </a:t>
            </a:r>
            <a:r>
              <a:rPr lang="en-US" sz="1600" b="1" i="1" kern="0" dirty="0" err="1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/>
              </a:rPr>
              <a:t>D.Tech</a:t>
            </a:r>
            <a:r>
              <a:rPr lang="en-US" sz="1600" b="1" i="1" kern="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/>
              </a:rPr>
              <a:t>, FIET</a:t>
            </a:r>
            <a:endParaRPr lang="en-US" sz="1600" b="1" kern="0" dirty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>
              <a:lnSpc>
                <a:spcPct val="90000"/>
              </a:lnSpc>
              <a:defRPr/>
            </a:pPr>
            <a:r>
              <a:rPr lang="el-GR" sz="1800" b="1" kern="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/>
              </a:rPr>
              <a:t>Πρόεδρος</a:t>
            </a:r>
            <a:r>
              <a:rPr lang="en-US" sz="1800" b="1" kern="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/>
              </a:rPr>
              <a:t> </a:t>
            </a:r>
            <a:r>
              <a:rPr lang="el-GR" sz="1800" b="1" kern="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/>
              </a:rPr>
              <a:t>Ρυθμιστικής Αρχής Ενέργειας Κύπρου</a:t>
            </a:r>
          </a:p>
          <a:p>
            <a:pPr>
              <a:lnSpc>
                <a:spcPct val="90000"/>
              </a:lnSpc>
              <a:defRPr/>
            </a:pPr>
            <a:r>
              <a:rPr lang="en-US" sz="1800" b="1" u="sng" kern="0" dirty="0" err="1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apoullikkas@cera.org.cy</a:t>
            </a:r>
            <a:endParaRPr lang="en-US" sz="1800" b="1" u="sng" kern="0" dirty="0">
              <a:solidFill>
                <a:srgbClr val="0000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6980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7818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>
                    <a:tint val="75000"/>
                  </a:schemeClr>
                </a:solidFill>
                <a:latin typeface="Calibri"/>
                <a:ea typeface="ＭＳ Ｐゴシック" charset="0"/>
                <a:cs typeface="Calibri"/>
              </a:defRPr>
            </a:lvl1pPr>
            <a:lvl2pPr marL="45720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C9701317-F5CF-0F4E-92E1-4731CA01720B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-9610" y="29235"/>
            <a:ext cx="8037994" cy="61555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400" dirty="0">
                <a:solidFill>
                  <a:srgbClr val="9F1B1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Georgia"/>
                <a:ea typeface="小塚ゴシック Pro R"/>
                <a:cs typeface="Georgia"/>
              </a:rPr>
              <a:t>Existing power generation system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377DC2B0-7A60-784F-B942-A8D73F5AFE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96" y="692696"/>
            <a:ext cx="8879904" cy="610936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"/>
              </a:rPr>
              <a:t>Steam turbine units  (HFO)</a:t>
            </a:r>
          </a:p>
          <a:p>
            <a:pPr marL="857250" lvl="2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.AppleSystemUIFont"/>
              <a:buChar char="-"/>
              <a:defRPr/>
            </a:pPr>
            <a:r>
              <a:rPr lang="en-US" sz="2800" dirty="0" err="1">
                <a:solidFill>
                  <a:srgbClr val="33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"/>
              </a:rPr>
              <a:t>Dhekelia</a:t>
            </a:r>
            <a:r>
              <a:rPr lang="en-US" sz="2800" dirty="0">
                <a:solidFill>
                  <a:srgbClr val="33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"/>
              </a:rPr>
              <a:t> power station 6x60MWe</a:t>
            </a:r>
          </a:p>
          <a:p>
            <a:pPr marL="857250" lvl="2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.AppleSystemUIFont"/>
              <a:buChar char="-"/>
              <a:defRPr/>
            </a:pPr>
            <a:r>
              <a:rPr lang="en-US" sz="2800" dirty="0" err="1">
                <a:solidFill>
                  <a:srgbClr val="33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"/>
              </a:rPr>
              <a:t>Vasilikos</a:t>
            </a:r>
            <a:r>
              <a:rPr lang="en-US" sz="2800" dirty="0">
                <a:solidFill>
                  <a:srgbClr val="33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"/>
              </a:rPr>
              <a:t> power station 3x130MWe</a:t>
            </a:r>
          </a:p>
          <a:p>
            <a:pPr marL="457200" lvl="1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  <a:defRPr/>
            </a:pPr>
            <a:endParaRPr lang="en-US" sz="600" dirty="0">
              <a:solidFill>
                <a:srgbClr val="000090"/>
              </a:solidFill>
              <a:effectLst>
                <a:outerShdw blurRad="38100" dist="38100" dir="2700000" algn="tl">
                  <a:srgbClr val="DDDDDD"/>
                </a:outerShdw>
              </a:effectLst>
              <a:cs typeface="Arial"/>
            </a:endParaRPr>
          </a:p>
          <a:p>
            <a:pPr marL="457200" lvl="1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"/>
              </a:rPr>
              <a:t>Internal combustion engines (HFO)</a:t>
            </a:r>
          </a:p>
          <a:p>
            <a:pPr marL="857250" lvl="2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.AppleSystemUIFont"/>
              <a:buChar char="-"/>
              <a:defRPr/>
            </a:pPr>
            <a:r>
              <a:rPr lang="en-US" sz="2800" dirty="0">
                <a:solidFill>
                  <a:srgbClr val="33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"/>
              </a:rPr>
              <a:t>Dhekelia power station 6x17.5MWe</a:t>
            </a:r>
          </a:p>
          <a:p>
            <a:pPr marL="400050" lvl="2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10000"/>
              <a:buNone/>
              <a:defRPr/>
            </a:pPr>
            <a:endParaRPr lang="en-US" sz="600" dirty="0">
              <a:solidFill>
                <a:srgbClr val="3366FF"/>
              </a:solidFill>
              <a:effectLst>
                <a:outerShdw blurRad="38100" dist="38100" dir="2700000" algn="tl">
                  <a:srgbClr val="DDDDDD"/>
                </a:outerShdw>
              </a:effectLst>
              <a:cs typeface="Arial"/>
            </a:endParaRPr>
          </a:p>
          <a:p>
            <a:pPr marL="457200" lvl="1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"/>
              </a:rPr>
              <a:t>Combined cycles (Diesel)</a:t>
            </a:r>
          </a:p>
          <a:p>
            <a:pPr marL="857250" lvl="2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.AppleSystemUIFont"/>
              <a:buChar char="-"/>
              <a:defRPr/>
            </a:pPr>
            <a:r>
              <a:rPr lang="en-US" sz="2800" dirty="0" err="1">
                <a:solidFill>
                  <a:srgbClr val="33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"/>
              </a:rPr>
              <a:t>Vasilikos</a:t>
            </a:r>
            <a:r>
              <a:rPr lang="en-US" sz="2800" dirty="0">
                <a:solidFill>
                  <a:srgbClr val="33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"/>
              </a:rPr>
              <a:t> power station 2x220MWe</a:t>
            </a:r>
          </a:p>
          <a:p>
            <a:pPr marL="457200" lvl="1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  <a:defRPr/>
            </a:pPr>
            <a:endParaRPr lang="en-US" sz="600" dirty="0">
              <a:solidFill>
                <a:srgbClr val="000090"/>
              </a:solidFill>
              <a:effectLst>
                <a:outerShdw blurRad="38100" dist="38100" dir="2700000" algn="tl">
                  <a:srgbClr val="DDDDDD"/>
                </a:outerShdw>
              </a:effectLst>
              <a:cs typeface="Arial"/>
            </a:endParaRPr>
          </a:p>
          <a:p>
            <a:pPr marL="457200" lvl="1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"/>
              </a:rPr>
              <a:t>Gas turbine units  (Diesel)</a:t>
            </a:r>
          </a:p>
          <a:p>
            <a:pPr marL="857250" lvl="2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.AppleSystemUIFont"/>
              <a:buChar char="-"/>
              <a:defRPr/>
            </a:pPr>
            <a:r>
              <a:rPr lang="en-US" sz="2800" dirty="0">
                <a:solidFill>
                  <a:srgbClr val="33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"/>
              </a:rPr>
              <a:t>Moni power station 4x37,5MWe</a:t>
            </a:r>
          </a:p>
          <a:p>
            <a:pPr marL="857250" lvl="2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.AppleSystemUIFont"/>
              <a:buChar char="-"/>
              <a:defRPr/>
            </a:pPr>
            <a:r>
              <a:rPr lang="en-US" sz="2800" dirty="0" err="1">
                <a:solidFill>
                  <a:srgbClr val="33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"/>
              </a:rPr>
              <a:t>Vasilikos</a:t>
            </a:r>
            <a:r>
              <a:rPr lang="en-US" sz="2800" dirty="0">
                <a:solidFill>
                  <a:srgbClr val="33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"/>
              </a:rPr>
              <a:t> power station 1x38MWe</a:t>
            </a:r>
          </a:p>
          <a:p>
            <a:pPr marL="457200" lvl="1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  <a:defRPr/>
            </a:pPr>
            <a:endParaRPr lang="en-US" sz="600" dirty="0">
              <a:solidFill>
                <a:srgbClr val="000090"/>
              </a:solidFill>
              <a:effectLst>
                <a:outerShdw blurRad="38100" dist="38100" dir="2700000" algn="tl">
                  <a:srgbClr val="DDDDDD"/>
                </a:outerShdw>
              </a:effectLst>
              <a:cs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758778E-4DCA-DF4E-9C23-CBCD0A22E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8023" y="3645024"/>
            <a:ext cx="2242449" cy="18608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0E218F-39C5-D147-AB95-B165218C3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1155" y="1414655"/>
            <a:ext cx="2133600" cy="1417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2427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902896" y="638132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1000" b="0" kern="1200">
                <a:solidFill>
                  <a:schemeClr val="tx1">
                    <a:tint val="75000"/>
                  </a:schemeClr>
                </a:solidFill>
                <a:latin typeface="Calibri"/>
                <a:ea typeface="ＭＳ Ｐゴシック" charset="0"/>
                <a:cs typeface="Calibri"/>
              </a:defRPr>
            </a:lvl1pPr>
            <a:lvl2pPr marL="45720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C9701317-F5CF-0F4E-92E1-4731CA01720B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-9611" y="44623"/>
            <a:ext cx="8244401" cy="58477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solidFill>
                  <a:srgbClr val="9F1B1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Georgia"/>
                <a:ea typeface="小塚ゴシック Pro R"/>
                <a:cs typeface="Georgia"/>
              </a:rPr>
              <a:t>Existing power generation system </a:t>
            </a:r>
            <a:r>
              <a:rPr lang="en-US" sz="1400" dirty="0">
                <a:solidFill>
                  <a:srgbClr val="9F1B1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Georgia"/>
                <a:ea typeface="小塚ゴシック Pro R"/>
                <a:cs typeface="Georgia"/>
              </a:rPr>
              <a:t>(cont.)</a:t>
            </a:r>
            <a:endParaRPr lang="en-US" sz="3200" dirty="0">
              <a:solidFill>
                <a:srgbClr val="9F1B1E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Georgia"/>
              <a:ea typeface="小塚ゴシック Pro R"/>
              <a:cs typeface="Georgia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377DC2B0-7A60-784F-B942-A8D73F5AFE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764704"/>
            <a:ext cx="5832648" cy="555536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10000"/>
              <a:buFont typeface="Arial" panose="020B0604020202020204" pitchFamily="34" charset="0"/>
              <a:buChar char="•"/>
              <a:defRPr/>
            </a:pPr>
            <a:r>
              <a:rPr lang="en-US" sz="3600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"/>
              </a:rPr>
              <a:t>Renewables</a:t>
            </a:r>
          </a:p>
          <a:p>
            <a:pPr marL="857250" lvl="2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10000"/>
              <a:buFont typeface=".AppleSystemUIFont"/>
              <a:buChar char="-"/>
              <a:defRPr/>
            </a:pPr>
            <a:r>
              <a:rPr lang="en-US" sz="3200" dirty="0">
                <a:solidFill>
                  <a:srgbClr val="10640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"/>
              </a:rPr>
              <a:t>PVs:			522MWe</a:t>
            </a:r>
            <a:endParaRPr lang="en-US" sz="3200" dirty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cs typeface="Arial"/>
            </a:endParaRPr>
          </a:p>
          <a:p>
            <a:pPr marL="857250" lvl="2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10000"/>
              <a:buFont typeface=".AppleSystemUIFont"/>
              <a:buChar char="-"/>
              <a:defRPr/>
            </a:pPr>
            <a:r>
              <a:rPr lang="en-US" sz="3200" dirty="0">
                <a:solidFill>
                  <a:srgbClr val="10640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"/>
              </a:rPr>
              <a:t>Wind:		157MWe</a:t>
            </a:r>
          </a:p>
          <a:p>
            <a:pPr marL="857250" lvl="2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10000"/>
              <a:buFont typeface=".AppleSystemUIFont"/>
              <a:buChar char="-"/>
              <a:defRPr/>
            </a:pPr>
            <a:r>
              <a:rPr lang="en-US" sz="3200" dirty="0">
                <a:solidFill>
                  <a:srgbClr val="10640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"/>
              </a:rPr>
              <a:t>Biomass:	  13MWe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10000"/>
              <a:buNone/>
              <a:defRPr/>
            </a:pPr>
            <a:endParaRPr lang="en-US" sz="1100" dirty="0">
              <a:solidFill>
                <a:srgbClr val="000090"/>
              </a:solidFill>
              <a:effectLst>
                <a:outerShdw blurRad="38100" dist="38100" dir="2700000" algn="tl">
                  <a:srgbClr val="DDDDDD"/>
                </a:outerShdw>
              </a:effectLst>
              <a:cs typeface="Arial"/>
            </a:endParaRPr>
          </a:p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10000"/>
              <a:buNone/>
              <a:defRPr/>
            </a:pPr>
            <a:endParaRPr lang="en-US" sz="1100" dirty="0">
              <a:solidFill>
                <a:srgbClr val="000090"/>
              </a:solidFill>
              <a:effectLst>
                <a:outerShdw blurRad="38100" dist="38100" dir="2700000" algn="tl">
                  <a:srgbClr val="DDDDDD"/>
                </a:outerShdw>
              </a:effectLst>
              <a:cs typeface="Arial"/>
            </a:endParaRPr>
          </a:p>
          <a:p>
            <a:pPr marL="457200" lvl="1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10000"/>
              <a:buFont typeface="Arial" panose="020B0604020202020204" pitchFamily="34" charset="0"/>
              <a:buChar char="•"/>
              <a:defRPr/>
            </a:pPr>
            <a:endParaRPr lang="en-US" sz="1100" dirty="0">
              <a:solidFill>
                <a:srgbClr val="000090"/>
              </a:solidFill>
              <a:effectLst>
                <a:outerShdw blurRad="38100" dist="38100" dir="2700000" algn="tl">
                  <a:srgbClr val="DDDDDD"/>
                </a:outerShdw>
              </a:effectLst>
              <a:cs typeface="Arial"/>
            </a:endParaRPr>
          </a:p>
          <a:p>
            <a:pPr marL="457200" lvl="1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10000"/>
              <a:buFont typeface="Arial" panose="020B0604020202020204" pitchFamily="34" charset="0"/>
              <a:buChar char="•"/>
              <a:defRPr/>
            </a:pPr>
            <a:r>
              <a:rPr lang="en-US" sz="3600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"/>
              </a:rPr>
              <a:t>Total installed capacity:</a:t>
            </a:r>
          </a:p>
          <a:p>
            <a:pPr marL="857250" lvl="2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10000"/>
              <a:buFont typeface=".AppleSystemUIFont"/>
              <a:buChar char="-"/>
              <a:defRPr/>
            </a:pPr>
            <a:r>
              <a:rPr lang="en-US" sz="3200" dirty="0">
                <a:solidFill>
                  <a:srgbClr val="33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"/>
              </a:rPr>
              <a:t>Conventional: 	1483MWe</a:t>
            </a:r>
          </a:p>
          <a:p>
            <a:pPr marL="857250" lvl="2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10000"/>
              <a:buFont typeface=".AppleSystemUIFont"/>
              <a:buChar char="-"/>
              <a:defRPr/>
            </a:pPr>
            <a:r>
              <a:rPr lang="en-US" sz="3200" dirty="0">
                <a:solidFill>
                  <a:srgbClr val="33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"/>
              </a:rPr>
              <a:t>Renewables:	  	  </a:t>
            </a:r>
            <a:r>
              <a:rPr lang="el-GR" sz="3200" dirty="0">
                <a:solidFill>
                  <a:srgbClr val="33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"/>
              </a:rPr>
              <a:t>6</a:t>
            </a:r>
            <a:r>
              <a:rPr lang="en-US" sz="3200" dirty="0">
                <a:solidFill>
                  <a:srgbClr val="33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"/>
              </a:rPr>
              <a:t>92MWe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D077F44-E5F7-D749-A063-FAFBB3EC62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21395">
            <a:off x="6197834" y="1321803"/>
            <a:ext cx="1734040" cy="2509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1788F0-4AAE-8241-93B8-A6C046A02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4687" y="3717032"/>
            <a:ext cx="2185811" cy="2622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7980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902896" y="638132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1000" b="0" kern="1200">
                <a:solidFill>
                  <a:schemeClr val="tx1">
                    <a:tint val="75000"/>
                  </a:schemeClr>
                </a:solidFill>
                <a:latin typeface="Calibri"/>
                <a:ea typeface="ＭＳ Ｐゴシック" charset="0"/>
                <a:cs typeface="Calibri"/>
              </a:defRPr>
            </a:lvl1pPr>
            <a:lvl2pPr marL="45720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C9701317-F5CF-0F4E-92E1-4731CA01720B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80F6D4-F773-6A42-A286-F1AE67E75B0C}"/>
              </a:ext>
            </a:extLst>
          </p:cNvPr>
          <p:cNvSpPr/>
          <p:nvPr/>
        </p:nvSpPr>
        <p:spPr>
          <a:xfrm>
            <a:off x="62398" y="118373"/>
            <a:ext cx="8254018" cy="646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600" dirty="0">
                <a:solidFill>
                  <a:srgbClr val="9F1B1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Georgia"/>
                <a:ea typeface="小塚ゴシック Pro R"/>
                <a:cs typeface="Georgia"/>
              </a:rPr>
              <a:t>RES-E installed capacity*</a:t>
            </a:r>
            <a:endParaRPr lang="en-US" dirty="0">
              <a:solidFill>
                <a:srgbClr val="9F1B1E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Georgia"/>
              <a:ea typeface="小塚ゴシック Pro R"/>
              <a:cs typeface="Georgia"/>
            </a:endParaRPr>
          </a:p>
        </p:txBody>
      </p:sp>
      <p:sp>
        <p:nvSpPr>
          <p:cNvPr id="10" name="Text Box 22">
            <a:extLst>
              <a:ext uri="{FF2B5EF4-FFF2-40B4-BE49-F238E27FC236}">
                <a16:creationId xmlns:a16="http://schemas.microsoft.com/office/drawing/2014/main" id="{B333937B-BA27-3441-8B38-015528C35C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3" y="6165304"/>
            <a:ext cx="1504801" cy="30745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defTabSz="182563">
              <a:defRPr/>
            </a:pPr>
            <a:r>
              <a:rPr lang="en-US" sz="1200" dirty="0">
                <a:solidFill>
                  <a:srgbClr val="FF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cs typeface="Arial"/>
              </a:rPr>
              <a:t>* </a:t>
            </a:r>
            <a:r>
              <a:rPr lang="en-US" sz="1200" dirty="0" err="1">
                <a:solidFill>
                  <a:srgbClr val="FF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cs typeface="Arial"/>
              </a:rPr>
              <a:t>www.cera.org.cy</a:t>
            </a:r>
            <a:endParaRPr lang="en-US" sz="1200" b="1" dirty="0">
              <a:solidFill>
                <a:srgbClr val="FF006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DEA94A-0CC0-6A6F-8B93-BDF8CC2721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68" y="1023550"/>
            <a:ext cx="9039063" cy="528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9155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902896" y="638132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1000" b="0" kern="1200">
                <a:solidFill>
                  <a:schemeClr val="tx1">
                    <a:tint val="75000"/>
                  </a:schemeClr>
                </a:solidFill>
                <a:latin typeface="Calibri"/>
                <a:ea typeface="ＭＳ Ｐゴシック" charset="0"/>
                <a:cs typeface="Calibri"/>
              </a:defRPr>
            </a:lvl1pPr>
            <a:lvl2pPr marL="45720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C9701317-F5CF-0F4E-92E1-4731CA01720B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80F6D4-F773-6A42-A286-F1AE67E75B0C}"/>
              </a:ext>
            </a:extLst>
          </p:cNvPr>
          <p:cNvSpPr/>
          <p:nvPr/>
        </p:nvSpPr>
        <p:spPr>
          <a:xfrm>
            <a:off x="62398" y="44624"/>
            <a:ext cx="8254018" cy="58477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solidFill>
                  <a:srgbClr val="9F1B1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Georgia"/>
                <a:ea typeface="小塚ゴシック Pro R"/>
                <a:cs typeface="Georgia"/>
              </a:rPr>
              <a:t>Total electricity production per year*</a:t>
            </a:r>
            <a:endParaRPr lang="en-US" sz="2000" dirty="0">
              <a:solidFill>
                <a:srgbClr val="9F1B1E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Georgia"/>
              <a:ea typeface="小塚ゴシック Pro R"/>
              <a:cs typeface="Georgia"/>
            </a:endParaRPr>
          </a:p>
        </p:txBody>
      </p:sp>
      <p:sp>
        <p:nvSpPr>
          <p:cNvPr id="10" name="Text Box 22">
            <a:extLst>
              <a:ext uri="{FF2B5EF4-FFF2-40B4-BE49-F238E27FC236}">
                <a16:creationId xmlns:a16="http://schemas.microsoft.com/office/drawing/2014/main" id="{B333937B-BA27-3441-8B38-015528C35C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3" y="6165304"/>
            <a:ext cx="1504801" cy="30745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defTabSz="182563">
              <a:defRPr/>
            </a:pPr>
            <a:r>
              <a:rPr lang="en-US" sz="1200" dirty="0">
                <a:solidFill>
                  <a:srgbClr val="FF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cs typeface="Arial"/>
              </a:rPr>
              <a:t>* </a:t>
            </a:r>
            <a:r>
              <a:rPr lang="en-US" sz="1200" dirty="0" err="1">
                <a:solidFill>
                  <a:srgbClr val="FF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cs typeface="Arial"/>
              </a:rPr>
              <a:t>www.cera.org.cy</a:t>
            </a:r>
            <a:endParaRPr lang="en-US" sz="1200" b="1" dirty="0">
              <a:solidFill>
                <a:srgbClr val="FF006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/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252EE8-ACCE-B848-0589-5648D11333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296" y="908658"/>
            <a:ext cx="8839200" cy="532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8286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aph of energy consumption&#10;&#10;Description automatically generated">
            <a:extLst>
              <a:ext uri="{FF2B5EF4-FFF2-40B4-BE49-F238E27FC236}">
                <a16:creationId xmlns:a16="http://schemas.microsoft.com/office/drawing/2014/main" id="{FCC33FA0-86F7-F82D-6CC9-C2E743665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50" y="939045"/>
            <a:ext cx="8949246" cy="529826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902896" y="638132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1000" b="0" kern="1200">
                <a:solidFill>
                  <a:schemeClr val="tx1">
                    <a:tint val="75000"/>
                  </a:schemeClr>
                </a:solidFill>
                <a:latin typeface="Calibri"/>
                <a:ea typeface="ＭＳ Ｐゴシック" charset="0"/>
                <a:cs typeface="Calibri"/>
              </a:defRPr>
            </a:lvl1pPr>
            <a:lvl2pPr marL="45720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C9701317-F5CF-0F4E-92E1-4731CA01720B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3" name="Text Box 22">
            <a:extLst>
              <a:ext uri="{FF2B5EF4-FFF2-40B4-BE49-F238E27FC236}">
                <a16:creationId xmlns:a16="http://schemas.microsoft.com/office/drawing/2014/main" id="{EAA717C8-DA31-47A5-6A31-86246339B5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3" y="6237312"/>
            <a:ext cx="2296889" cy="30745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defTabSz="182563">
              <a:defRPr/>
            </a:pPr>
            <a:r>
              <a:rPr lang="en-US" sz="1200" dirty="0">
                <a:solidFill>
                  <a:srgbClr val="FF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cs typeface="Arial"/>
              </a:rPr>
              <a:t>* Household Price Index</a:t>
            </a:r>
            <a:endParaRPr lang="en-US" sz="1200" b="1" dirty="0">
              <a:solidFill>
                <a:srgbClr val="FF006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/>
              <a:cs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0B773C-EE14-BD9D-5E31-19E42794552F}"/>
              </a:ext>
            </a:extLst>
          </p:cNvPr>
          <p:cNvSpPr/>
          <p:nvPr/>
        </p:nvSpPr>
        <p:spPr>
          <a:xfrm>
            <a:off x="62398" y="118373"/>
            <a:ext cx="8254018" cy="646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600" dirty="0">
                <a:solidFill>
                  <a:srgbClr val="9F1B1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Georgia"/>
                <a:ea typeface="小塚ゴシック Pro R"/>
                <a:cs typeface="Georgia"/>
              </a:rPr>
              <a:t>EU </a:t>
            </a:r>
            <a:r>
              <a:rPr lang="en-US" sz="3600">
                <a:solidFill>
                  <a:srgbClr val="9F1B1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Georgia"/>
                <a:ea typeface="小塚ゴシック Pro R"/>
                <a:cs typeface="Georgia"/>
              </a:rPr>
              <a:t>statistics (Aug </a:t>
            </a:r>
            <a:r>
              <a:rPr lang="en-US" sz="3600" dirty="0">
                <a:solidFill>
                  <a:srgbClr val="9F1B1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Georgia"/>
                <a:ea typeface="小塚ゴシック Pro R"/>
                <a:cs typeface="Georgia"/>
              </a:rPr>
              <a:t>2023)*</a:t>
            </a:r>
            <a:endParaRPr lang="en-US" dirty="0">
              <a:solidFill>
                <a:srgbClr val="9F1B1E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Georgia"/>
              <a:ea typeface="小塚ゴシック Pro R"/>
              <a:cs typeface="Georgia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1F2929E-FA76-F009-C491-7ABFB53999DA}"/>
              </a:ext>
            </a:extLst>
          </p:cNvPr>
          <p:cNvSpPr/>
          <p:nvPr/>
        </p:nvSpPr>
        <p:spPr bwMode="auto">
          <a:xfrm>
            <a:off x="2123728" y="1700808"/>
            <a:ext cx="504056" cy="2952328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9286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902896" y="638132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1000" b="0" kern="1200">
                <a:solidFill>
                  <a:schemeClr val="tx1">
                    <a:tint val="75000"/>
                  </a:schemeClr>
                </a:solidFill>
                <a:latin typeface="Calibri"/>
                <a:ea typeface="ＭＳ Ｐゴシック" charset="0"/>
                <a:cs typeface="Calibri"/>
              </a:defRPr>
            </a:lvl1pPr>
            <a:lvl2pPr marL="45720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C9701317-F5CF-0F4E-92E1-4731CA01720B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3" name="Text Box 22">
            <a:extLst>
              <a:ext uri="{FF2B5EF4-FFF2-40B4-BE49-F238E27FC236}">
                <a16:creationId xmlns:a16="http://schemas.microsoft.com/office/drawing/2014/main" id="{B57995B0-1750-AB6F-C442-780033FC25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3" y="6237312"/>
            <a:ext cx="1504801" cy="30745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defTabSz="182563">
              <a:defRPr/>
            </a:pPr>
            <a:r>
              <a:rPr lang="en-US" sz="1200" dirty="0">
                <a:solidFill>
                  <a:srgbClr val="FF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cs typeface="Arial"/>
              </a:rPr>
              <a:t>* Eurostat</a:t>
            </a:r>
            <a:endParaRPr lang="en-US" sz="1200" b="1" dirty="0">
              <a:solidFill>
                <a:srgbClr val="FF006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/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62A6AF-3749-1B81-6589-F88F2F93F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964916"/>
            <a:ext cx="8830082" cy="534440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D80F6D4-F773-6A42-A286-F1AE67E75B0C}"/>
              </a:ext>
            </a:extLst>
          </p:cNvPr>
          <p:cNvSpPr/>
          <p:nvPr/>
        </p:nvSpPr>
        <p:spPr>
          <a:xfrm>
            <a:off x="62398" y="-27384"/>
            <a:ext cx="7965986" cy="107721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solidFill>
                  <a:srgbClr val="9F1B1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Georgia"/>
                <a:ea typeface="小塚ゴシック Pro R"/>
                <a:cs typeface="Georgia"/>
              </a:rPr>
              <a:t>Electricity price - Position of Cyprus in EU*</a:t>
            </a:r>
            <a:endParaRPr lang="en-US" sz="2000" dirty="0">
              <a:solidFill>
                <a:srgbClr val="9F1B1E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Georgia"/>
              <a:ea typeface="小塚ゴシック Pro R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9058873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circle with different colored circles&#10;&#10;Description automatically generated">
            <a:extLst>
              <a:ext uri="{FF2B5EF4-FFF2-40B4-BE49-F238E27FC236}">
                <a16:creationId xmlns:a16="http://schemas.microsoft.com/office/drawing/2014/main" id="{E9BEE813-29F8-917F-C0DE-5A3C2549A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1" y="980728"/>
            <a:ext cx="4198619" cy="5375622"/>
          </a:xfrm>
          <a:prstGeom prst="rect">
            <a:avLst/>
          </a:prstGeom>
        </p:spPr>
      </p:pic>
      <p:pic>
        <p:nvPicPr>
          <p:cNvPr id="4" name="Picture 3" descr="A blue circle with a red and white circle&#10;&#10;Description automatically generated">
            <a:extLst>
              <a:ext uri="{FF2B5EF4-FFF2-40B4-BE49-F238E27FC236}">
                <a16:creationId xmlns:a16="http://schemas.microsoft.com/office/drawing/2014/main" id="{8DF0457D-55CB-054E-6C9A-9F51161D83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297611"/>
            <a:ext cx="4464495" cy="460857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7818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>
                    <a:tint val="75000"/>
                  </a:schemeClr>
                </a:solidFill>
                <a:latin typeface="Calibri"/>
                <a:ea typeface="ＭＳ Ｐゴシック" charset="0"/>
                <a:cs typeface="Calibri"/>
              </a:defRPr>
            </a:lvl1pPr>
            <a:lvl2pPr marL="45720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C9701317-F5CF-0F4E-92E1-4731CA01720B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-19463" y="-27384"/>
            <a:ext cx="8047847" cy="76944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400" dirty="0">
                <a:solidFill>
                  <a:srgbClr val="9F1B1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Georgia"/>
                <a:ea typeface="小塚ゴシック Pro R"/>
                <a:cs typeface="Georgia"/>
              </a:rPr>
              <a:t>Market share </a:t>
            </a:r>
            <a:r>
              <a:rPr lang="en-US" sz="2000" dirty="0">
                <a:solidFill>
                  <a:srgbClr val="9F1B1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Georgia"/>
                <a:ea typeface="小塚ゴシック Pro R"/>
                <a:cs typeface="Georgia"/>
              </a:rPr>
              <a:t>(June 2023)</a:t>
            </a:r>
            <a:endParaRPr lang="en-US" sz="4400" dirty="0">
              <a:solidFill>
                <a:srgbClr val="9F1B1E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Georgia"/>
              <a:ea typeface="小塚ゴシック Pro R"/>
              <a:cs typeface="Georgi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EAC955-5837-7DB9-A667-5A23A5EFD077}"/>
              </a:ext>
            </a:extLst>
          </p:cNvPr>
          <p:cNvSpPr txBox="1"/>
          <p:nvPr/>
        </p:nvSpPr>
        <p:spPr>
          <a:xfrm>
            <a:off x="6372200" y="6288871"/>
            <a:ext cx="2401914" cy="3804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2908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Verdana" pitchFamily="34" charset="0"/>
                <a:cs typeface="Times New Roman"/>
              </a:rPr>
              <a:t>Source: </a:t>
            </a:r>
            <a:r>
              <a:rPr lang="en-US" sz="1600" dirty="0">
                <a:solidFill>
                  <a:srgbClr val="FF2908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Verdana" pitchFamily="34" charset="0"/>
                <a:cs typeface="Times New Roman"/>
                <a:hlinkClick r:id="rId4"/>
              </a:rPr>
              <a:t>www.cera.org.cy</a:t>
            </a:r>
            <a:endParaRPr lang="en-US" sz="1600" dirty="0">
              <a:solidFill>
                <a:srgbClr val="106402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+mn-lt"/>
              <a:ea typeface="Verdana" pitchFamily="34" charset="0"/>
              <a:cs typeface="Times New Roman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10841B4-436B-87F1-0F4E-8C11125BFC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341" y="528170"/>
            <a:ext cx="2969547" cy="596574"/>
          </a:xfrm>
        </p:spPr>
        <p:txBody>
          <a:bodyPr wrap="square">
            <a:spAutoFit/>
          </a:bodyPr>
          <a:lstStyle/>
          <a:p>
            <a:pPr marL="0" indent="0" algn="ctr">
              <a:lnSpc>
                <a:spcPct val="130000"/>
              </a:lnSpc>
              <a:buNone/>
            </a:pPr>
            <a:r>
              <a:rPr lang="en-US" sz="2800" b="1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Verdana" pitchFamily="34" charset="0"/>
                <a:cs typeface="Times New Roman"/>
              </a:rPr>
              <a:t>Wholesale market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893A3ED-788A-A436-74CE-5CB439835298}"/>
              </a:ext>
            </a:extLst>
          </p:cNvPr>
          <p:cNvSpPr txBox="1">
            <a:spLocks/>
          </p:cNvSpPr>
          <p:nvPr/>
        </p:nvSpPr>
        <p:spPr>
          <a:xfrm>
            <a:off x="5626469" y="528170"/>
            <a:ext cx="2401915" cy="596574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130000"/>
              </a:lnSpc>
              <a:buFontTx/>
              <a:buNone/>
            </a:pPr>
            <a:r>
              <a:rPr lang="en-US" sz="2800" b="1" kern="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Verdana" pitchFamily="34" charset="0"/>
                <a:cs typeface="Times New Roman"/>
              </a:rPr>
              <a:t>Retail market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135547A-05F2-F9D1-AF5B-8766C2DEC76B}"/>
              </a:ext>
            </a:extLst>
          </p:cNvPr>
          <p:cNvSpPr/>
          <p:nvPr/>
        </p:nvSpPr>
        <p:spPr bwMode="auto">
          <a:xfrm>
            <a:off x="102008" y="5149275"/>
            <a:ext cx="1789454" cy="864096"/>
          </a:xfrm>
          <a:prstGeom prst="ellipse">
            <a:avLst/>
          </a:prstGeom>
          <a:noFill/>
          <a:ln w="44450">
            <a:solidFill>
              <a:srgbClr val="FF0000"/>
            </a:solidFill>
            <a:prstDash val="dash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  <a:ea typeface="ＭＳ Ｐゴシック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F01F149-8C61-8DB4-7747-7A682CA3CB72}"/>
              </a:ext>
            </a:extLst>
          </p:cNvPr>
          <p:cNvSpPr/>
          <p:nvPr/>
        </p:nvSpPr>
        <p:spPr bwMode="auto">
          <a:xfrm>
            <a:off x="7128678" y="5157192"/>
            <a:ext cx="1964418" cy="638393"/>
          </a:xfrm>
          <a:prstGeom prst="ellipse">
            <a:avLst/>
          </a:prstGeom>
          <a:noFill/>
          <a:ln w="44450">
            <a:solidFill>
              <a:srgbClr val="FF0000"/>
            </a:solidFill>
            <a:prstDash val="dash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4131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1952803"/>
            <a:ext cx="9143999" cy="2588016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en-US" sz="4800" dirty="0">
                <a:solidFill>
                  <a:srgbClr val="9F1B1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Georgia"/>
                <a:ea typeface="小塚ゴシック Pro R"/>
                <a:cs typeface="Georgia"/>
              </a:rPr>
              <a:t>Challenges of energy transition in island systems</a:t>
            </a:r>
          </a:p>
          <a:p>
            <a:pPr algn="ctr"/>
            <a:r>
              <a:rPr lang="en-US" sz="3200" dirty="0">
                <a:solidFill>
                  <a:schemeClr val="accent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Georgia"/>
              </a:rPr>
              <a:t>Solutions for isolated systems</a:t>
            </a:r>
            <a:endParaRPr lang="el-GR" sz="3200" dirty="0">
              <a:solidFill>
                <a:schemeClr val="accent2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Georgia"/>
              <a:ea typeface="小塚ゴシック Pro R"/>
              <a:cs typeface="Georgia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7818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D175DE9-F459-AE49-867C-1D8AEDBFBA19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228574"/>
      </p:ext>
    </p:extLst>
  </p:cSld>
  <p:clrMapOvr>
    <a:masterClrMapping/>
  </p:clrMapOvr>
  <p:transition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35496" y="44624"/>
            <a:ext cx="8307388" cy="1266056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b="1" dirty="0">
                <a:solidFill>
                  <a:srgbClr val="9F1B1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Georgia"/>
                <a:ea typeface="小塚ゴシック Pro R"/>
                <a:cs typeface="Georgia"/>
              </a:rPr>
              <a:t>Characteristics of isolated electricity systems*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0" y="1312887"/>
            <a:ext cx="9144000" cy="49244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4500" lvl="1" indent="-352425">
              <a:lnSpc>
                <a:spcPct val="100000"/>
              </a:lnSpc>
              <a:spcBef>
                <a:spcPts val="0"/>
              </a:spcBef>
              <a:buSzPct val="110000"/>
              <a:buFont typeface="Arial"/>
              <a:buChar char="•"/>
              <a:defRPr/>
            </a:pPr>
            <a:r>
              <a:rPr lang="en-US" sz="3200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"/>
              </a:rPr>
              <a:t>High fuel costs</a:t>
            </a:r>
            <a:endParaRPr lang="en-US" sz="3200" dirty="0">
              <a:solidFill>
                <a:srgbClr val="000090"/>
              </a:solidFill>
              <a:effectLst>
                <a:outerShdw blurRad="38100" dist="38100" dir="2700000" algn="tl">
                  <a:srgbClr val="DDDDDD"/>
                </a:outerShdw>
              </a:effectLst>
              <a:highlight>
                <a:srgbClr val="FFFF00"/>
              </a:highlight>
              <a:cs typeface="Arial"/>
            </a:endParaRPr>
          </a:p>
          <a:p>
            <a:pPr marL="844550" lvl="2" indent="-352425">
              <a:lnSpc>
                <a:spcPct val="100000"/>
              </a:lnSpc>
              <a:spcBef>
                <a:spcPts val="0"/>
              </a:spcBef>
              <a:buSzPct val="110000"/>
              <a:buFont typeface="System Font"/>
              <a:buChar char="~"/>
              <a:defRPr/>
            </a:pPr>
            <a:r>
              <a:rPr lang="en-US" dirty="0">
                <a:solidFill>
                  <a:srgbClr val="10640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use of oil derivatives</a:t>
            </a:r>
          </a:p>
          <a:p>
            <a:pPr marL="844550" lvl="2" indent="-352425">
              <a:lnSpc>
                <a:spcPct val="100000"/>
              </a:lnSpc>
              <a:spcBef>
                <a:spcPts val="0"/>
              </a:spcBef>
              <a:buSzPct val="110000"/>
              <a:buFont typeface="System Font"/>
              <a:buChar char="~"/>
              <a:defRPr/>
            </a:pPr>
            <a:r>
              <a:rPr lang="en-US" dirty="0">
                <a:solidFill>
                  <a:srgbClr val="10640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high CO</a:t>
            </a:r>
            <a:r>
              <a:rPr lang="en-US" baseline="-25000" dirty="0">
                <a:solidFill>
                  <a:srgbClr val="10640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rgbClr val="10640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emissions 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(additional cost)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4500" lvl="1" indent="-352425">
              <a:lnSpc>
                <a:spcPct val="100000"/>
              </a:lnSpc>
              <a:spcBef>
                <a:spcPts val="0"/>
              </a:spcBef>
              <a:buSzPct val="110000"/>
              <a:buFont typeface="Arial"/>
              <a:buChar char="•"/>
              <a:defRPr/>
            </a:pPr>
            <a:r>
              <a:rPr lang="en-US" sz="3200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"/>
              </a:rPr>
              <a:t>Economies of scale cannot be adequately exploited</a:t>
            </a:r>
          </a:p>
          <a:p>
            <a:pPr marL="844550" lvl="2" indent="-352425">
              <a:lnSpc>
                <a:spcPct val="100000"/>
              </a:lnSpc>
              <a:spcBef>
                <a:spcPts val="0"/>
              </a:spcBef>
              <a:buSzPct val="110000"/>
              <a:buFont typeface="System Font"/>
              <a:buChar char="~"/>
              <a:defRPr/>
            </a:pPr>
            <a:r>
              <a:rPr lang="en-US" dirty="0">
                <a:solidFill>
                  <a:srgbClr val="10640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generation units cannot exceed a certain size since the loss of a unit would mean the loss of a high percentage of the entire system</a:t>
            </a:r>
          </a:p>
          <a:p>
            <a:pPr marL="444500" lvl="1" indent="-352425">
              <a:lnSpc>
                <a:spcPct val="100000"/>
              </a:lnSpc>
              <a:spcBef>
                <a:spcPts val="0"/>
              </a:spcBef>
              <a:buSzPct val="110000"/>
              <a:buFont typeface="Arial"/>
              <a:buChar char="•"/>
              <a:defRPr/>
            </a:pPr>
            <a:r>
              <a:rPr lang="en-US" sz="3200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"/>
              </a:rPr>
              <a:t>Need to maintain high reserve capacity to ensure power system reliability</a:t>
            </a:r>
          </a:p>
          <a:p>
            <a:pPr marL="92075" lvl="1" indent="0" algn="ctr">
              <a:lnSpc>
                <a:spcPct val="100000"/>
              </a:lnSpc>
              <a:spcBef>
                <a:spcPts val="1200"/>
              </a:spcBef>
              <a:buSzPct val="110000"/>
              <a:buNone/>
              <a:defRPr/>
            </a:pP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"/>
              </a:rPr>
              <a:t>The smaller the electrical system size, the more the expenses will be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902896" y="638132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1000" b="0" kern="1200">
                <a:solidFill>
                  <a:schemeClr val="tx1">
                    <a:tint val="75000"/>
                  </a:schemeClr>
                </a:solidFill>
                <a:latin typeface="Calibri"/>
                <a:ea typeface="ＭＳ Ｐゴシック" charset="0"/>
                <a:cs typeface="Calibri"/>
              </a:defRPr>
            </a:lvl1pPr>
            <a:lvl2pPr marL="45720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C9701317-F5CF-0F4E-92E1-4731CA01720B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EB7D97-D9CE-4443-A368-C702F0BDA3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4827" y="692696"/>
            <a:ext cx="2729973" cy="1800200"/>
          </a:xfrm>
          <a:prstGeom prst="rect">
            <a:avLst/>
          </a:prstGeom>
        </p:spPr>
      </p:pic>
      <p:sp>
        <p:nvSpPr>
          <p:cNvPr id="8" name="Text Box 22">
            <a:extLst>
              <a:ext uri="{FF2B5EF4-FFF2-40B4-BE49-F238E27FC236}">
                <a16:creationId xmlns:a16="http://schemas.microsoft.com/office/drawing/2014/main" id="{C4E846EC-7752-F146-9ADA-B4897D1CE5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3" y="6237312"/>
            <a:ext cx="8705850" cy="30745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defTabSz="182563">
              <a:defRPr/>
            </a:pPr>
            <a:r>
              <a:rPr lang="en-US" sz="1200" dirty="0">
                <a:solidFill>
                  <a:srgbClr val="FF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cs typeface="Arial"/>
              </a:rPr>
              <a:t>* Poullikkas A., 2015, </a:t>
            </a:r>
            <a:r>
              <a:rPr lang="en-US" sz="1200" i="1" dirty="0">
                <a:solidFill>
                  <a:srgbClr val="FF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cs typeface="Arial"/>
              </a:rPr>
              <a:t>Sustainable Energy Policy for Cyprus</a:t>
            </a:r>
            <a:r>
              <a:rPr lang="en-US" sz="1200" dirty="0">
                <a:solidFill>
                  <a:srgbClr val="FF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cs typeface="Arial"/>
              </a:rPr>
              <a:t>, ISBN: 978-9963-7355-6-3</a:t>
            </a:r>
            <a:endParaRPr lang="en-US" sz="1200" b="1" dirty="0">
              <a:solidFill>
                <a:srgbClr val="FF006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18428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74612" y="74712"/>
            <a:ext cx="5865540" cy="762000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>
            <a:noAutofit/>
          </a:bodyPr>
          <a:lstStyle/>
          <a:p>
            <a:pPr>
              <a:lnSpc>
                <a:spcPct val="100000"/>
              </a:lnSpc>
            </a:pPr>
            <a:r>
              <a:rPr lang="en-US" sz="4400" b="1" dirty="0">
                <a:solidFill>
                  <a:srgbClr val="9F1B1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Georgia"/>
                <a:ea typeface="小塚ゴシック Pro R"/>
                <a:cs typeface="Georgia"/>
              </a:rPr>
              <a:t>The solution*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0" y="908720"/>
            <a:ext cx="9144000" cy="5365571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4500" lvl="1" indent="-352425">
              <a:lnSpc>
                <a:spcPct val="100000"/>
              </a:lnSpc>
              <a:spcBef>
                <a:spcPts val="1560"/>
              </a:spcBef>
              <a:buSzPct val="110000"/>
              <a:buFont typeface="Arial"/>
              <a:buChar char="•"/>
              <a:defRPr/>
            </a:pPr>
            <a:r>
              <a:rPr lang="en-US" sz="3600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"/>
              </a:rPr>
              <a:t>Increase system flexibility</a:t>
            </a:r>
          </a:p>
          <a:p>
            <a:pPr marL="844550" lvl="2" indent="-352425">
              <a:lnSpc>
                <a:spcPct val="100000"/>
              </a:lnSpc>
              <a:spcBef>
                <a:spcPts val="0"/>
              </a:spcBef>
              <a:buSzPct val="110000"/>
              <a:buFont typeface="System Font"/>
              <a:buChar char="~"/>
              <a:defRPr/>
            </a:pPr>
            <a:r>
              <a:rPr lang="en-US" sz="2800" dirty="0">
                <a:solidFill>
                  <a:srgbClr val="10640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integrate RES into electricity market</a:t>
            </a:r>
          </a:p>
          <a:p>
            <a:pPr marL="844550" lvl="2" indent="-352425">
              <a:lnSpc>
                <a:spcPct val="100000"/>
              </a:lnSpc>
              <a:spcBef>
                <a:spcPts val="0"/>
              </a:spcBef>
              <a:buSzPct val="110000"/>
              <a:buFont typeface="System Font"/>
              <a:buChar char="~"/>
              <a:defRPr/>
            </a:pPr>
            <a:r>
              <a:rPr lang="en-US" sz="2800" dirty="0">
                <a:solidFill>
                  <a:srgbClr val="10640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use natural gas, storage and RES for power generation</a:t>
            </a:r>
          </a:p>
          <a:p>
            <a:pPr marL="844550" lvl="2" indent="-352425">
              <a:lnSpc>
                <a:spcPct val="100000"/>
              </a:lnSpc>
              <a:spcBef>
                <a:spcPts val="0"/>
              </a:spcBef>
              <a:buSzPct val="110000"/>
              <a:buFont typeface="System Font"/>
              <a:buChar char="~"/>
              <a:defRPr/>
            </a:pPr>
            <a:r>
              <a:rPr lang="en-US" sz="2800" dirty="0">
                <a:solidFill>
                  <a:srgbClr val="10640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promote e-mobility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(V2G technology - bidirectional flow of electricity between the electric car and the grid)</a:t>
            </a:r>
            <a:endParaRPr lang="en-US" sz="2800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4500" lvl="1" indent="-352425">
              <a:lnSpc>
                <a:spcPct val="100000"/>
              </a:lnSpc>
              <a:spcBef>
                <a:spcPts val="1560"/>
              </a:spcBef>
              <a:buSzPct val="110000"/>
              <a:buFont typeface="Arial"/>
              <a:buChar char="•"/>
              <a:defRPr/>
            </a:pPr>
            <a:r>
              <a:rPr lang="en-US" sz="3600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"/>
              </a:rPr>
              <a:t>Establish electricity interconnections</a:t>
            </a:r>
          </a:p>
          <a:p>
            <a:pPr marL="844550" lvl="2" indent="-352425">
              <a:lnSpc>
                <a:spcPct val="100000"/>
              </a:lnSpc>
              <a:spcBef>
                <a:spcPts val="0"/>
              </a:spcBef>
              <a:buSzPct val="110000"/>
              <a:buFont typeface="System Font"/>
              <a:buChar char="~"/>
              <a:defRPr/>
            </a:pPr>
            <a:r>
              <a:rPr lang="en-US" sz="2800" dirty="0">
                <a:solidFill>
                  <a:srgbClr val="10640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with EU internal electricity market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(the island of Cyprus is the only non-interconnected Member State)</a:t>
            </a:r>
            <a:endParaRPr lang="en-US" sz="2800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4500" lvl="1" indent="-352425">
              <a:lnSpc>
                <a:spcPct val="100000"/>
              </a:lnSpc>
              <a:spcBef>
                <a:spcPts val="1560"/>
              </a:spcBef>
              <a:buSzPct val="110000"/>
              <a:buFont typeface="Arial"/>
              <a:buChar char="•"/>
              <a:defRPr/>
            </a:pPr>
            <a:r>
              <a:rPr lang="en-US" sz="3600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"/>
              </a:rPr>
              <a:t>Production of hydrogen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"/>
              </a:rPr>
              <a:t>(energy carrier)</a:t>
            </a:r>
            <a:endParaRPr lang="en-US" sz="3600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DDDDDD"/>
                </a:outerShdw>
              </a:effectLst>
              <a:cs typeface="Arial"/>
            </a:endParaRPr>
          </a:p>
          <a:p>
            <a:pPr marL="844550" lvl="2" indent="-352425">
              <a:lnSpc>
                <a:spcPct val="100000"/>
              </a:lnSpc>
              <a:spcBef>
                <a:spcPts val="0"/>
              </a:spcBef>
              <a:buSzPct val="110000"/>
              <a:buFont typeface="System Font"/>
              <a:buChar char="~"/>
              <a:defRPr/>
            </a:pPr>
            <a:r>
              <a:rPr lang="en-US" sz="2800" dirty="0">
                <a:solidFill>
                  <a:srgbClr val="10640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from RES and natural gas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902896" y="638132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1000" b="0" kern="1200">
                <a:solidFill>
                  <a:schemeClr val="tx1">
                    <a:tint val="75000"/>
                  </a:schemeClr>
                </a:solidFill>
                <a:latin typeface="Calibri"/>
                <a:ea typeface="ＭＳ Ｐゴシック" charset="0"/>
                <a:cs typeface="Calibri"/>
              </a:defRPr>
            </a:lvl1pPr>
            <a:lvl2pPr marL="45720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C9701317-F5CF-0F4E-92E1-4731CA01720B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6" name="Text Box 22">
            <a:extLst>
              <a:ext uri="{FF2B5EF4-FFF2-40B4-BE49-F238E27FC236}">
                <a16:creationId xmlns:a16="http://schemas.microsoft.com/office/drawing/2014/main" id="{43B818DF-9B16-9440-970E-0BC29CDC0E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3" y="6237312"/>
            <a:ext cx="8705850" cy="33239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defTabSz="182563">
              <a:defRPr/>
            </a:pPr>
            <a:r>
              <a:rPr lang="en-US" sz="1200" dirty="0">
                <a:solidFill>
                  <a:srgbClr val="FF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cs typeface="Arial"/>
              </a:rPr>
              <a:t>* Poullikkas A., 2016, </a:t>
            </a:r>
            <a:r>
              <a:rPr lang="en-US" sz="1200" i="1" dirty="0">
                <a:solidFill>
                  <a:srgbClr val="FF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cs typeface="Arial"/>
              </a:rPr>
              <a:t>Fundamentals of Energy Regulation</a:t>
            </a:r>
            <a:r>
              <a:rPr lang="en-US" sz="1200" dirty="0">
                <a:solidFill>
                  <a:srgbClr val="FF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cs typeface="Arial"/>
              </a:rPr>
              <a:t>, ISBN: 978-9963-7355-8-7</a:t>
            </a:r>
            <a:endParaRPr lang="en-US" sz="1200" b="1" dirty="0">
              <a:solidFill>
                <a:srgbClr val="FF006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50499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0"/>
            <a:ext cx="9144000" cy="544763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5496" y="-106943"/>
            <a:ext cx="8064896" cy="1015663"/>
          </a:xfrm>
        </p:spPr>
        <p:txBody>
          <a:bodyPr anchor="t" anchorCtr="0">
            <a:spAutoFit/>
          </a:bodyPr>
          <a:lstStyle/>
          <a:p>
            <a:pPr algn="l"/>
            <a:r>
              <a:rPr lang="en-US" sz="6000" b="1" dirty="0">
                <a:solidFill>
                  <a:srgbClr val="9F1B1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Georgia"/>
                <a:ea typeface="小塚ゴシック Pro R"/>
                <a:cs typeface="Georgia"/>
              </a:rPr>
              <a:t>Contents</a:t>
            </a:r>
            <a:endParaRPr lang="en-US" sz="6000" b="1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highlight>
                <a:srgbClr val="FFFF00"/>
              </a:highlight>
              <a:latin typeface="Georgia"/>
              <a:ea typeface="小塚ゴシック Pro R"/>
              <a:cs typeface="Georgia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07504" y="1268760"/>
            <a:ext cx="8928992" cy="4724370"/>
          </a:xfrm>
        </p:spPr>
        <p:txBody>
          <a:bodyPr wrap="square">
            <a:spAutoFit/>
          </a:bodyPr>
          <a:lstStyle/>
          <a:p>
            <a:pPr marL="355600" indent="-355600">
              <a:spcBef>
                <a:spcPts val="0"/>
              </a:spcBef>
              <a:spcAft>
                <a:spcPts val="1800"/>
              </a:spcAft>
            </a:pPr>
            <a:r>
              <a:rPr lang="en-US" sz="36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Verdana" pitchFamily="34" charset="0"/>
                <a:cs typeface="Times New Roman"/>
              </a:rPr>
              <a:t>EU energy strategy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Verdana" pitchFamily="34" charset="0"/>
                <a:cs typeface="Times New Roman"/>
              </a:rPr>
              <a:t>–  energy transition towards towards 2050</a:t>
            </a:r>
            <a:endParaRPr lang="el-GR" b="1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ea typeface="Verdana" pitchFamily="34" charset="0"/>
              <a:cs typeface="Times New Roman"/>
            </a:endParaRPr>
          </a:p>
          <a:p>
            <a:pPr marL="355600" indent="-355600">
              <a:spcBef>
                <a:spcPts val="0"/>
              </a:spcBef>
              <a:spcAft>
                <a:spcPts val="1800"/>
              </a:spcAft>
            </a:pPr>
            <a:r>
              <a:rPr lang="en-GB" sz="36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Verdana" pitchFamily="34" charset="0"/>
                <a:cs typeface="Times New Roman"/>
              </a:rPr>
              <a:t>Cyprus current electricity system</a:t>
            </a:r>
            <a:r>
              <a:rPr lang="el-GR" sz="36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Verdana" pitchFamily="34" charset="0"/>
                <a:cs typeface="Times New Roman"/>
              </a:rPr>
              <a:t>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Verdana" pitchFamily="34" charset="0"/>
                <a:cs typeface="Times New Roman"/>
              </a:rPr>
              <a:t>–</a:t>
            </a:r>
            <a:r>
              <a:rPr lang="el-GR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Verdana" pitchFamily="34" charset="0"/>
                <a:cs typeface="Times New Roman"/>
              </a:rPr>
              <a:t> </a:t>
            </a:r>
            <a:r>
              <a:rPr lang="en-GB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Verdana" pitchFamily="34" charset="0"/>
                <a:cs typeface="Times New Roman"/>
              </a:rPr>
              <a:t>system characteristics</a:t>
            </a:r>
            <a:endParaRPr lang="el-GR" sz="2400" b="1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ea typeface="Verdana" pitchFamily="34" charset="0"/>
              <a:cs typeface="Times New Roman"/>
            </a:endParaRPr>
          </a:p>
          <a:p>
            <a:pPr marL="355600" indent="-355600">
              <a:spcBef>
                <a:spcPts val="0"/>
              </a:spcBef>
              <a:spcAft>
                <a:spcPts val="1800"/>
              </a:spcAft>
            </a:pPr>
            <a:r>
              <a:rPr lang="en-US" sz="36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Verdana" pitchFamily="34" charset="0"/>
                <a:cs typeface="Times New Roman"/>
              </a:rPr>
              <a:t>Challenges of energy transition in island systems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Verdana" pitchFamily="34" charset="0"/>
                <a:cs typeface="Times New Roman"/>
              </a:rPr>
              <a:t>– solutions to isolated systems</a:t>
            </a:r>
          </a:p>
          <a:p>
            <a:pPr marL="355600" indent="-355600">
              <a:spcBef>
                <a:spcPts val="0"/>
              </a:spcBef>
              <a:spcAft>
                <a:spcPts val="1800"/>
              </a:spcAft>
            </a:pPr>
            <a:r>
              <a:rPr lang="en-US" sz="36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Verdana" pitchFamily="34" charset="0"/>
                <a:cs typeface="Times New Roman"/>
              </a:rPr>
              <a:t>Long term energy strategy for Cyprus</a:t>
            </a:r>
            <a:r>
              <a:rPr lang="en-US" sz="40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Verdana" pitchFamily="34" charset="0"/>
                <a:cs typeface="Times New Roman"/>
              </a:rPr>
              <a:t>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Verdana" pitchFamily="34" charset="0"/>
                <a:cs typeface="Times New Roman"/>
              </a:rPr>
              <a:t>– towards hydrogen economy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98B777CD-D20B-6D40-904A-67343BC721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7818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75DEAF9-3859-6B41-9151-E0411AB327F6}" type="slidenum">
              <a:rPr lang="en-US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4407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38" y="764704"/>
            <a:ext cx="8861162" cy="5591412"/>
          </a:xfrm>
          <a:prstGeom prst="rect">
            <a:avLst/>
          </a:prstGeom>
        </p:spPr>
      </p:pic>
      <p:sp>
        <p:nvSpPr>
          <p:cNvPr id="377867" name="Rectangle 104"/>
          <p:cNvSpPr>
            <a:spLocks noChangeArrowheads="1"/>
          </p:cNvSpPr>
          <p:nvPr/>
        </p:nvSpPr>
        <p:spPr bwMode="auto">
          <a:xfrm>
            <a:off x="34925" y="116632"/>
            <a:ext cx="7777435" cy="108012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solidFill>
                  <a:srgbClr val="9F1B1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Georgia"/>
                <a:ea typeface="小塚ゴシック Pro R"/>
                <a:cs typeface="Georgia"/>
              </a:rPr>
              <a:t>Effect of PV generation on load curve (the ‘duck curve’)*</a:t>
            </a:r>
          </a:p>
        </p:txBody>
      </p:sp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42863" y="6021288"/>
            <a:ext cx="8705850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defTabSz="182563">
              <a:lnSpc>
                <a:spcPct val="100000"/>
              </a:lnSpc>
              <a:defRPr/>
            </a:pPr>
            <a:r>
              <a:rPr lang="en-US" sz="1200" b="1" dirty="0">
                <a:solidFill>
                  <a:srgbClr val="FF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cs typeface="Arial"/>
              </a:rPr>
              <a:t>*	Poullikkas A., 20</a:t>
            </a:r>
            <a:r>
              <a:rPr lang="el-GR" sz="1200" b="1" dirty="0">
                <a:solidFill>
                  <a:srgbClr val="FF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cs typeface="Arial"/>
              </a:rPr>
              <a:t>1</a:t>
            </a:r>
            <a:r>
              <a:rPr lang="en-US" sz="1200" b="1" dirty="0">
                <a:solidFill>
                  <a:srgbClr val="FF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cs typeface="Arial"/>
              </a:rPr>
              <a:t>6</a:t>
            </a:r>
            <a:r>
              <a:rPr lang="en-US" sz="1200" dirty="0">
                <a:solidFill>
                  <a:srgbClr val="FF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cs typeface="Arial"/>
              </a:rPr>
              <a:t>, “From the ‘camel curve’ to the ‘duck curve’ on electric systems with increasing solar power”, 	</a:t>
            </a:r>
            <a:r>
              <a:rPr lang="en-US" sz="12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cs typeface="Arial"/>
              </a:rPr>
              <a:t>Accountancy</a:t>
            </a:r>
            <a:endParaRPr lang="en-US" sz="1200" b="1" dirty="0">
              <a:solidFill>
                <a:srgbClr val="FF006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/>
              <a:cs typeface="Arial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2AE1836-9AAB-B84A-BC0E-47E06E2F26C9}"/>
              </a:ext>
            </a:extLst>
          </p:cNvPr>
          <p:cNvGrpSpPr/>
          <p:nvPr/>
        </p:nvGrpSpPr>
        <p:grpSpPr>
          <a:xfrm>
            <a:off x="5472923" y="2790352"/>
            <a:ext cx="3329337" cy="2106736"/>
            <a:chOff x="5472923" y="2790352"/>
            <a:chExt cx="3329337" cy="2106736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D1254101-D9B3-A74F-9F9A-44E31BA1B265}"/>
                </a:ext>
              </a:extLst>
            </p:cNvPr>
            <p:cNvSpPr/>
            <p:nvPr/>
          </p:nvSpPr>
          <p:spPr bwMode="auto">
            <a:xfrm rot="1388899">
              <a:off x="5472923" y="2808856"/>
              <a:ext cx="936104" cy="2088232"/>
            </a:xfrm>
            <a:prstGeom prst="ellipse">
              <a:avLst/>
            </a:prstGeom>
            <a:noFill/>
            <a:ln w="50800">
              <a:solidFill>
                <a:srgbClr val="FFFF00"/>
              </a:solidFill>
              <a:prstDash val="dash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  <a:ea typeface="ＭＳ Ｐゴシック" charset="0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12980901-4060-1940-BCCE-90D7D739F47D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495425" y="3438424"/>
              <a:ext cx="911560" cy="243971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prstDash val="dash"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" name="Rectangle 104">
              <a:extLst>
                <a:ext uri="{FF2B5EF4-FFF2-40B4-BE49-F238E27FC236}">
                  <a16:creationId xmlns:a16="http://schemas.microsoft.com/office/drawing/2014/main" id="{2C3B5DDD-3D55-6243-BCBC-D36F58026C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51098" y="2790352"/>
              <a:ext cx="1551162" cy="1296144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000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+mn-lt"/>
                  <a:ea typeface="小塚ゴシック Pro R"/>
                  <a:cs typeface="Georgia"/>
                </a:rPr>
                <a:t>Need for storage and flexible technologies</a:t>
              </a:r>
            </a:p>
          </p:txBody>
        </p:sp>
      </p:grp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F5D14C8B-BC9F-3A4F-9686-FFC8DA70C7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781800" y="6356352"/>
            <a:ext cx="2133600" cy="365125"/>
          </a:xfrm>
        </p:spPr>
        <p:txBody>
          <a:bodyPr/>
          <a:lstStyle/>
          <a:p>
            <a:pPr>
              <a:defRPr/>
            </a:pPr>
            <a:fld id="{546AE01C-698B-EF4F-B2A7-7CD3C70FFEF2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7555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2F6605-B7FD-51AE-A2B7-5B9C241B47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79" y="764704"/>
            <a:ext cx="8934417" cy="5688632"/>
          </a:xfrm>
          <a:prstGeom prst="rect">
            <a:avLst/>
          </a:prstGeom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74612" y="74712"/>
            <a:ext cx="7881764" cy="105003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200" b="1" dirty="0">
                <a:solidFill>
                  <a:srgbClr val="9F1B1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Georgia"/>
                <a:ea typeface="小塚ゴシック Pro R"/>
                <a:cs typeface="Georgia"/>
              </a:rPr>
              <a:t>Interconnection between countries in the EU</a:t>
            </a:r>
            <a:r>
              <a:rPr lang="el-GR" sz="3200" b="1" dirty="0">
                <a:solidFill>
                  <a:srgbClr val="9F1B1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Georgia"/>
                <a:ea typeface="小塚ゴシック Pro R"/>
                <a:cs typeface="Georgia"/>
              </a:rPr>
              <a:t> (% </a:t>
            </a:r>
            <a:r>
              <a:rPr lang="en-US" sz="3200" b="1" dirty="0">
                <a:solidFill>
                  <a:srgbClr val="9F1B1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Georgia"/>
                <a:ea typeface="小塚ゴシック Pro R"/>
                <a:cs typeface="Georgia"/>
              </a:rPr>
              <a:t>of installed capacity</a:t>
            </a:r>
            <a:r>
              <a:rPr lang="el-GR" sz="3200" b="1" dirty="0">
                <a:solidFill>
                  <a:srgbClr val="9F1B1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Georgia"/>
                <a:ea typeface="小塚ゴシック Pro R"/>
                <a:cs typeface="Georgia"/>
              </a:rPr>
              <a:t>)</a:t>
            </a:r>
            <a:endParaRPr lang="en-US" sz="3200" b="1" dirty="0">
              <a:solidFill>
                <a:srgbClr val="9F1B1E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Georgia"/>
              <a:ea typeface="小塚ゴシック Pro R"/>
              <a:cs typeface="Georgia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902896" y="638132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1000" b="0" kern="1200">
                <a:solidFill>
                  <a:schemeClr val="tx1">
                    <a:tint val="75000"/>
                  </a:schemeClr>
                </a:solidFill>
                <a:latin typeface="Calibri"/>
                <a:ea typeface="ＭＳ Ｐゴシック" charset="0"/>
                <a:cs typeface="Calibri"/>
              </a:defRPr>
            </a:lvl1pPr>
            <a:lvl2pPr marL="45720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C9701317-F5CF-0F4E-92E1-4731CA01720B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6686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0" y="0"/>
            <a:ext cx="8028384" cy="1412776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>
            <a:noAutofit/>
          </a:bodyPr>
          <a:lstStyle/>
          <a:p>
            <a:pPr>
              <a:lnSpc>
                <a:spcPct val="100000"/>
              </a:lnSpc>
            </a:pPr>
            <a:r>
              <a:rPr lang="en-US" sz="4000" b="1" dirty="0">
                <a:solidFill>
                  <a:srgbClr val="9F1B1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Georgia"/>
                <a:ea typeface="小塚ゴシック Pro R"/>
                <a:cs typeface="Georgia"/>
              </a:rPr>
              <a:t>CERA </a:t>
            </a:r>
            <a:r>
              <a:rPr lang="en-US" sz="4000" dirty="0">
                <a:solidFill>
                  <a:srgbClr val="9F1B1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Georgia"/>
                <a:ea typeface="小塚ゴシック Pro R"/>
                <a:cs typeface="Georgia"/>
              </a:rPr>
              <a:t>E</a:t>
            </a:r>
            <a:r>
              <a:rPr lang="en-US" sz="4000" b="1" dirty="0">
                <a:solidFill>
                  <a:srgbClr val="9F1B1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Georgia"/>
                <a:ea typeface="小塚ゴシック Pro R"/>
                <a:cs typeface="Georgia"/>
              </a:rPr>
              <a:t>nergy Transition Regulatory Decisions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0" y="1127663"/>
            <a:ext cx="9144000" cy="5232202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2075" lvl="1" indent="0">
              <a:lnSpc>
                <a:spcPct val="100000"/>
              </a:lnSpc>
              <a:spcBef>
                <a:spcPts val="0"/>
              </a:spcBef>
              <a:buSzPct val="110000"/>
              <a:buNone/>
              <a:defRPr/>
            </a:pPr>
            <a:endParaRPr lang="en-US" sz="1600" dirty="0">
              <a:solidFill>
                <a:srgbClr val="106402"/>
              </a:solidFill>
              <a:effectLst>
                <a:outerShdw blurRad="38100" dist="38100" dir="2700000" algn="tl">
                  <a:srgbClr val="DDDDDD"/>
                </a:outerShdw>
              </a:effectLst>
              <a:cs typeface="Arial"/>
            </a:endParaRPr>
          </a:p>
          <a:p>
            <a:pPr marL="342900" lvl="1" indent="-342900" ea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10000"/>
              <a:buChar char="•"/>
              <a:defRPr/>
            </a:pP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/>
              </a:rPr>
              <a:t>Regulatory Decision </a:t>
            </a:r>
            <a:r>
              <a:rPr lang="el-G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/>
              </a:rPr>
              <a:t>01/2017 (ΚΔΠ 34/2017)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/>
              </a:rPr>
              <a:t>:</a:t>
            </a:r>
            <a:r>
              <a:rPr lang="en-US" sz="2400" dirty="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/>
              </a:rPr>
              <a:t> A detailed schedule for the implementation of </a:t>
            </a:r>
            <a:r>
              <a:rPr lang="en-US" sz="2400" dirty="0">
                <a:solidFill>
                  <a:srgbClr val="1064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/>
              </a:rPr>
              <a:t>EU electricity market target model</a:t>
            </a:r>
          </a:p>
          <a:p>
            <a:pPr marL="342900" lvl="1" indent="-342900" ea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10000"/>
              <a:buChar char="•"/>
              <a:defRPr/>
            </a:pP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/>
              </a:rPr>
              <a:t>Regulatory Decision</a:t>
            </a:r>
            <a:r>
              <a:rPr lang="el-G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/>
              </a:rPr>
              <a:t> 02/2018 (ΚΔΠ 259/2018)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/>
              </a:rPr>
              <a:t>:</a:t>
            </a:r>
            <a:r>
              <a:rPr lang="el-G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/>
              </a:rPr>
              <a:t> </a:t>
            </a:r>
            <a:r>
              <a:rPr lang="en-US" sz="2400" dirty="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/>
              </a:rPr>
              <a:t>The mass installation of an Advanced Metering Infrastructure including </a:t>
            </a:r>
            <a:r>
              <a:rPr lang="en-US" sz="2400" dirty="0">
                <a:solidFill>
                  <a:srgbClr val="1064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/>
              </a:rPr>
              <a:t>smartmeters to all electricity consumers</a:t>
            </a:r>
          </a:p>
          <a:p>
            <a:pPr marL="342900" lvl="1" indent="-342900" ea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10000"/>
              <a:buChar char="•"/>
              <a:defRPr/>
            </a:pP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/>
              </a:rPr>
              <a:t>Regulatory Decision</a:t>
            </a:r>
            <a:r>
              <a:rPr lang="el-G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/>
              </a:rPr>
              <a:t> 02/2019 (ΚΔΠ 204/2019)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/>
              </a:rPr>
              <a:t>: </a:t>
            </a:r>
            <a:r>
              <a:rPr lang="en-US" sz="2400" dirty="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/>
              </a:rPr>
              <a:t>The establishment of basic principles of a regulatory framework for the </a:t>
            </a:r>
            <a:r>
              <a:rPr lang="en-US" sz="2400" dirty="0">
                <a:solidFill>
                  <a:srgbClr val="1064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/>
              </a:rPr>
              <a:t>operation of electricity storage systems</a:t>
            </a:r>
            <a:r>
              <a:rPr lang="en-US" sz="2400" dirty="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/>
              </a:rPr>
              <a:t> in the wholesale electricity market</a:t>
            </a:r>
          </a:p>
          <a:p>
            <a:pPr marL="342900" lvl="1" indent="-342900" ea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10000"/>
              <a:buChar char="•"/>
              <a:defRPr/>
            </a:pP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/>
              </a:rPr>
              <a:t>Regulatory Decision</a:t>
            </a:r>
            <a:r>
              <a:rPr lang="el-G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/>
              </a:rPr>
              <a:t> 03/2019 (ΚΔΠ 224/2019)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/>
              </a:rPr>
              <a:t>:</a:t>
            </a:r>
            <a:r>
              <a:rPr lang="el-G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/>
              </a:rPr>
              <a:t> </a:t>
            </a:r>
            <a:r>
              <a:rPr lang="en-US" sz="2400" dirty="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/>
              </a:rPr>
              <a:t>The redesign of the power grid to become </a:t>
            </a:r>
            <a:r>
              <a:rPr lang="en-US" sz="2400" dirty="0">
                <a:solidFill>
                  <a:srgbClr val="1064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/>
              </a:rPr>
              <a:t>smart and bi-directional </a:t>
            </a:r>
            <a:r>
              <a:rPr lang="en-US" sz="2400" dirty="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/>
              </a:rPr>
              <a:t>in order to allow integration of large quantities of renewable energy sources in combination with energy storage systems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902896" y="638132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1000" b="0" kern="1200">
                <a:solidFill>
                  <a:schemeClr val="tx1">
                    <a:tint val="75000"/>
                  </a:schemeClr>
                </a:solidFill>
                <a:latin typeface="Calibri"/>
                <a:ea typeface="ＭＳ Ｐゴシック" charset="0"/>
                <a:cs typeface="Calibri"/>
              </a:defRPr>
            </a:lvl1pPr>
            <a:lvl2pPr marL="45720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C9701317-F5CF-0F4E-92E1-4731CA01720B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0831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0" y="0"/>
            <a:ext cx="8028384" cy="141277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>
            <a:noAutofit/>
          </a:bodyPr>
          <a:lstStyle/>
          <a:p>
            <a:pPr>
              <a:lnSpc>
                <a:spcPct val="100000"/>
              </a:lnSpc>
            </a:pPr>
            <a:r>
              <a:rPr lang="en-US" sz="4000" b="1" dirty="0">
                <a:solidFill>
                  <a:srgbClr val="9F1B1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Georgia"/>
                <a:ea typeface="小塚ゴシック Pro R"/>
                <a:cs typeface="Georgia"/>
              </a:rPr>
              <a:t>CERA </a:t>
            </a:r>
            <a:r>
              <a:rPr lang="en-US" sz="4000" dirty="0">
                <a:solidFill>
                  <a:srgbClr val="9F1B1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Georgia"/>
                <a:ea typeface="小塚ゴシック Pro R"/>
                <a:cs typeface="Georgia"/>
              </a:rPr>
              <a:t>E</a:t>
            </a:r>
            <a:r>
              <a:rPr lang="en-US" sz="4000" b="1" dirty="0">
                <a:solidFill>
                  <a:srgbClr val="9F1B1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Georgia"/>
                <a:ea typeface="小塚ゴシック Pro R"/>
                <a:cs typeface="Georgia"/>
              </a:rPr>
              <a:t>nergy Transition Regulatory Decisions </a:t>
            </a:r>
            <a:r>
              <a:rPr lang="en-US" sz="2000" b="1" dirty="0">
                <a:solidFill>
                  <a:srgbClr val="9F1B1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Georgia"/>
                <a:ea typeface="小塚ゴシック Pro R"/>
                <a:cs typeface="Georgia"/>
              </a:rPr>
              <a:t>(in preparation)</a:t>
            </a:r>
            <a:endParaRPr lang="en-US" sz="4000" b="1" dirty="0">
              <a:solidFill>
                <a:srgbClr val="9F1B1E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Georgia"/>
              <a:ea typeface="小塚ゴシック Pro R"/>
              <a:cs typeface="Georgia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111674" y="1484784"/>
            <a:ext cx="8028384" cy="5016758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 eaLnBrk="0" hangingPunc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SzPct val="110000"/>
              <a:buChar char="•"/>
              <a:defRPr/>
            </a:pPr>
            <a:r>
              <a:rPr lang="en-US" sz="3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/>
              </a:rPr>
              <a:t>Regulatory framework:</a:t>
            </a:r>
            <a:r>
              <a:rPr lang="en-US" sz="3000" dirty="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/>
              </a:rPr>
              <a:t> Energy communities and Renewable energy communities</a:t>
            </a:r>
            <a:endParaRPr lang="en-US" sz="3000" dirty="0">
              <a:solidFill>
                <a:srgbClr val="106402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/>
            </a:endParaRPr>
          </a:p>
          <a:p>
            <a:pPr marL="342900" lvl="1" indent="-342900" eaLnBrk="0" hangingPunc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SzPct val="110000"/>
              <a:buChar char="•"/>
              <a:defRPr/>
            </a:pPr>
            <a:r>
              <a:rPr lang="en-US" sz="3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/>
              </a:rPr>
              <a:t>Regulatory framework: </a:t>
            </a:r>
            <a:r>
              <a:rPr lang="en-US" sz="3000" dirty="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/>
              </a:rPr>
              <a:t>Electrical interconnections</a:t>
            </a:r>
          </a:p>
          <a:p>
            <a:pPr marL="342900" lvl="1" indent="-342900" eaLnBrk="0" hangingPunc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SzPct val="110000"/>
              <a:buChar char="•"/>
              <a:defRPr/>
            </a:pPr>
            <a:r>
              <a:rPr lang="en-US" sz="3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/>
              </a:rPr>
              <a:t>Regulatory framework: </a:t>
            </a:r>
            <a:r>
              <a:rPr lang="en-US" sz="3000" dirty="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/>
              </a:rPr>
              <a:t>Hydrogen market</a:t>
            </a:r>
          </a:p>
          <a:p>
            <a:pPr marL="342900" lvl="1" indent="-342900" eaLnBrk="0" hangingPunc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SzPct val="110000"/>
              <a:buChar char="•"/>
              <a:defRPr/>
            </a:pPr>
            <a:r>
              <a:rPr lang="en-US" sz="3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/>
              </a:rPr>
              <a:t>Regulatory framework:</a:t>
            </a:r>
            <a:r>
              <a:rPr lang="el-GR" sz="3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/>
              </a:rPr>
              <a:t> </a:t>
            </a:r>
            <a:r>
              <a:rPr lang="en-US" sz="3000" dirty="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/>
              </a:rPr>
              <a:t>Price comparison tools</a:t>
            </a:r>
          </a:p>
          <a:p>
            <a:pPr marL="342900" lvl="1" indent="-342900" eaLnBrk="0" hangingPunc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SzPct val="110000"/>
              <a:buChar char="•"/>
              <a:defRPr/>
            </a:pPr>
            <a:r>
              <a:rPr lang="en-US" sz="3000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/>
              </a:rPr>
              <a:t>…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902896" y="638132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1000" b="0" kern="1200">
                <a:solidFill>
                  <a:schemeClr val="tx1">
                    <a:tint val="75000"/>
                  </a:schemeClr>
                </a:solidFill>
                <a:latin typeface="Calibri"/>
                <a:ea typeface="ＭＳ Ｐゴシック" charset="0"/>
                <a:cs typeface="Calibri"/>
              </a:defRPr>
            </a:lvl1pPr>
            <a:lvl2pPr marL="45720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C9701317-F5CF-0F4E-92E1-4731CA01720B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A9D1BC-A1F2-6E50-FD8D-3CA9B5D89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033949" y="3286940"/>
            <a:ext cx="4896544" cy="86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3798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28600" y="1412776"/>
            <a:ext cx="8686800" cy="290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spAutoFit/>
          </a:bodyPr>
          <a:lstStyle/>
          <a:p>
            <a:pPr algn="ctr"/>
            <a:r>
              <a:rPr lang="en-US" sz="5400" dirty="0">
                <a:solidFill>
                  <a:srgbClr val="9F1B1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Georgia"/>
                <a:ea typeface="小塚ゴシック Pro R"/>
                <a:cs typeface="Georgia"/>
              </a:rPr>
              <a:t>Long-term energy strategy for Cyprus</a:t>
            </a:r>
          </a:p>
          <a:p>
            <a:pPr algn="ctr"/>
            <a:r>
              <a:rPr lang="en-US" sz="3600" dirty="0">
                <a:solidFill>
                  <a:schemeClr val="accent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Georgia"/>
              </a:rPr>
              <a:t>towards hydrogen economy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902896" y="638132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1000" b="0" kern="1200">
                <a:solidFill>
                  <a:schemeClr val="tx1">
                    <a:tint val="75000"/>
                  </a:schemeClr>
                </a:solidFill>
                <a:latin typeface="Calibri"/>
                <a:ea typeface="ＭＳ Ｐゴシック" charset="0"/>
                <a:cs typeface="Calibri"/>
              </a:defRPr>
            </a:lvl1pPr>
            <a:lvl2pPr marL="45720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C9701317-F5CF-0F4E-92E1-4731CA01720B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738066"/>
      </p:ext>
    </p:extLst>
  </p:cSld>
  <p:clrMapOvr>
    <a:masterClrMapping/>
  </p:clrMapOvr>
  <p:transition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348B2732-AE2C-A740-8E13-66CC5E7267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02896" y="638132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1000" b="0" kern="1200">
                <a:solidFill>
                  <a:schemeClr val="tx1">
                    <a:tint val="75000"/>
                  </a:schemeClr>
                </a:solidFill>
                <a:latin typeface="Calibri"/>
                <a:ea typeface="ＭＳ Ｐゴシック" charset="0"/>
                <a:cs typeface="Calibri"/>
              </a:defRPr>
            </a:lvl1pPr>
            <a:lvl2pPr marL="45720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C9701317-F5CF-0F4E-92E1-4731CA01720B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D802F1B7-83CA-DE48-A89A-6BC933EF92E7}"/>
              </a:ext>
            </a:extLst>
          </p:cNvPr>
          <p:cNvGraphicFramePr>
            <a:graphicFrameLocks noGrp="1"/>
          </p:cNvGraphicFramePr>
          <p:nvPr/>
        </p:nvGraphicFramePr>
        <p:xfrm>
          <a:off x="198000" y="1584972"/>
          <a:ext cx="8748000" cy="3141240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4428000">
                  <a:extLst>
                    <a:ext uri="{9D8B030D-6E8A-4147-A177-3AD203B41FA5}">
                      <a16:colId xmlns:a16="http://schemas.microsoft.com/office/drawing/2014/main" val="3038069121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3493765018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985872601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737458021"/>
                    </a:ext>
                  </a:extLst>
                </a:gridCol>
              </a:tblGrid>
              <a:tr h="655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Target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2800" dirty="0"/>
                        <a:t>2030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Year</a:t>
                      </a:r>
                    </a:p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2800" dirty="0"/>
                        <a:t>2040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2800" dirty="0"/>
                        <a:t>2050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3463533"/>
                  </a:ext>
                </a:extLst>
              </a:tr>
              <a:tr h="661000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Greenhouse gases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-30%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-75%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-100%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60210500"/>
                  </a:ext>
                </a:extLst>
              </a:tr>
              <a:tr h="661000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Renewable energy sources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30%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75%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100%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17423046"/>
                  </a:ext>
                </a:extLst>
              </a:tr>
              <a:tr h="661000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Electrical interconnections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50%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65%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80%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1887074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80C50EFA-F575-6140-AEAB-A71B580DC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96" y="44624"/>
            <a:ext cx="8064896" cy="1200329"/>
          </a:xfrm>
        </p:spPr>
        <p:txBody>
          <a:bodyPr wrap="square" anchor="t" anchorCtr="0">
            <a:spAutoFit/>
          </a:bodyPr>
          <a:lstStyle/>
          <a:p>
            <a:pPr algn="l"/>
            <a:r>
              <a:rPr lang="en-US" sz="3600" b="1" dirty="0">
                <a:solidFill>
                  <a:srgbClr val="9F1B1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Georgia"/>
                <a:ea typeface="小塚ゴシック Pro R"/>
                <a:cs typeface="Georgia"/>
              </a:rPr>
              <a:t>Target-setting for Cyprus’ transition to hydrogen economy*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344FB7-E705-8B4E-BE56-B6801AA2CB02}"/>
              </a:ext>
            </a:extLst>
          </p:cNvPr>
          <p:cNvSpPr/>
          <p:nvPr/>
        </p:nvSpPr>
        <p:spPr>
          <a:xfrm>
            <a:off x="528331" y="4989268"/>
            <a:ext cx="8087338" cy="954107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2256"/>
              </a:spcBef>
            </a:pPr>
            <a:r>
              <a:rPr lang="en-GB" sz="2800" dirty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Verdana" pitchFamily="34" charset="0"/>
                <a:cs typeface="Times New Roman"/>
              </a:rPr>
              <a:t>Cyprus could set a long-term goal of reducing greenhouse gas emissions by 100% by 2050 !</a:t>
            </a:r>
          </a:p>
        </p:txBody>
      </p:sp>
      <p:sp>
        <p:nvSpPr>
          <p:cNvPr id="8" name="Text Box 22">
            <a:extLst>
              <a:ext uri="{FF2B5EF4-FFF2-40B4-BE49-F238E27FC236}">
                <a16:creationId xmlns:a16="http://schemas.microsoft.com/office/drawing/2014/main" id="{2A214759-243F-5741-B45B-15D2DE56F7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3" y="6093296"/>
            <a:ext cx="8705850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defTabSz="182563">
              <a:lnSpc>
                <a:spcPct val="100000"/>
              </a:lnSpc>
              <a:defRPr/>
            </a:pPr>
            <a:r>
              <a:rPr lang="en-US" sz="1200" dirty="0">
                <a:solidFill>
                  <a:srgbClr val="FF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cs typeface="Arial"/>
              </a:rPr>
              <a:t>*	Poullikkas A., 2020, </a:t>
            </a:r>
            <a:r>
              <a:rPr lang="en-US" sz="1200" i="1" dirty="0">
                <a:solidFill>
                  <a:srgbClr val="FF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cs typeface="Arial"/>
              </a:rPr>
              <a:t>Long-term Sustainable Energy Strategy: Cyprus’ Energy Transition to Hydrogen Economy</a:t>
            </a:r>
            <a:r>
              <a:rPr lang="en-US" sz="1200" dirty="0">
                <a:solidFill>
                  <a:srgbClr val="FF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cs typeface="Arial"/>
              </a:rPr>
              <a:t>,</a:t>
            </a:r>
          </a:p>
          <a:p>
            <a:pPr defTabSz="182563">
              <a:lnSpc>
                <a:spcPct val="100000"/>
              </a:lnSpc>
              <a:defRPr/>
            </a:pPr>
            <a:r>
              <a:rPr lang="en-US" sz="1200" dirty="0">
                <a:solidFill>
                  <a:srgbClr val="FF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cs typeface="Arial"/>
              </a:rPr>
              <a:t>	ISBN: 978-9925-7710-0-4</a:t>
            </a:r>
          </a:p>
        </p:txBody>
      </p:sp>
    </p:spTree>
    <p:extLst>
      <p:ext uri="{BB962C8B-B14F-4D97-AF65-F5344CB8AC3E}">
        <p14:creationId xmlns:p14="http://schemas.microsoft.com/office/powerpoint/2010/main" val="741046514"/>
      </p:ext>
    </p:extLst>
  </p:cSld>
  <p:clrMapOvr>
    <a:masterClrMapping/>
  </p:clrMapOvr>
  <p:transition spd="slow">
    <p:randomBar dir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00A9FB7-757B-D843-8034-17EB6C28F69B}"/>
              </a:ext>
            </a:extLst>
          </p:cNvPr>
          <p:cNvSpPr/>
          <p:nvPr/>
        </p:nvSpPr>
        <p:spPr>
          <a:xfrm>
            <a:off x="5436096" y="4365104"/>
            <a:ext cx="3564396" cy="1569660"/>
          </a:xfrm>
          <a:prstGeom prst="rect">
            <a:avLst/>
          </a:prstGeom>
          <a:ln w="12700">
            <a:solidFill>
              <a:srgbClr val="106402"/>
            </a:solidFill>
          </a:ln>
        </p:spPr>
        <p:txBody>
          <a:bodyPr vert="horz"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2256"/>
              </a:spcBef>
            </a:pPr>
            <a:r>
              <a:rPr lang="en-GB" dirty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Verdana" pitchFamily="34" charset="0"/>
                <a:cs typeface="Times New Roman"/>
              </a:rPr>
              <a:t>Transition of Cyprus from the current carbon economy to hydrogen economy by the year 2050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958A4D-5499-6241-AC59-E535E68CFA20}"/>
              </a:ext>
            </a:extLst>
          </p:cNvPr>
          <p:cNvSpPr/>
          <p:nvPr/>
        </p:nvSpPr>
        <p:spPr>
          <a:xfrm>
            <a:off x="179512" y="908720"/>
            <a:ext cx="8784976" cy="489364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+mn-ea"/>
              </a:rPr>
              <a:t>Cyprus’ energy system: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</a:pPr>
            <a:r>
              <a:rPr lang="en-GB" dirty="0">
                <a:solidFill>
                  <a:srgbClr val="2D39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+mn-ea"/>
              </a:rPr>
              <a:t>smart and digitised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</a:pPr>
            <a:r>
              <a:rPr lang="en-GB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+mn-ea"/>
              </a:rPr>
              <a:t>flexible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</a:pPr>
            <a:r>
              <a:rPr lang="en-GB" dirty="0">
                <a:solidFill>
                  <a:srgbClr val="2D39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+mn-ea"/>
              </a:rPr>
              <a:t>decentralised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</a:pPr>
            <a:r>
              <a:rPr lang="en-GB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+mn-ea"/>
              </a:rPr>
              <a:t>electrically interconnected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</a:pPr>
            <a:r>
              <a:rPr lang="en-GB" dirty="0">
                <a:solidFill>
                  <a:srgbClr val="2D39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+mn-ea"/>
              </a:rPr>
              <a:t>interconnected gas and/or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srgbClr val="2D39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+mn-ea"/>
              </a:rPr>
              <a:t>    hydrogen pipelines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</a:pPr>
            <a:endParaRPr lang="en-GB" dirty="0">
              <a:solidFill>
                <a:srgbClr val="000090"/>
              </a:solidFill>
              <a:effectLst>
                <a:outerShdw blurRad="38100" dist="38100" dir="2700000" algn="tl">
                  <a:srgbClr val="DDDDDD"/>
                </a:outerShdw>
              </a:effectLst>
              <a:ea typeface="+mn-ea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+mn-ea"/>
              </a:rPr>
              <a:t>Integration: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</a:pPr>
            <a:r>
              <a:rPr lang="en-GB" dirty="0">
                <a:solidFill>
                  <a:srgbClr val="2D39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+mn-ea"/>
              </a:rPr>
              <a:t>hydrogen in all energy sectors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</a:pPr>
            <a:r>
              <a:rPr lang="en-GB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+mn-ea"/>
              </a:rPr>
              <a:t>renewable energy sources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</a:pPr>
            <a:r>
              <a:rPr lang="en-GB" dirty="0">
                <a:solidFill>
                  <a:srgbClr val="2D39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+mn-ea"/>
              </a:rPr>
              <a:t>storage energy systems 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</a:pPr>
            <a:r>
              <a:rPr lang="en-GB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+mn-ea"/>
              </a:rPr>
              <a:t>electric mobility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517C0DC4-916E-F347-95A8-81BDF22972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02896" y="638132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1000" b="0" kern="1200">
                <a:solidFill>
                  <a:schemeClr val="tx1">
                    <a:tint val="75000"/>
                  </a:schemeClr>
                </a:solidFill>
                <a:latin typeface="Calibri"/>
                <a:ea typeface="ＭＳ Ｐゴシック" charset="0"/>
                <a:cs typeface="Calibri"/>
              </a:defRPr>
            </a:lvl1pPr>
            <a:lvl2pPr marL="45720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C9701317-F5CF-0F4E-92E1-4731CA01720B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4EE9899-B672-A841-9BA3-71407F6CD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96" y="44624"/>
            <a:ext cx="8064896" cy="769441"/>
          </a:xfrm>
        </p:spPr>
        <p:txBody>
          <a:bodyPr wrap="square" anchor="t" anchorCtr="0">
            <a:spAutoFit/>
          </a:bodyPr>
          <a:lstStyle/>
          <a:p>
            <a:pPr algn="l"/>
            <a:r>
              <a:rPr lang="en-US" b="1" dirty="0">
                <a:solidFill>
                  <a:srgbClr val="9F1B1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Georgia"/>
                <a:ea typeface="小塚ゴシック Pro R"/>
                <a:cs typeface="Georgia"/>
              </a:rPr>
              <a:t>Energy transition by 2050*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17AAA044-0D46-EF48-81BE-02342172DA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0133" y="1412776"/>
            <a:ext cx="4156363" cy="2520280"/>
          </a:xfrm>
          <a:prstGeom prst="rect">
            <a:avLst/>
          </a:prstGeom>
        </p:spPr>
      </p:pic>
      <p:sp>
        <p:nvSpPr>
          <p:cNvPr id="2" name="Text Box 22">
            <a:extLst>
              <a:ext uri="{FF2B5EF4-FFF2-40B4-BE49-F238E27FC236}">
                <a16:creationId xmlns:a16="http://schemas.microsoft.com/office/drawing/2014/main" id="{12124930-D8AA-4649-5C0A-F68808EF1F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3" y="6021288"/>
            <a:ext cx="8705850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defTabSz="182563">
              <a:lnSpc>
                <a:spcPct val="100000"/>
              </a:lnSpc>
              <a:defRPr/>
            </a:pPr>
            <a:r>
              <a:rPr lang="en-US" sz="1200" dirty="0">
                <a:solidFill>
                  <a:srgbClr val="FF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cs typeface="Arial"/>
              </a:rPr>
              <a:t>*	Poullikkas A., 2020, </a:t>
            </a:r>
            <a:r>
              <a:rPr lang="en-US" sz="1200" i="1" dirty="0">
                <a:solidFill>
                  <a:srgbClr val="FF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cs typeface="Arial"/>
              </a:rPr>
              <a:t>Long-term Sustainable Energy Strategy: Cyprus’ Energy Transition to Hydrogen Economy</a:t>
            </a:r>
            <a:r>
              <a:rPr lang="en-US" sz="1200" dirty="0">
                <a:solidFill>
                  <a:srgbClr val="FF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cs typeface="Arial"/>
              </a:rPr>
              <a:t>,</a:t>
            </a:r>
          </a:p>
          <a:p>
            <a:pPr defTabSz="182563">
              <a:lnSpc>
                <a:spcPct val="100000"/>
              </a:lnSpc>
              <a:defRPr/>
            </a:pPr>
            <a:r>
              <a:rPr lang="en-US" sz="1200" dirty="0">
                <a:solidFill>
                  <a:srgbClr val="FF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cs typeface="Arial"/>
              </a:rPr>
              <a:t>	ISBN: 978-9925-7710-0-4</a:t>
            </a:r>
          </a:p>
        </p:txBody>
      </p:sp>
    </p:spTree>
    <p:extLst>
      <p:ext uri="{BB962C8B-B14F-4D97-AF65-F5344CB8AC3E}">
        <p14:creationId xmlns:p14="http://schemas.microsoft.com/office/powerpoint/2010/main" val="387725186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28601" y="2256710"/>
            <a:ext cx="8686800" cy="181972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spAutoFit/>
          </a:bodyPr>
          <a:lstStyle/>
          <a:p>
            <a:pPr algn="ctr"/>
            <a:r>
              <a:rPr lang="en-US" sz="5400" dirty="0">
                <a:solidFill>
                  <a:srgbClr val="9F1B1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Georgia"/>
                <a:ea typeface="小塚ゴシック Pro R"/>
                <a:cs typeface="Georgia"/>
              </a:rPr>
              <a:t>EU energy strategy</a:t>
            </a:r>
          </a:p>
          <a:p>
            <a:pPr algn="ctr"/>
            <a:r>
              <a:rPr lang="en-US" sz="3600" dirty="0">
                <a:solidFill>
                  <a:schemeClr val="accent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Georgia"/>
                <a:ea typeface="小塚ゴシック Pro R"/>
                <a:cs typeface="Georgia"/>
              </a:rPr>
              <a:t>Energy transition towards 2050</a:t>
            </a:r>
            <a:endParaRPr lang="el-GR" sz="3600" dirty="0">
              <a:solidFill>
                <a:schemeClr val="accent2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Georgia"/>
              <a:ea typeface="小塚ゴシック Pro R"/>
              <a:cs typeface="Georgia"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D803BD9C-BE40-0B44-818A-138AD30753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7818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75DEAF9-3859-6B41-9151-E0411AB327F6}" type="slidenum">
              <a:rPr lang="en-US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8765"/>
      </p:ext>
    </p:extLst>
  </p:cSld>
  <p:clrMapOvr>
    <a:masterClrMapping/>
  </p:clrMapOvr>
  <p:transition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5496" y="-14610"/>
            <a:ext cx="8064896" cy="923330"/>
          </a:xfrm>
        </p:spPr>
        <p:txBody>
          <a:bodyPr anchor="t" anchorCtr="0">
            <a:spAutoFit/>
          </a:bodyPr>
          <a:lstStyle/>
          <a:p>
            <a:pPr algn="l"/>
            <a:r>
              <a:rPr lang="en-US" sz="5400" b="1" dirty="0">
                <a:solidFill>
                  <a:srgbClr val="9F1B1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Georgia"/>
                <a:ea typeface="小塚ゴシック Pro R"/>
                <a:cs typeface="Georgia"/>
              </a:rPr>
              <a:t>Energy transition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5496" y="836712"/>
            <a:ext cx="9036496" cy="5701561"/>
          </a:xfrm>
        </p:spPr>
        <p:txBody>
          <a:bodyPr wrap="square">
            <a:spAutoFit/>
          </a:bodyPr>
          <a:lstStyle/>
          <a:p>
            <a:pPr marL="355600" indent="-355600">
              <a:spcBef>
                <a:spcPts val="1500"/>
              </a:spcBef>
            </a:pPr>
            <a:r>
              <a:rPr lang="en-US" sz="4400" b="1" dirty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Verdana" pitchFamily="34" charset="0"/>
                <a:cs typeface="Times New Roman"/>
              </a:rPr>
              <a:t>greenhouse gas reduction </a:t>
            </a:r>
          </a:p>
          <a:p>
            <a:pPr lvl="1">
              <a:spcBef>
                <a:spcPts val="300"/>
              </a:spcBef>
            </a:pPr>
            <a:r>
              <a:rPr lang="en-US" sz="2400" b="1" dirty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Verdana" pitchFamily="34" charset="0"/>
                <a:cs typeface="Times New Roman"/>
              </a:rPr>
              <a:t>EU: climate neutral by 2050</a:t>
            </a:r>
            <a:endParaRPr lang="en-US" sz="4000" b="1" dirty="0">
              <a:solidFill>
                <a:srgbClr val="008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ea typeface="Verdana" pitchFamily="34" charset="0"/>
              <a:cs typeface="Times New Roman"/>
            </a:endParaRPr>
          </a:p>
          <a:p>
            <a:pPr marL="355600" indent="-355600">
              <a:spcBef>
                <a:spcPts val="900"/>
              </a:spcBef>
            </a:pPr>
            <a:r>
              <a:rPr lang="en-US" sz="4400" b="1" dirty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Verdana" pitchFamily="34" charset="0"/>
                <a:cs typeface="Times New Roman"/>
              </a:rPr>
              <a:t>sustainable production and consumption</a:t>
            </a:r>
            <a:endParaRPr lang="el-GR" sz="4400" b="1" dirty="0">
              <a:solidFill>
                <a:srgbClr val="0000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ea typeface="Verdana" pitchFamily="34" charset="0"/>
              <a:cs typeface="Times New Roman"/>
            </a:endParaRPr>
          </a:p>
          <a:p>
            <a:pPr marL="355600" indent="-355600">
              <a:spcBef>
                <a:spcPts val="900"/>
              </a:spcBef>
            </a:pPr>
            <a:r>
              <a:rPr lang="en-US" sz="4400" b="1" dirty="0">
                <a:solidFill>
                  <a:srgbClr val="FFC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Verdana" pitchFamily="34" charset="0"/>
                <a:cs typeface="Times New Roman"/>
              </a:rPr>
              <a:t>third energy revolution</a:t>
            </a:r>
          </a:p>
          <a:p>
            <a:pPr marL="355600" indent="-355600">
              <a:spcBef>
                <a:spcPts val="900"/>
              </a:spcBef>
            </a:pPr>
            <a:r>
              <a:rPr lang="en-US" sz="4400" b="1" dirty="0">
                <a:solidFill>
                  <a:schemeClr val="bg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Verdana" pitchFamily="34" charset="0"/>
                <a:cs typeface="Times New Roman"/>
              </a:rPr>
              <a:t>competition in electricity and natural gas markets</a:t>
            </a:r>
          </a:p>
          <a:p>
            <a:pPr marL="355600" indent="-355600">
              <a:spcBef>
                <a:spcPts val="900"/>
              </a:spcBef>
            </a:pPr>
            <a:r>
              <a:rPr lang="en-US" sz="44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Verdana" pitchFamily="34" charset="0"/>
                <a:cs typeface="Times New Roman"/>
              </a:rPr>
              <a:t>security of supply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61F6258-7024-727C-54AE-7B523261A7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1042" y="4984036"/>
            <a:ext cx="2478603" cy="1444322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9198E21F-D359-B106-C262-0E3C0E3ED9F2}"/>
              </a:ext>
            </a:extLst>
          </p:cNvPr>
          <p:cNvSpPr txBox="1">
            <a:spLocks/>
          </p:cNvSpPr>
          <p:nvPr/>
        </p:nvSpPr>
        <p:spPr>
          <a:xfrm>
            <a:off x="67818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1000" b="0" kern="1200">
                <a:solidFill>
                  <a:schemeClr val="tx1">
                    <a:tint val="75000"/>
                  </a:schemeClr>
                </a:solidFill>
                <a:latin typeface="Calibri"/>
                <a:ea typeface="ＭＳ Ｐゴシック" charset="0"/>
                <a:cs typeface="Calibri"/>
              </a:defRPr>
            </a:lvl1pPr>
            <a:lvl2pPr marL="45720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E75DEAF9-3859-6B41-9151-E0411AB327F6}" type="slidenum">
              <a:rPr lang="en-US" sz="1200" smtClean="0"/>
              <a:pPr>
                <a:defRPr/>
              </a:pPr>
              <a:t>3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35290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Line Callout 1 (Accent Bar) 15"/>
          <p:cNvSpPr/>
          <p:nvPr/>
        </p:nvSpPr>
        <p:spPr bwMode="auto">
          <a:xfrm>
            <a:off x="7687733" y="1210733"/>
            <a:ext cx="457200" cy="457200"/>
          </a:xfrm>
          <a:prstGeom prst="accentCallout1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" name="Line Callout 2 (Border and Accent Bar) 16"/>
          <p:cNvSpPr/>
          <p:nvPr/>
        </p:nvSpPr>
        <p:spPr bwMode="auto">
          <a:xfrm>
            <a:off x="7617178" y="1859844"/>
            <a:ext cx="457200" cy="457200"/>
          </a:xfrm>
          <a:prstGeom prst="accentBorderCallout2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" name="Cloud Callout 18"/>
          <p:cNvSpPr/>
          <p:nvPr/>
        </p:nvSpPr>
        <p:spPr bwMode="auto">
          <a:xfrm>
            <a:off x="7434298" y="2706511"/>
            <a:ext cx="822960" cy="457200"/>
          </a:xfrm>
          <a:prstGeom prst="cloudCallou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" name="Line Callout 1 20"/>
          <p:cNvSpPr/>
          <p:nvPr/>
        </p:nvSpPr>
        <p:spPr bwMode="auto">
          <a:xfrm>
            <a:off x="7645400" y="2170289"/>
            <a:ext cx="457200" cy="457200"/>
          </a:xfrm>
          <a:prstGeom prst="borderCallout1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cxnSp>
        <p:nvCxnSpPr>
          <p:cNvPr id="24" name="Straight Connector 23"/>
          <p:cNvCxnSpPr/>
          <p:nvPr/>
        </p:nvCxnSpPr>
        <p:spPr bwMode="auto">
          <a:xfrm>
            <a:off x="6150187" y="3342076"/>
            <a:ext cx="822960" cy="822960"/>
          </a:xfrm>
          <a:prstGeom prst="line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triangle" w="lg"/>
          </a:ln>
          <a:effectLst/>
        </p:spPr>
      </p:cxn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-36512" y="46365"/>
            <a:ext cx="8892728" cy="61555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rtlCol="0" anchor="ctr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3400" dirty="0">
                <a:solidFill>
                  <a:srgbClr val="9F1B1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Georgia"/>
                <a:ea typeface="小塚ゴシック Pro R"/>
                <a:cs typeface="Georgia"/>
              </a:rPr>
              <a:t>EU medium and long term targets</a:t>
            </a:r>
            <a:endParaRPr lang="en-US" sz="3400" i="1" dirty="0">
              <a:solidFill>
                <a:srgbClr val="9F1B1E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Georgia"/>
              <a:ea typeface="小塚ゴシック Pro R"/>
              <a:cs typeface="Georgia"/>
            </a:endParaRPr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58370C55-5116-7743-A760-DF691C905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1412"/>
            <a:ext cx="9144000" cy="5368119"/>
          </a:xfrm>
          <a:prstGeom prst="rect">
            <a:avLst/>
          </a:prstGeom>
        </p:spPr>
      </p:pic>
      <p:sp>
        <p:nvSpPr>
          <p:cNvPr id="20" name="Slide Number Placeholder 3">
            <a:extLst>
              <a:ext uri="{FF2B5EF4-FFF2-40B4-BE49-F238E27FC236}">
                <a16:creationId xmlns:a16="http://schemas.microsoft.com/office/drawing/2014/main" id="{B2DD23B0-0CB7-A84C-9F62-2599EB91F8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781800" y="6356350"/>
            <a:ext cx="2133600" cy="365125"/>
          </a:xfrm>
        </p:spPr>
        <p:txBody>
          <a:bodyPr/>
          <a:lstStyle/>
          <a:p>
            <a:pPr>
              <a:defRPr/>
            </a:pPr>
            <a:fld id="{E75DEAF9-3859-6B41-9151-E0411AB327F6}" type="slidenum">
              <a:rPr lang="en-US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15" name="Graphic 14" descr="Close with solid fill">
            <a:extLst>
              <a:ext uri="{FF2B5EF4-FFF2-40B4-BE49-F238E27FC236}">
                <a16:creationId xmlns:a16="http://schemas.microsoft.com/office/drawing/2014/main" id="{965B65F0-2DB7-E34E-A55C-15290FE58E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97239" y="3163711"/>
            <a:ext cx="914400" cy="91440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59BFD683-C2BC-7545-93B6-5DD362D2EA06}"/>
              </a:ext>
            </a:extLst>
          </p:cNvPr>
          <p:cNvGrpSpPr/>
          <p:nvPr/>
        </p:nvGrpSpPr>
        <p:grpSpPr>
          <a:xfrm>
            <a:off x="353033" y="4408523"/>
            <a:ext cx="1482663" cy="529697"/>
            <a:chOff x="353033" y="4408523"/>
            <a:chExt cx="1482663" cy="52969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3C7269C-D9D7-174F-A2A0-BA14E843A658}"/>
                </a:ext>
              </a:extLst>
            </p:cNvPr>
            <p:cNvSpPr txBox="1"/>
            <p:nvPr/>
          </p:nvSpPr>
          <p:spPr>
            <a:xfrm>
              <a:off x="353033" y="4408523"/>
              <a:ext cx="941283" cy="5296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>
                  <a:solidFill>
                    <a:srgbClr val="FF0000"/>
                  </a:solidFill>
                  <a:latin typeface="Comic Sans MS" panose="030F0902030302020204" pitchFamily="66" charset="0"/>
                  <a:ea typeface="Brush Script MT" panose="03060802040406070304" pitchFamily="66" charset="-122"/>
                  <a:cs typeface="Brush Script MT" panose="03060802040406070304" pitchFamily="66" charset="-122"/>
                </a:defRPr>
              </a:lvl1pPr>
            </a:lstStyle>
            <a:p>
              <a:r>
                <a:rPr lang="en-US" dirty="0"/>
                <a:t>-55%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B4461092-452D-A148-B680-BE304B7B2F1A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257898" y="4437605"/>
              <a:ext cx="577798" cy="235767"/>
            </a:xfrm>
            <a:prstGeom prst="line">
              <a:avLst/>
            </a:prstGeom>
            <a:noFill/>
            <a:ln w="38100">
              <a:solidFill>
                <a:srgbClr val="FF2908"/>
              </a:solidFill>
              <a:tailEnd type="arrow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E43EB755-F860-C245-B3DB-A5C6346C42B2}"/>
              </a:ext>
            </a:extLst>
          </p:cNvPr>
          <p:cNvSpPr txBox="1"/>
          <p:nvPr/>
        </p:nvSpPr>
        <p:spPr>
          <a:xfrm>
            <a:off x="1166076" y="2780928"/>
            <a:ext cx="6142228" cy="529697"/>
          </a:xfrm>
          <a:prstGeom prst="rect">
            <a:avLst/>
          </a:prstGeom>
          <a:solidFill>
            <a:srgbClr val="FFFF00"/>
          </a:solidFill>
          <a:ln w="50800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FF0000"/>
                </a:solidFill>
                <a:latin typeface="Comic Sans MS" panose="030F0902030302020204" pitchFamily="66" charset="0"/>
                <a:ea typeface="Brush Script MT" panose="03060802040406070304" pitchFamily="66" charset="-122"/>
                <a:cs typeface="Brush Script MT" panose="03060802040406070304" pitchFamily="66" charset="-122"/>
              </a:defRPr>
            </a:lvl1pPr>
          </a:lstStyle>
          <a:p>
            <a:pPr algn="ctr"/>
            <a:r>
              <a:rPr lang="en-US" dirty="0"/>
              <a:t>Fit for 55 package &amp; </a:t>
            </a:r>
            <a:r>
              <a:rPr lang="en-US" dirty="0" err="1"/>
              <a:t>RePowerEU</a:t>
            </a:r>
            <a:r>
              <a:rPr lang="en-US" dirty="0"/>
              <a:t> plan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05226F4-7AD7-6642-98BA-4297757DB746}"/>
              </a:ext>
            </a:extLst>
          </p:cNvPr>
          <p:cNvGrpSpPr/>
          <p:nvPr/>
        </p:nvGrpSpPr>
        <p:grpSpPr>
          <a:xfrm>
            <a:off x="2268705" y="4492844"/>
            <a:ext cx="1716457" cy="529697"/>
            <a:chOff x="119239" y="4417018"/>
            <a:chExt cx="1716457" cy="529697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CDB0512-F5FD-524D-A751-0FA2D54F851B}"/>
                </a:ext>
              </a:extLst>
            </p:cNvPr>
            <p:cNvSpPr txBox="1"/>
            <p:nvPr/>
          </p:nvSpPr>
          <p:spPr>
            <a:xfrm>
              <a:off x="119239" y="4417018"/>
              <a:ext cx="954107" cy="5296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>
                  <a:solidFill>
                    <a:srgbClr val="FF0000"/>
                  </a:solidFill>
                  <a:latin typeface="Comic Sans MS" panose="030F0902030302020204" pitchFamily="66" charset="0"/>
                  <a:ea typeface="Brush Script MT" panose="03060802040406070304" pitchFamily="66" charset="-122"/>
                  <a:cs typeface="Brush Script MT" panose="03060802040406070304" pitchFamily="66" charset="-122"/>
                </a:defRPr>
              </a:lvl1pPr>
            </a:lstStyle>
            <a:p>
              <a:r>
                <a:rPr lang="en-US" dirty="0"/>
                <a:t>&gt;45%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CA4DB0C-826C-D44E-B640-527429187A69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257898" y="4437605"/>
              <a:ext cx="577798" cy="235767"/>
            </a:xfrm>
            <a:prstGeom prst="line">
              <a:avLst/>
            </a:prstGeom>
            <a:noFill/>
            <a:ln w="38100">
              <a:solidFill>
                <a:srgbClr val="FF2908"/>
              </a:solidFill>
              <a:tailEnd type="arrow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E40C6BE-4AD5-C543-8498-FA9928EF2279}"/>
              </a:ext>
            </a:extLst>
          </p:cNvPr>
          <p:cNvGrpSpPr/>
          <p:nvPr/>
        </p:nvGrpSpPr>
        <p:grpSpPr>
          <a:xfrm>
            <a:off x="4572000" y="4452883"/>
            <a:ext cx="1482663" cy="529697"/>
            <a:chOff x="353033" y="4408523"/>
            <a:chExt cx="1482663" cy="529697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0B25B01-5F65-6D47-8BFD-D9F3B8871B4B}"/>
                </a:ext>
              </a:extLst>
            </p:cNvPr>
            <p:cNvSpPr txBox="1"/>
            <p:nvPr/>
          </p:nvSpPr>
          <p:spPr>
            <a:xfrm>
              <a:off x="353033" y="4408523"/>
              <a:ext cx="1154483" cy="5296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>
                  <a:solidFill>
                    <a:srgbClr val="FF0000"/>
                  </a:solidFill>
                  <a:latin typeface="Comic Sans MS" panose="030F0902030302020204" pitchFamily="66" charset="0"/>
                  <a:ea typeface="Brush Script MT" panose="03060802040406070304" pitchFamily="66" charset="-122"/>
                  <a:cs typeface="Brush Script MT" panose="03060802040406070304" pitchFamily="66" charset="-122"/>
                </a:defRPr>
              </a:lvl1pPr>
            </a:lstStyle>
            <a:p>
              <a:r>
                <a:rPr lang="en-US" dirty="0"/>
                <a:t>&gt;41,5%</a:t>
              </a: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C051374-9A5B-B644-8E25-1270E05586F6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257898" y="4437605"/>
              <a:ext cx="577798" cy="235767"/>
            </a:xfrm>
            <a:prstGeom prst="line">
              <a:avLst/>
            </a:prstGeom>
            <a:noFill/>
            <a:ln w="38100">
              <a:solidFill>
                <a:srgbClr val="FF2908"/>
              </a:solidFill>
              <a:tailEnd type="arrow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35" name="Graphic 34" descr="Close with solid fill">
            <a:extLst>
              <a:ext uri="{FF2B5EF4-FFF2-40B4-BE49-F238E27FC236}">
                <a16:creationId xmlns:a16="http://schemas.microsoft.com/office/drawing/2014/main" id="{05A505BC-A8C3-E84B-A271-561F4FD6C4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16513" y="3212919"/>
            <a:ext cx="914400" cy="914400"/>
          </a:xfrm>
          <a:prstGeom prst="rect">
            <a:avLst/>
          </a:prstGeom>
        </p:spPr>
      </p:pic>
      <p:pic>
        <p:nvPicPr>
          <p:cNvPr id="36" name="Graphic 35" descr="Close with solid fill">
            <a:extLst>
              <a:ext uri="{FF2B5EF4-FFF2-40B4-BE49-F238E27FC236}">
                <a16:creationId xmlns:a16="http://schemas.microsoft.com/office/drawing/2014/main" id="{39791993-2E15-7F4C-A9B3-F65DC5C3A3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97463" y="3256214"/>
            <a:ext cx="914400" cy="9144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25AC63C-A6B8-C743-8029-3797E469D9D3}"/>
              </a:ext>
            </a:extLst>
          </p:cNvPr>
          <p:cNvGrpSpPr/>
          <p:nvPr/>
        </p:nvGrpSpPr>
        <p:grpSpPr>
          <a:xfrm>
            <a:off x="-36511" y="5291414"/>
            <a:ext cx="9145015" cy="1089914"/>
            <a:chOff x="-36511" y="5291414"/>
            <a:chExt cx="9145015" cy="1089914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248F831-F951-A84F-917E-FAF2F8EA1465}"/>
                </a:ext>
              </a:extLst>
            </p:cNvPr>
            <p:cNvSpPr txBox="1"/>
            <p:nvPr/>
          </p:nvSpPr>
          <p:spPr>
            <a:xfrm>
              <a:off x="1043608" y="5291414"/>
              <a:ext cx="8064896" cy="108991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3200" dirty="0">
                  <a:solidFill>
                    <a:srgbClr val="106402"/>
                  </a:solidFill>
                  <a:latin typeface="arial" panose="020B0604020202020204" pitchFamily="34" charset="0"/>
                </a:rPr>
                <a:t>C</a:t>
              </a:r>
              <a:r>
                <a:rPr lang="en-GB" sz="3200" i="0" u="none" strike="noStrike" dirty="0">
                  <a:solidFill>
                    <a:srgbClr val="106402"/>
                  </a:solidFill>
                  <a:effectLst/>
                  <a:latin typeface="arial" panose="020B0604020202020204" pitchFamily="34" charset="0"/>
                </a:rPr>
                <a:t>limate-Neutral</a:t>
              </a:r>
            </a:p>
            <a:p>
              <a:pPr algn="ctr"/>
              <a:r>
                <a:rPr lang="en-GB" sz="2000" i="0" u="none" strike="noStrike" dirty="0">
                  <a:solidFill>
                    <a:srgbClr val="106402"/>
                  </a:solidFill>
                  <a:effectLst/>
                  <a:latin typeface="arial" panose="020B0604020202020204" pitchFamily="34" charset="0"/>
                </a:rPr>
                <a:t>(an economy with net-zero greenhouse gas emissions)</a:t>
              </a:r>
              <a:endParaRPr lang="en-US" sz="2800" dirty="0">
                <a:solidFill>
                  <a:srgbClr val="106402"/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C1C6E25-D58A-0F43-8551-8873A2A1EFEA}"/>
                </a:ext>
              </a:extLst>
            </p:cNvPr>
            <p:cNvSpPr txBox="1"/>
            <p:nvPr/>
          </p:nvSpPr>
          <p:spPr>
            <a:xfrm>
              <a:off x="-36511" y="5302584"/>
              <a:ext cx="1202588" cy="107874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wrap="square" tIns="216000">
              <a:noAutofit/>
            </a:bodyPr>
            <a:lstStyle/>
            <a:p>
              <a:pPr algn="ctr"/>
              <a:r>
                <a:rPr lang="en-GB" sz="3200" dirty="0">
                  <a:solidFill>
                    <a:srgbClr val="106402"/>
                  </a:solidFill>
                  <a:latin typeface="arial" panose="020B0604020202020204" pitchFamily="34" charset="0"/>
                </a:rPr>
                <a:t>2050</a:t>
              </a:r>
              <a:endParaRPr lang="en-US" sz="2800" dirty="0">
                <a:solidFill>
                  <a:srgbClr val="10640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1108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82688"/>
            <a:ext cx="2798763" cy="512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758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638" y="1444625"/>
            <a:ext cx="6191250" cy="457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75845" name="Rectangle 5"/>
          <p:cNvSpPr>
            <a:spLocks noChangeArrowheads="1"/>
          </p:cNvSpPr>
          <p:nvPr/>
        </p:nvSpPr>
        <p:spPr bwMode="auto">
          <a:xfrm>
            <a:off x="2814638" y="836712"/>
            <a:ext cx="1195387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/>
          <a:p>
            <a:pPr>
              <a:lnSpc>
                <a:spcPct val="100000"/>
              </a:lnSpc>
              <a:defRPr/>
            </a:pPr>
            <a:r>
              <a:rPr lang="en-US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rPr>
              <a:t>2010</a:t>
            </a:r>
            <a:endParaRPr lang="el-GR" sz="2000" b="1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cs typeface="Arial"/>
            </a:endParaRPr>
          </a:p>
        </p:txBody>
      </p:sp>
      <p:grpSp>
        <p:nvGrpSpPr>
          <p:cNvPr id="675846" name="Group 6"/>
          <p:cNvGrpSpPr>
            <a:grpSpLocks/>
          </p:cNvGrpSpPr>
          <p:nvPr/>
        </p:nvGrpSpPr>
        <p:grpSpPr bwMode="auto">
          <a:xfrm>
            <a:off x="3851275" y="620713"/>
            <a:ext cx="5294313" cy="1066800"/>
            <a:chOff x="2646" y="291"/>
            <a:chExt cx="3324" cy="672"/>
          </a:xfrm>
        </p:grpSpPr>
        <p:pic>
          <p:nvPicPr>
            <p:cNvPr id="675847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6" y="472"/>
              <a:ext cx="522" cy="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675848" name="Rectangle 8"/>
            <p:cNvSpPr>
              <a:spLocks noChangeArrowheads="1"/>
            </p:cNvSpPr>
            <p:nvPr/>
          </p:nvSpPr>
          <p:spPr bwMode="auto">
            <a:xfrm>
              <a:off x="3234" y="291"/>
              <a:ext cx="2736" cy="6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8" tIns="44450" rIns="90488" bIns="44450" anchor="ctr"/>
            <a:lstStyle/>
            <a:p>
              <a:pPr>
                <a:lnSpc>
                  <a:spcPct val="110000"/>
                </a:lnSpc>
                <a:defRPr/>
              </a:pPr>
              <a:r>
                <a:rPr lang="en-US" sz="2000" b="1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Tomorrow: </a:t>
              </a:r>
              <a:r>
                <a:rPr lang="en-US" sz="2000" b="1" dirty="0" err="1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CCS</a:t>
              </a:r>
              <a:r>
                <a:rPr lang="en-US" sz="20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, RES, DG and hydrogen storage, </a:t>
              </a:r>
              <a:r>
                <a:rPr lang="en-US" sz="2000" b="1" dirty="0" err="1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smartgrids</a:t>
              </a:r>
              <a:endPara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endParaRPr>
            </a:p>
          </p:txBody>
        </p:sp>
      </p:grpSp>
      <p:sp>
        <p:nvSpPr>
          <p:cNvPr id="675853" name="Rectangle 13"/>
          <p:cNvSpPr>
            <a:spLocks noChangeArrowheads="1"/>
          </p:cNvSpPr>
          <p:nvPr/>
        </p:nvSpPr>
        <p:spPr bwMode="auto">
          <a:xfrm>
            <a:off x="179388" y="1052513"/>
            <a:ext cx="504825" cy="288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75856" name="Rectangle 16"/>
          <p:cNvSpPr>
            <a:spLocks noChangeArrowheads="1"/>
          </p:cNvSpPr>
          <p:nvPr/>
        </p:nvSpPr>
        <p:spPr bwMode="auto">
          <a:xfrm>
            <a:off x="2771775" y="3573463"/>
            <a:ext cx="647700" cy="647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75857" name="Rectangle 17"/>
          <p:cNvSpPr>
            <a:spLocks noChangeArrowheads="1"/>
          </p:cNvSpPr>
          <p:nvPr/>
        </p:nvSpPr>
        <p:spPr bwMode="auto">
          <a:xfrm>
            <a:off x="2916238" y="4581525"/>
            <a:ext cx="792162" cy="215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2" name="Picture 1" descr="plugCar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4941888"/>
            <a:ext cx="1187450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2925763" y="5876925"/>
            <a:ext cx="13477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1200" dirty="0">
                <a:latin typeface="Arial" charset="0"/>
                <a:cs typeface="Arial" charset="0"/>
              </a:rPr>
              <a:t>Plug in vehicles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902896" y="638132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1000" b="0" kern="1200">
                <a:solidFill>
                  <a:schemeClr val="tx1">
                    <a:tint val="75000"/>
                  </a:schemeClr>
                </a:solidFill>
                <a:latin typeface="Calibri"/>
                <a:ea typeface="ＭＳ Ｐゴシック" charset="0"/>
                <a:cs typeface="Calibri"/>
              </a:defRPr>
            </a:lvl1pPr>
            <a:lvl2pPr marL="45720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C9701317-F5CF-0F4E-92E1-4731CA01720B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49088" y="7656"/>
            <a:ext cx="8915400" cy="829056"/>
          </a:xfrm>
          <a:prstGeom prst="rect">
            <a:avLst/>
          </a:prstGeom>
        </p:spPr>
        <p:txBody>
          <a:bodyPr vert="horz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3600" b="1" dirty="0">
                <a:solidFill>
                  <a:srgbClr val="9F1B1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Georgia"/>
                <a:ea typeface="小塚ゴシック Pro R"/>
                <a:cs typeface="Georgia"/>
              </a:rPr>
              <a:t>Future </a:t>
            </a:r>
            <a:r>
              <a:rPr lang="en-US" sz="3600" dirty="0">
                <a:solidFill>
                  <a:srgbClr val="9F1B1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Georgia"/>
                <a:ea typeface="小塚ゴシック Pro R"/>
                <a:cs typeface="Georgia"/>
              </a:rPr>
              <a:t>p</a:t>
            </a:r>
            <a:r>
              <a:rPr lang="en-US" sz="3600" b="1" dirty="0">
                <a:solidFill>
                  <a:srgbClr val="9F1B1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Georgia"/>
                <a:ea typeface="小塚ゴシック Pro R"/>
                <a:cs typeface="Georgia"/>
              </a:rPr>
              <a:t>ower </a:t>
            </a:r>
            <a:r>
              <a:rPr lang="en-US" sz="3600" dirty="0">
                <a:solidFill>
                  <a:srgbClr val="9F1B1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Georgia"/>
                <a:ea typeface="小塚ゴシック Pro R"/>
                <a:cs typeface="Georgia"/>
              </a:rPr>
              <a:t>s</a:t>
            </a:r>
            <a:r>
              <a:rPr lang="en-US" sz="3600" b="1" dirty="0">
                <a:solidFill>
                  <a:srgbClr val="9F1B1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Georgia"/>
                <a:ea typeface="小塚ゴシック Pro R"/>
                <a:cs typeface="Georgia"/>
              </a:rPr>
              <a:t>ystems*</a:t>
            </a:r>
          </a:p>
        </p:txBody>
      </p:sp>
      <p:sp>
        <p:nvSpPr>
          <p:cNvPr id="16" name="Text Box 22">
            <a:extLst>
              <a:ext uri="{FF2B5EF4-FFF2-40B4-BE49-F238E27FC236}">
                <a16:creationId xmlns:a16="http://schemas.microsoft.com/office/drawing/2014/main" id="{C32AD418-91CC-AC44-A363-E62023ECC3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8636" y="5991671"/>
            <a:ext cx="4929868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defTabSz="182563">
              <a:lnSpc>
                <a:spcPct val="100000"/>
              </a:lnSpc>
              <a:defRPr/>
            </a:pPr>
            <a:r>
              <a:rPr lang="en-US" sz="1200" dirty="0">
                <a:solidFill>
                  <a:srgbClr val="FF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cs typeface="Arial"/>
              </a:rPr>
              <a:t>*	Poullikkas A., 2013, </a:t>
            </a:r>
            <a:r>
              <a:rPr lang="en-US" sz="1200" i="1" dirty="0">
                <a:solidFill>
                  <a:srgbClr val="FF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cs typeface="Arial"/>
              </a:rPr>
              <a:t>Renewable Energy: Economics, Emerging 	Technologies and Global Practices</a:t>
            </a:r>
            <a:r>
              <a:rPr lang="en-US" sz="1200" dirty="0">
                <a:solidFill>
                  <a:srgbClr val="FF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cs typeface="Arial"/>
              </a:rPr>
              <a:t>, ISBN: 978-1-62618-231-8</a:t>
            </a:r>
          </a:p>
        </p:txBody>
      </p:sp>
    </p:spTree>
    <p:extLst>
      <p:ext uri="{BB962C8B-B14F-4D97-AF65-F5344CB8AC3E}">
        <p14:creationId xmlns:p14="http://schemas.microsoft.com/office/powerpoint/2010/main" val="401413373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7584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6758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6758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56" grpId="0" animBg="1"/>
      <p:bldP spid="675857" grpId="0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F0636D-1779-F047-B5BA-46E84C1EF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4593"/>
            <a:ext cx="9144000" cy="5520751"/>
          </a:xfrm>
          <a:prstGeom prst="rect">
            <a:avLst/>
          </a:prstGeom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35496" y="38594"/>
            <a:ext cx="9036050" cy="798118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/>
          <a:lstStyle/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9F1B1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Georgia"/>
                <a:ea typeface="小塚ゴシック Pro R"/>
                <a:cs typeface="Georgia"/>
              </a:rPr>
              <a:t>The Super Smart Grid after 2050</a:t>
            </a:r>
            <a:r>
              <a:rPr lang="el-GR" sz="2800" b="1" dirty="0">
                <a:solidFill>
                  <a:srgbClr val="9F1B1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Georgia"/>
                <a:ea typeface="小塚ゴシック Pro R"/>
                <a:cs typeface="Georgia"/>
              </a:rPr>
              <a:t>*</a:t>
            </a:r>
            <a:endParaRPr lang="en-US" sz="2800" b="1" dirty="0">
              <a:solidFill>
                <a:srgbClr val="9F1B1E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Georgia"/>
              <a:ea typeface="小塚ゴシック Pro R"/>
              <a:cs typeface="Georgia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00" b="1" dirty="0">
                <a:solidFill>
                  <a:srgbClr val="9F1B1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Georgia"/>
                <a:ea typeface="小塚ゴシック Pro R"/>
                <a:cs typeface="Georgia"/>
              </a:rPr>
              <a:t>(may allow for 100% RES)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744" y="1872208"/>
            <a:ext cx="599300" cy="7687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80" y="2160240"/>
            <a:ext cx="599300" cy="7687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0492" y="3096344"/>
            <a:ext cx="599300" cy="7687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2620" y="2543594"/>
            <a:ext cx="599300" cy="768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856" y="1584176"/>
            <a:ext cx="599300" cy="76877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0572" y="1967530"/>
            <a:ext cx="599300" cy="7687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3384376"/>
            <a:ext cx="599300" cy="7687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2420" y="4127770"/>
            <a:ext cx="599300" cy="7687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4415802"/>
            <a:ext cx="599300" cy="76877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4608512"/>
            <a:ext cx="599300" cy="76877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160" y="3839738"/>
            <a:ext cx="599300" cy="7687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712" y="4968552"/>
            <a:ext cx="465335" cy="6301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3848" y="4608512"/>
            <a:ext cx="469032" cy="57606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7076" y="4752528"/>
            <a:ext cx="599300" cy="76877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9332" y="5040560"/>
            <a:ext cx="465335" cy="63018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5856" y="5544616"/>
            <a:ext cx="465335" cy="63018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176" y="5256584"/>
            <a:ext cx="465335" cy="63018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6056" y="5544616"/>
            <a:ext cx="469032" cy="57606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2280" y="5544616"/>
            <a:ext cx="469032" cy="57606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0432" y="5112568"/>
            <a:ext cx="469032" cy="57606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4408" y="4032448"/>
            <a:ext cx="465335" cy="63018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0800" y="3816424"/>
            <a:ext cx="469032" cy="576064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683568" y="1656186"/>
            <a:ext cx="216024" cy="3456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0" tIns="0" rIns="0" bIns="0" anchor="t" anchorCtr="0">
            <a:normAutofit fontScale="40000" lnSpcReduction="20000"/>
          </a:bodyPr>
          <a:lstStyle/>
          <a:p>
            <a:pPr algn="ctr"/>
            <a:r>
              <a:rPr lang="en-US" sz="5400" spc="50" dirty="0">
                <a:ln w="12700" cmpd="sng">
                  <a:solidFill>
                    <a:srgbClr val="106402"/>
                  </a:solidFill>
                  <a:prstDash val="solid"/>
                </a:ln>
                <a:solidFill>
                  <a:srgbClr val="106402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G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139952" y="1958618"/>
            <a:ext cx="216024" cy="3456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0" tIns="0" rIns="0" bIns="0" anchor="t" anchorCtr="0">
            <a:normAutofit fontScale="40000" lnSpcReduction="20000"/>
          </a:bodyPr>
          <a:lstStyle/>
          <a:p>
            <a:pPr algn="ctr"/>
            <a:r>
              <a:rPr lang="en-US" sz="5400" spc="50" dirty="0">
                <a:ln w="12700" cmpd="sng">
                  <a:solidFill>
                    <a:srgbClr val="106402"/>
                  </a:solidFill>
                  <a:prstDash val="solid"/>
                </a:ln>
                <a:solidFill>
                  <a:srgbClr val="106402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H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932040" y="3024338"/>
            <a:ext cx="216024" cy="3456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0" tIns="0" rIns="0" bIns="0" anchor="t" anchorCtr="0">
            <a:normAutofit fontScale="40000" lnSpcReduction="20000"/>
          </a:bodyPr>
          <a:lstStyle/>
          <a:p>
            <a:pPr algn="ctr"/>
            <a:r>
              <a:rPr lang="en-US" sz="5400" spc="50" dirty="0">
                <a:ln w="12700" cmpd="sng">
                  <a:solidFill>
                    <a:srgbClr val="106402"/>
                  </a:solidFill>
                  <a:prstDash val="solid"/>
                </a:ln>
                <a:solidFill>
                  <a:srgbClr val="106402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H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860032" y="1512170"/>
            <a:ext cx="216024" cy="3456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0" tIns="0" rIns="0" bIns="0" anchor="t" anchorCtr="0">
            <a:normAutofit fontScale="40000" lnSpcReduction="20000"/>
          </a:bodyPr>
          <a:lstStyle/>
          <a:p>
            <a:pPr algn="ctr"/>
            <a:r>
              <a:rPr lang="en-US" sz="5400" spc="50" dirty="0">
                <a:ln w="12700" cmpd="sng">
                  <a:solidFill>
                    <a:srgbClr val="106402"/>
                  </a:solidFill>
                  <a:prstDash val="solid"/>
                </a:ln>
                <a:solidFill>
                  <a:srgbClr val="106402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H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904" y="2183554"/>
            <a:ext cx="599300" cy="768774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1187624" y="3672410"/>
            <a:ext cx="216024" cy="3456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0" tIns="0" rIns="0" bIns="0" anchor="t" anchorCtr="0">
            <a:normAutofit fontScale="40000" lnSpcReduction="20000"/>
          </a:bodyPr>
          <a:lstStyle/>
          <a:p>
            <a:pPr algn="ctr"/>
            <a:r>
              <a:rPr lang="en-US" sz="5400" spc="50" dirty="0">
                <a:ln w="12700" cmpd="sng">
                  <a:solidFill>
                    <a:srgbClr val="106402"/>
                  </a:solidFill>
                  <a:prstDash val="solid"/>
                </a:ln>
                <a:solidFill>
                  <a:srgbClr val="106402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M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051720" y="3600402"/>
            <a:ext cx="216024" cy="3456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0" tIns="0" rIns="0" bIns="0" anchor="t" anchorCtr="0">
            <a:normAutofit fontScale="40000" lnSpcReduction="20000"/>
          </a:bodyPr>
          <a:lstStyle/>
          <a:p>
            <a:pPr algn="ctr"/>
            <a:r>
              <a:rPr lang="en-US" sz="5400" spc="50" dirty="0">
                <a:ln w="12700" cmpd="sng">
                  <a:solidFill>
                    <a:srgbClr val="106402"/>
                  </a:solidFill>
                  <a:prstDash val="solid"/>
                </a:ln>
                <a:solidFill>
                  <a:srgbClr val="106402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B</a:t>
            </a:r>
          </a:p>
        </p:txBody>
      </p:sp>
      <p:sp>
        <p:nvSpPr>
          <p:cNvPr id="43" name="Rectangle 42"/>
          <p:cNvSpPr/>
          <p:nvPr/>
        </p:nvSpPr>
        <p:spPr>
          <a:xfrm>
            <a:off x="2843808" y="3096346"/>
            <a:ext cx="216024" cy="3456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0" tIns="0" rIns="0" bIns="0" anchor="t" anchorCtr="0">
            <a:normAutofit fontScale="40000" lnSpcReduction="20000"/>
          </a:bodyPr>
          <a:lstStyle/>
          <a:p>
            <a:pPr algn="ctr"/>
            <a:r>
              <a:rPr lang="en-US" sz="5400" spc="50" dirty="0">
                <a:ln w="12700" cmpd="sng">
                  <a:solidFill>
                    <a:srgbClr val="106402"/>
                  </a:solidFill>
                  <a:prstDash val="solid"/>
                </a:ln>
                <a:solidFill>
                  <a:srgbClr val="106402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B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779912" y="2952330"/>
            <a:ext cx="216024" cy="3456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0" tIns="0" rIns="0" bIns="0" anchor="t" anchorCtr="0">
            <a:normAutofit fontScale="40000" lnSpcReduction="20000"/>
          </a:bodyPr>
          <a:lstStyle/>
          <a:p>
            <a:pPr algn="ctr"/>
            <a:r>
              <a:rPr lang="en-US" sz="5400" spc="50" dirty="0">
                <a:ln w="12700" cmpd="sng">
                  <a:solidFill>
                    <a:srgbClr val="106402"/>
                  </a:solidFill>
                  <a:prstDash val="solid"/>
                </a:ln>
                <a:solidFill>
                  <a:srgbClr val="106402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B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4868" y="2880320"/>
            <a:ext cx="599300" cy="76877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1052" y="2448272"/>
            <a:ext cx="599300" cy="768774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4384" y="4820588"/>
            <a:ext cx="301968" cy="43599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7984" y="3816424"/>
            <a:ext cx="301968" cy="43599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0392" y="4289148"/>
            <a:ext cx="301968" cy="435996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8144" y="3668460"/>
            <a:ext cx="301968" cy="435996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3888" y="3528392"/>
            <a:ext cx="301968" cy="435996"/>
          </a:xfrm>
          <a:prstGeom prst="rect">
            <a:avLst/>
          </a:prstGeom>
        </p:spPr>
      </p:pic>
      <p:sp>
        <p:nvSpPr>
          <p:cNvPr id="52" name="Rectangle 51"/>
          <p:cNvSpPr/>
          <p:nvPr/>
        </p:nvSpPr>
        <p:spPr>
          <a:xfrm>
            <a:off x="5292080" y="3326770"/>
            <a:ext cx="216024" cy="3456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0" tIns="0" rIns="0" bIns="0" anchor="t" anchorCtr="0">
            <a:normAutofit fontScale="40000" lnSpcReduction="20000"/>
          </a:bodyPr>
          <a:lstStyle/>
          <a:p>
            <a:pPr algn="ctr"/>
            <a:r>
              <a:rPr lang="en-US" sz="5400" spc="50" dirty="0">
                <a:ln w="12700" cmpd="sng">
                  <a:solidFill>
                    <a:srgbClr val="106402"/>
                  </a:solidFill>
                  <a:prstDash val="solid"/>
                </a:ln>
                <a:solidFill>
                  <a:srgbClr val="106402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B</a:t>
            </a:r>
          </a:p>
        </p:txBody>
      </p:sp>
      <p:sp>
        <p:nvSpPr>
          <p:cNvPr id="53" name="Rectangle 52"/>
          <p:cNvSpPr/>
          <p:nvPr/>
        </p:nvSpPr>
        <p:spPr>
          <a:xfrm>
            <a:off x="6372200" y="3168352"/>
            <a:ext cx="216024" cy="3456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0" tIns="0" rIns="0" bIns="0" anchor="t" anchorCtr="0">
            <a:normAutofit fontScale="40000" lnSpcReduction="20000"/>
          </a:bodyPr>
          <a:lstStyle/>
          <a:p>
            <a:pPr algn="ctr"/>
            <a:r>
              <a:rPr lang="en-US" sz="5400" spc="50" dirty="0">
                <a:ln w="12700" cmpd="sng">
                  <a:solidFill>
                    <a:srgbClr val="106402"/>
                  </a:solidFill>
                  <a:prstDash val="solid"/>
                </a:ln>
                <a:solidFill>
                  <a:srgbClr val="106402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B</a:t>
            </a:r>
          </a:p>
        </p:txBody>
      </p:sp>
      <p:sp>
        <p:nvSpPr>
          <p:cNvPr id="54" name="Rectangle 53"/>
          <p:cNvSpPr/>
          <p:nvPr/>
        </p:nvSpPr>
        <p:spPr>
          <a:xfrm>
            <a:off x="6876256" y="4046850"/>
            <a:ext cx="216024" cy="3456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0" tIns="0" rIns="0" bIns="0" anchor="t" anchorCtr="0">
            <a:normAutofit fontScale="40000" lnSpcReduction="20000"/>
          </a:bodyPr>
          <a:lstStyle/>
          <a:p>
            <a:pPr algn="ctr"/>
            <a:r>
              <a:rPr lang="en-US" sz="5400" spc="50" dirty="0">
                <a:ln w="12700" cmpd="sng">
                  <a:solidFill>
                    <a:srgbClr val="106402"/>
                  </a:solidFill>
                  <a:prstDash val="solid"/>
                </a:ln>
                <a:solidFill>
                  <a:srgbClr val="106402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H</a:t>
            </a:r>
          </a:p>
        </p:txBody>
      </p:sp>
      <p:sp>
        <p:nvSpPr>
          <p:cNvPr id="55" name="Rectangle 54"/>
          <p:cNvSpPr/>
          <p:nvPr/>
        </p:nvSpPr>
        <p:spPr>
          <a:xfrm>
            <a:off x="3419872" y="2520280"/>
            <a:ext cx="1679765" cy="1800200"/>
          </a:xfrm>
          <a:prstGeom prst="rect">
            <a:avLst/>
          </a:prstGeom>
          <a:noFill/>
        </p:spPr>
        <p:txBody>
          <a:bodyPr wrap="none" lIns="91440" tIns="45720" rIns="91440" bIns="45720">
            <a:normAutofit/>
            <a:scene3d>
              <a:camera prst="orthographicFront"/>
              <a:lightRig rig="threePt" dir="t"/>
            </a:scene3d>
            <a:sp3d extrusionH="57150">
              <a:bevelT w="152400" h="57150" prst="softRound"/>
            </a:sp3d>
          </a:bodyPr>
          <a:lstStyle/>
          <a:p>
            <a:pPr algn="ctr"/>
            <a:r>
              <a:rPr lang="en-US" sz="9600" b="1" cap="none" spc="0" dirty="0">
                <a:ln w="12700">
                  <a:noFill/>
                  <a:prstDash val="solid"/>
                </a:ln>
                <a:solidFill>
                  <a:schemeClr val="bg2">
                    <a:tint val="85000"/>
                    <a:satMod val="155000"/>
                    <a:alpha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</a:t>
            </a:r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4"/>
          </p:nvPr>
        </p:nvSpPr>
        <p:spPr>
          <a:xfrm>
            <a:off x="67818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46AE01C-698B-EF4F-B2A7-7CD3C70FFEF2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19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6" grpId="0"/>
      <p:bldP spid="37" grpId="0"/>
      <p:bldP spid="38" grpId="0"/>
      <p:bldP spid="41" grpId="0"/>
      <p:bldP spid="42" grpId="0"/>
      <p:bldP spid="43" grpId="0"/>
      <p:bldP spid="44" grpId="0"/>
      <p:bldP spid="52" grpId="0"/>
      <p:bldP spid="53" grpId="0"/>
      <p:bldP spid="54" grpId="0"/>
      <p:bldP spid="5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9D75BB-B9DF-23E6-5F5B-33BF66918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268760"/>
            <a:ext cx="8856984" cy="4699789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5496" y="-27384"/>
            <a:ext cx="8424936" cy="12003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en-US"/>
            </a:defPPr>
            <a:lvl1pPr>
              <a:spcBef>
                <a:spcPct val="0"/>
              </a:spcBef>
              <a:defRPr sz="2800" b="1">
                <a:solidFill>
                  <a:srgbClr val="9F1B1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Georgia"/>
                <a:ea typeface="小塚ゴシック Pro R"/>
                <a:cs typeface="Georgia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 dirty="0"/>
              <a:t>CO</a:t>
            </a:r>
            <a:r>
              <a:rPr lang="en-US" sz="3600" baseline="-25000" dirty="0"/>
              <a:t>2</a:t>
            </a:r>
            <a:r>
              <a:rPr lang="en-US" sz="3600" dirty="0"/>
              <a:t> emissions from green hydrogen power generation* </a:t>
            </a:r>
            <a:r>
              <a:rPr lang="en-US" sz="2400" dirty="0"/>
              <a:t>(cont.)</a:t>
            </a:r>
            <a:endParaRPr lang="el-GR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7818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>
                    <a:tint val="75000"/>
                  </a:schemeClr>
                </a:solidFill>
                <a:latin typeface="Calibri"/>
                <a:ea typeface="ＭＳ Ｐゴシック" charset="0"/>
                <a:cs typeface="Calibri"/>
              </a:defRPr>
            </a:lvl1pPr>
            <a:lvl2pPr marL="45720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C9701317-F5CF-0F4E-92E1-4731CA01720B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3" name="Text Box 22">
            <a:extLst>
              <a:ext uri="{FF2B5EF4-FFF2-40B4-BE49-F238E27FC236}">
                <a16:creationId xmlns:a16="http://schemas.microsoft.com/office/drawing/2014/main" id="{DC36D3C1-54FF-B3B5-3AC4-00352B3A53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02" y="6063679"/>
            <a:ext cx="9013594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defTabSz="182563">
              <a:lnSpc>
                <a:spcPct val="100000"/>
              </a:lnSpc>
              <a:defRPr/>
            </a:pPr>
            <a:r>
              <a:rPr lang="en-US" sz="1200" dirty="0">
                <a:solidFill>
                  <a:srgbClr val="FF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cs typeface="Arial"/>
              </a:rPr>
              <a:t>*</a:t>
            </a:r>
            <a:r>
              <a:rPr lang="en-US" sz="1200" baseline="30000" dirty="0">
                <a:solidFill>
                  <a:srgbClr val="FF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cs typeface="Arial"/>
              </a:rPr>
              <a:t>	</a:t>
            </a:r>
            <a:r>
              <a:rPr lang="en-US" sz="1200" dirty="0" err="1">
                <a:solidFill>
                  <a:srgbClr val="FF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cs typeface="Arial"/>
              </a:rPr>
              <a:t>Nicolaidis</a:t>
            </a:r>
            <a:r>
              <a:rPr lang="en-US" sz="1200" dirty="0">
                <a:solidFill>
                  <a:srgbClr val="FF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cs typeface="Arial"/>
              </a:rPr>
              <a:t> P., Poullikkas A., 2023, “Power-to-hydrogen concepts for 100% renewable and sustainable energy systems”, 	</a:t>
            </a:r>
            <a:r>
              <a:rPr lang="en-US" sz="1200" i="1" dirty="0">
                <a:solidFill>
                  <a:srgbClr val="FF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cs typeface="Arial"/>
              </a:rPr>
              <a:t>Hydrogen Economy</a:t>
            </a:r>
          </a:p>
        </p:txBody>
      </p:sp>
    </p:spTree>
    <p:extLst>
      <p:ext uri="{BB962C8B-B14F-4D97-AF65-F5344CB8AC3E}">
        <p14:creationId xmlns:p14="http://schemas.microsoft.com/office/powerpoint/2010/main" val="1114146760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1952803"/>
            <a:ext cx="9143999" cy="2588016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en-US" sz="4800" dirty="0">
                <a:solidFill>
                  <a:srgbClr val="9F1B1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Georgia"/>
                <a:ea typeface="小塚ゴシック Pro R"/>
                <a:cs typeface="Georgia"/>
              </a:rPr>
              <a:t>Cyprus current electricity system</a:t>
            </a:r>
          </a:p>
          <a:p>
            <a:pPr algn="ctr"/>
            <a:r>
              <a:rPr lang="en-US" sz="3200" dirty="0">
                <a:solidFill>
                  <a:schemeClr val="accent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Georgia"/>
              </a:rPr>
              <a:t>System characteristics</a:t>
            </a:r>
            <a:endParaRPr lang="el-GR" sz="3200" dirty="0">
              <a:solidFill>
                <a:schemeClr val="accent2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Georgia"/>
              <a:ea typeface="小塚ゴシック Pro R"/>
              <a:cs typeface="Georgia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7818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>
                    <a:tint val="75000"/>
                  </a:schemeClr>
                </a:solidFill>
                <a:latin typeface="Calibri"/>
                <a:ea typeface="ＭＳ Ｐゴシック" charset="0"/>
                <a:cs typeface="Calibri"/>
              </a:defRPr>
            </a:lvl1pPr>
            <a:lvl2pPr marL="45720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C9701317-F5CF-0F4E-92E1-4731CA01720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912596"/>
      </p:ext>
    </p:extLst>
  </p:cSld>
  <p:clrMapOvr>
    <a:masterClrMapping/>
  </p:clrMapOvr>
  <p:transition>
    <p:random/>
  </p:transition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3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3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966759579</TotalTime>
  <Words>1031</Words>
  <Application>Microsoft Macintosh PowerPoint</Application>
  <PresentationFormat>On-screen Show (4:3)</PresentationFormat>
  <Paragraphs>204</Paragraphs>
  <Slides>26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.AppleSystemUIFont</vt:lpstr>
      <vt:lpstr>Arial</vt:lpstr>
      <vt:lpstr>Arial</vt:lpstr>
      <vt:lpstr>Calibri</vt:lpstr>
      <vt:lpstr>Comic Sans MS</vt:lpstr>
      <vt:lpstr>Georgia</vt:lpstr>
      <vt:lpstr>System Font</vt:lpstr>
      <vt:lpstr>Tahoma</vt:lpstr>
      <vt:lpstr>Times</vt:lpstr>
      <vt:lpstr>Times New Roman</vt:lpstr>
      <vt:lpstr>Default Design</vt:lpstr>
      <vt:lpstr>Ενεργειακή Μετάβαση: Ρυθμιστικές προκλήσεις για την ολοκλήρωση της αγοράς ηλεκτρισμού στην Κύπρο</vt:lpstr>
      <vt:lpstr>Contents</vt:lpstr>
      <vt:lpstr>PowerPoint Presentation</vt:lpstr>
      <vt:lpstr>Energy transition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Target-setting for Cyprus’ transition to hydrogen economy*</vt:lpstr>
      <vt:lpstr>Energy transition by 2050*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Eurelectric Oct 2006</dc:title>
  <dc:creator>Dr. Andreas Poullikkas</dc:creator>
  <cp:lastModifiedBy>Andreas Poullikkas</cp:lastModifiedBy>
  <cp:revision>1583</cp:revision>
  <cp:lastPrinted>2023-10-03T09:50:17Z</cp:lastPrinted>
  <dcterms:created xsi:type="dcterms:W3CDTF">1999-12-28T14:30:14Z</dcterms:created>
  <dcterms:modified xsi:type="dcterms:W3CDTF">2023-10-04T04:38:36Z</dcterms:modified>
</cp:coreProperties>
</file>